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58" r:id="rId3"/>
    <p:sldId id="260" r:id="rId4"/>
    <p:sldId id="259" r:id="rId5"/>
    <p:sldId id="263" r:id="rId6"/>
    <p:sldId id="262" r:id="rId7"/>
    <p:sldId id="265" r:id="rId8"/>
    <p:sldId id="266" r:id="rId9"/>
    <p:sldId id="271" r:id="rId10"/>
    <p:sldId id="272" r:id="rId11"/>
    <p:sldId id="273" r:id="rId12"/>
    <p:sldId id="267" r:id="rId13"/>
    <p:sldId id="268" r:id="rId14"/>
    <p:sldId id="275" r:id="rId15"/>
    <p:sldId id="274" r:id="rId16"/>
    <p:sldId id="276" r:id="rId17"/>
    <p:sldId id="277" r:id="rId18"/>
    <p:sldId id="286" r:id="rId19"/>
    <p:sldId id="303" r:id="rId20"/>
    <p:sldId id="289" r:id="rId21"/>
    <p:sldId id="288" r:id="rId22"/>
    <p:sldId id="299" r:id="rId23"/>
    <p:sldId id="300" r:id="rId24"/>
    <p:sldId id="301" r:id="rId25"/>
    <p:sldId id="291" r:id="rId26"/>
    <p:sldId id="292" r:id="rId27"/>
    <p:sldId id="302" r:id="rId28"/>
    <p:sldId id="304" r:id="rId29"/>
    <p:sldId id="313" r:id="rId30"/>
    <p:sldId id="314" r:id="rId31"/>
    <p:sldId id="315" r:id="rId32"/>
    <p:sldId id="310" r:id="rId33"/>
    <p:sldId id="305" r:id="rId34"/>
    <p:sldId id="316" r:id="rId35"/>
    <p:sldId id="317" r:id="rId36"/>
    <p:sldId id="318" r:id="rId37"/>
    <p:sldId id="319" r:id="rId38"/>
    <p:sldId id="327" r:id="rId39"/>
    <p:sldId id="320" r:id="rId40"/>
    <p:sldId id="325" r:id="rId41"/>
    <p:sldId id="322" r:id="rId42"/>
    <p:sldId id="323" r:id="rId43"/>
    <p:sldId id="324" r:id="rId44"/>
    <p:sldId id="32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4D5CD7-C485-458C-866D-A9264A664DAB}">
          <p14:sldIdLst>
            <p14:sldId id="256"/>
            <p14:sldId id="258"/>
            <p14:sldId id="260"/>
            <p14:sldId id="259"/>
            <p14:sldId id="263"/>
            <p14:sldId id="262"/>
            <p14:sldId id="265"/>
            <p14:sldId id="266"/>
            <p14:sldId id="271"/>
            <p14:sldId id="272"/>
            <p14:sldId id="273"/>
            <p14:sldId id="267"/>
            <p14:sldId id="268"/>
            <p14:sldId id="275"/>
            <p14:sldId id="274"/>
            <p14:sldId id="276"/>
            <p14:sldId id="277"/>
            <p14:sldId id="286"/>
            <p14:sldId id="303"/>
            <p14:sldId id="289"/>
            <p14:sldId id="288"/>
            <p14:sldId id="299"/>
            <p14:sldId id="300"/>
            <p14:sldId id="301"/>
            <p14:sldId id="291"/>
            <p14:sldId id="292"/>
            <p14:sldId id="302"/>
            <p14:sldId id="304"/>
            <p14:sldId id="313"/>
            <p14:sldId id="314"/>
            <p14:sldId id="315"/>
            <p14:sldId id="310"/>
            <p14:sldId id="305"/>
            <p14:sldId id="316"/>
            <p14:sldId id="317"/>
            <p14:sldId id="318"/>
            <p14:sldId id="319"/>
            <p14:sldId id="327"/>
            <p14:sldId id="320"/>
            <p14:sldId id="325"/>
            <p14:sldId id="322"/>
            <p14:sldId id="323"/>
            <p14:sldId id="324"/>
            <p14:sldId id="32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C9FF"/>
    <a:srgbClr val="2E96FF"/>
    <a:srgbClr val="72D4DC"/>
    <a:srgbClr val="B4B4DE"/>
    <a:srgbClr val="FF902A"/>
    <a:srgbClr val="FFB74D"/>
    <a:srgbClr val="ACB7FF"/>
    <a:srgbClr val="FF8F00"/>
    <a:srgbClr val="FF6D00"/>
    <a:srgbClr val="FBBC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35" autoAdjust="0"/>
    <p:restoredTop sz="94660"/>
  </p:normalViewPr>
  <p:slideViewPr>
    <p:cSldViewPr snapToGrid="0">
      <p:cViewPr>
        <p:scale>
          <a:sx n="100" d="100"/>
          <a:sy n="100" d="100"/>
        </p:scale>
        <p:origin x="990"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49B24D-04CE-453B-9022-B6BC43187D31}" type="datetimeFigureOut">
              <a:rPr lang="en-IN" smtClean="0"/>
              <a:t>12-05-2025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865C5-F1B0-4DA1-8528-5420604CCD06}" type="slidenum">
              <a:rPr lang="en-IN" smtClean="0"/>
              <a:t>‹#›</a:t>
            </a:fld>
            <a:endParaRPr lang="en-IN"/>
          </a:p>
        </p:txBody>
      </p:sp>
    </p:spTree>
    <p:extLst>
      <p:ext uri="{BB962C8B-B14F-4D97-AF65-F5344CB8AC3E}">
        <p14:creationId xmlns:p14="http://schemas.microsoft.com/office/powerpoint/2010/main" val="2982814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8EB865C5-F1B0-4DA1-8528-5420604CCD06}" type="slidenum">
              <a:rPr lang="en-IN" smtClean="0"/>
              <a:t>17</a:t>
            </a:fld>
            <a:endParaRPr lang="en-IN"/>
          </a:p>
        </p:txBody>
      </p:sp>
    </p:spTree>
    <p:extLst>
      <p:ext uri="{BB962C8B-B14F-4D97-AF65-F5344CB8AC3E}">
        <p14:creationId xmlns:p14="http://schemas.microsoft.com/office/powerpoint/2010/main" val="3461105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effectLst/>
                <a:latin typeface="Roboto" panose="02000000000000000000" pitchFamily="2" charset="0"/>
              </a:rPr>
              <a:t>Backpropagation</a:t>
            </a:r>
            <a:r>
              <a:rPr lang="en-US" b="0" i="0" dirty="0">
                <a:effectLst/>
                <a:latin typeface="Roboto" panose="02000000000000000000" pitchFamily="2" charset="0"/>
              </a:rPr>
              <a:t> refers to the method of calculating the gradient of neural network parameters. In short, the method traverses the network in reverse order, from the output to the input layer, according to the </a:t>
            </a:r>
            <a:r>
              <a:rPr lang="en-US" b="0" i="1" dirty="0">
                <a:effectLst/>
                <a:latin typeface="Roboto" panose="02000000000000000000" pitchFamily="2" charset="0"/>
              </a:rPr>
              <a:t>chain rule</a:t>
            </a:r>
            <a:r>
              <a:rPr lang="en-US" b="0" i="0" dirty="0">
                <a:effectLst/>
                <a:latin typeface="Roboto" panose="02000000000000000000" pitchFamily="2" charset="0"/>
              </a:rPr>
              <a:t> from calculus. The algorithm stores any intermediate variables (partial derivatives) required while calculating the gradient with respect to some parameters. </a:t>
            </a:r>
            <a:endParaRPr lang="en-IN" dirty="0"/>
          </a:p>
        </p:txBody>
      </p:sp>
      <p:sp>
        <p:nvSpPr>
          <p:cNvPr id="4" name="Slide Number Placeholder 3"/>
          <p:cNvSpPr>
            <a:spLocks noGrp="1"/>
          </p:cNvSpPr>
          <p:nvPr>
            <p:ph type="sldNum" sz="quarter" idx="5"/>
          </p:nvPr>
        </p:nvSpPr>
        <p:spPr/>
        <p:txBody>
          <a:bodyPr/>
          <a:lstStyle/>
          <a:p>
            <a:fld id="{8EB865C5-F1B0-4DA1-8528-5420604CCD06}" type="slidenum">
              <a:rPr lang="en-IN" smtClean="0"/>
              <a:t>38</a:t>
            </a:fld>
            <a:endParaRPr lang="en-IN"/>
          </a:p>
        </p:txBody>
      </p:sp>
    </p:spTree>
    <p:extLst>
      <p:ext uri="{BB962C8B-B14F-4D97-AF65-F5344CB8AC3E}">
        <p14:creationId xmlns:p14="http://schemas.microsoft.com/office/powerpoint/2010/main" val="3504447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Shallow NNs Can Approximate Any Function...</a:t>
            </a:r>
            <a:endParaRPr lang="en-US" dirty="0"/>
          </a:p>
          <a:p>
            <a:pPr>
              <a:buFont typeface="Arial" panose="020B0604020202020204" pitchFamily="34" charset="0"/>
              <a:buChar char="•"/>
            </a:pPr>
            <a:r>
              <a:rPr lang="en-US" dirty="0"/>
              <a:t>But they may require </a:t>
            </a:r>
            <a:r>
              <a:rPr lang="en-US" b="1" dirty="0"/>
              <a:t>too many neurons</a:t>
            </a:r>
            <a:r>
              <a:rPr lang="en-US" dirty="0"/>
              <a:t> to model complex functions.</a:t>
            </a:r>
          </a:p>
          <a:p>
            <a:pPr>
              <a:buFont typeface="Arial" panose="020B0604020202020204" pitchFamily="34" charset="0"/>
              <a:buChar char="•"/>
            </a:pPr>
            <a:r>
              <a:rPr lang="en-US" dirty="0"/>
              <a:t>Not efficient: leads to overfitting, large models, slow training.</a:t>
            </a:r>
          </a:p>
          <a:p>
            <a:pPr>
              <a:buNone/>
            </a:pPr>
            <a:r>
              <a:rPr lang="en-US" b="1" dirty="0"/>
              <a:t>Struggle with Hierarchical Patterns</a:t>
            </a:r>
            <a:endParaRPr lang="en-US" dirty="0"/>
          </a:p>
          <a:p>
            <a:pPr>
              <a:buFont typeface="Arial" panose="020B0604020202020204" pitchFamily="34" charset="0"/>
              <a:buChar char="•"/>
            </a:pPr>
            <a:r>
              <a:rPr lang="en-US" dirty="0"/>
              <a:t>Real-world data like images, speech, language have </a:t>
            </a:r>
            <a:r>
              <a:rPr lang="en-US" i="1" dirty="0"/>
              <a:t>layers of abstraction</a:t>
            </a:r>
            <a:r>
              <a:rPr lang="en-US" dirty="0"/>
              <a:t>.</a:t>
            </a:r>
          </a:p>
          <a:p>
            <a:pPr>
              <a:buFont typeface="Arial" panose="020B0604020202020204" pitchFamily="34" charset="0"/>
              <a:buChar char="•"/>
            </a:pPr>
            <a:r>
              <a:rPr lang="en-US" dirty="0"/>
              <a:t>Example: In images — edges → shapes → objects. Shallow NNs can't build such hierarchies.</a:t>
            </a:r>
          </a:p>
          <a:p>
            <a:pPr>
              <a:buNone/>
            </a:pPr>
            <a:r>
              <a:rPr lang="en-US" b="1" dirty="0"/>
              <a:t>Limited Feature Learning</a:t>
            </a:r>
            <a:endParaRPr lang="en-US" dirty="0"/>
          </a:p>
          <a:p>
            <a:pPr>
              <a:buFont typeface="Arial" panose="020B0604020202020204" pitchFamily="34" charset="0"/>
              <a:buChar char="•"/>
            </a:pPr>
            <a:r>
              <a:rPr lang="en-US" dirty="0"/>
              <a:t>Shallow networks rely more on </a:t>
            </a:r>
            <a:r>
              <a:rPr lang="en-US" b="1" dirty="0"/>
              <a:t>handcrafted features</a:t>
            </a:r>
            <a:r>
              <a:rPr lang="en-US" dirty="0"/>
              <a:t> or struggle to extract deep features.</a:t>
            </a:r>
          </a:p>
          <a:p>
            <a:pPr>
              <a:buFont typeface="Arial" panose="020B0604020202020204" pitchFamily="34" charset="0"/>
              <a:buChar char="•"/>
            </a:pPr>
            <a:r>
              <a:rPr lang="en-US" dirty="0"/>
              <a:t>Deep NNs learn complex patterns automatically.</a:t>
            </a:r>
          </a:p>
          <a:p>
            <a:endParaRPr lang="en-IN" dirty="0"/>
          </a:p>
        </p:txBody>
      </p:sp>
      <p:sp>
        <p:nvSpPr>
          <p:cNvPr id="4" name="Slide Number Placeholder 3"/>
          <p:cNvSpPr>
            <a:spLocks noGrp="1"/>
          </p:cNvSpPr>
          <p:nvPr>
            <p:ph type="sldNum" sz="quarter" idx="5"/>
          </p:nvPr>
        </p:nvSpPr>
        <p:spPr/>
        <p:txBody>
          <a:bodyPr/>
          <a:lstStyle/>
          <a:p>
            <a:fld id="{8EB865C5-F1B0-4DA1-8528-5420604CCD06}" type="slidenum">
              <a:rPr lang="en-IN" smtClean="0"/>
              <a:t>39</a:t>
            </a:fld>
            <a:endParaRPr lang="en-IN"/>
          </a:p>
        </p:txBody>
      </p:sp>
    </p:spTree>
    <p:extLst>
      <p:ext uri="{BB962C8B-B14F-4D97-AF65-F5344CB8AC3E}">
        <p14:creationId xmlns:p14="http://schemas.microsoft.com/office/powerpoint/2010/main" val="1859018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4613A-39F0-9216-4B8C-0B273F0094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43D20E-CF4F-A2D5-3FE5-7479D31325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28F54-A7FF-C9A8-3D10-C47B6AE62974}"/>
              </a:ext>
            </a:extLst>
          </p:cNvPr>
          <p:cNvSpPr>
            <a:spLocks noGrp="1"/>
          </p:cNvSpPr>
          <p:nvPr>
            <p:ph type="body" idx="1"/>
          </p:nvPr>
        </p:nvSpPr>
        <p:spPr/>
        <p:txBody>
          <a:bodyPr/>
          <a:lstStyle/>
          <a:p>
            <a:pPr>
              <a:buNone/>
            </a:pPr>
            <a:r>
              <a:rPr lang="en-US" b="1" dirty="0"/>
              <a:t>Shallow NNs Can Approximate Any Function...</a:t>
            </a:r>
            <a:endParaRPr lang="en-US" dirty="0"/>
          </a:p>
          <a:p>
            <a:pPr>
              <a:buFont typeface="Arial" panose="020B0604020202020204" pitchFamily="34" charset="0"/>
              <a:buChar char="•"/>
            </a:pPr>
            <a:r>
              <a:rPr lang="en-US" dirty="0"/>
              <a:t>But they may require </a:t>
            </a:r>
            <a:r>
              <a:rPr lang="en-US" b="1" dirty="0"/>
              <a:t>too many neurons</a:t>
            </a:r>
            <a:r>
              <a:rPr lang="en-US" dirty="0"/>
              <a:t> to model complex functions.</a:t>
            </a:r>
          </a:p>
          <a:p>
            <a:pPr>
              <a:buFont typeface="Arial" panose="020B0604020202020204" pitchFamily="34" charset="0"/>
              <a:buChar char="•"/>
            </a:pPr>
            <a:r>
              <a:rPr lang="en-US" dirty="0"/>
              <a:t>Not efficient: leads to overfitting, large models, slow training.</a:t>
            </a:r>
          </a:p>
          <a:p>
            <a:pPr>
              <a:buNone/>
            </a:pPr>
            <a:r>
              <a:rPr lang="en-US" b="1" dirty="0"/>
              <a:t>Struggle with Hierarchical Patterns</a:t>
            </a:r>
            <a:endParaRPr lang="en-US" dirty="0"/>
          </a:p>
          <a:p>
            <a:pPr>
              <a:buFont typeface="Arial" panose="020B0604020202020204" pitchFamily="34" charset="0"/>
              <a:buChar char="•"/>
            </a:pPr>
            <a:r>
              <a:rPr lang="en-US" dirty="0"/>
              <a:t>Real-world data like images, speech, language have </a:t>
            </a:r>
            <a:r>
              <a:rPr lang="en-US" i="1" dirty="0"/>
              <a:t>layers of abstraction</a:t>
            </a:r>
            <a:r>
              <a:rPr lang="en-US" dirty="0"/>
              <a:t>.</a:t>
            </a:r>
          </a:p>
          <a:p>
            <a:pPr>
              <a:buFont typeface="Arial" panose="020B0604020202020204" pitchFamily="34" charset="0"/>
              <a:buChar char="•"/>
            </a:pPr>
            <a:r>
              <a:rPr lang="en-US" dirty="0"/>
              <a:t>Example: In images — edges → shapes → objects. Shallow NNs can't build such hierarchies.</a:t>
            </a:r>
          </a:p>
          <a:p>
            <a:pPr>
              <a:buNone/>
            </a:pPr>
            <a:r>
              <a:rPr lang="en-US" b="1" dirty="0"/>
              <a:t>Limited Feature Learning</a:t>
            </a:r>
            <a:endParaRPr lang="en-US" dirty="0"/>
          </a:p>
          <a:p>
            <a:pPr>
              <a:buFont typeface="Arial" panose="020B0604020202020204" pitchFamily="34" charset="0"/>
              <a:buChar char="•"/>
            </a:pPr>
            <a:r>
              <a:rPr lang="en-US" dirty="0"/>
              <a:t>Shallow networks rely more on </a:t>
            </a:r>
            <a:r>
              <a:rPr lang="en-US" b="1" dirty="0"/>
              <a:t>handcrafted features</a:t>
            </a:r>
            <a:r>
              <a:rPr lang="en-US" dirty="0"/>
              <a:t> or struggle to extract deep features.</a:t>
            </a:r>
          </a:p>
          <a:p>
            <a:pPr>
              <a:buFont typeface="Arial" panose="020B0604020202020204" pitchFamily="34" charset="0"/>
              <a:buChar char="•"/>
            </a:pPr>
            <a:r>
              <a:rPr lang="en-US" dirty="0"/>
              <a:t>Deep NNs learn complex patterns automatically.</a:t>
            </a:r>
          </a:p>
          <a:p>
            <a:endParaRPr lang="en-IN" dirty="0"/>
          </a:p>
        </p:txBody>
      </p:sp>
      <p:sp>
        <p:nvSpPr>
          <p:cNvPr id="4" name="Slide Number Placeholder 3">
            <a:extLst>
              <a:ext uri="{FF2B5EF4-FFF2-40B4-BE49-F238E27FC236}">
                <a16:creationId xmlns:a16="http://schemas.microsoft.com/office/drawing/2014/main" id="{B01019A2-0529-486D-29B1-615F3D2B5B35}"/>
              </a:ext>
            </a:extLst>
          </p:cNvPr>
          <p:cNvSpPr>
            <a:spLocks noGrp="1"/>
          </p:cNvSpPr>
          <p:nvPr>
            <p:ph type="sldNum" sz="quarter" idx="5"/>
          </p:nvPr>
        </p:nvSpPr>
        <p:spPr/>
        <p:txBody>
          <a:bodyPr/>
          <a:lstStyle/>
          <a:p>
            <a:fld id="{8EB865C5-F1B0-4DA1-8528-5420604CCD06}" type="slidenum">
              <a:rPr lang="en-IN" smtClean="0"/>
              <a:t>40</a:t>
            </a:fld>
            <a:endParaRPr lang="en-IN"/>
          </a:p>
        </p:txBody>
      </p:sp>
    </p:spTree>
    <p:extLst>
      <p:ext uri="{BB962C8B-B14F-4D97-AF65-F5344CB8AC3E}">
        <p14:creationId xmlns:p14="http://schemas.microsoft.com/office/powerpoint/2010/main" val="429764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8AC82-AE53-0D1F-1762-27F254CF14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78FAA-EADC-390A-4B46-99FA7786B7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F3EE9-BCFE-525E-29FD-397DBD337BBC}"/>
              </a:ext>
            </a:extLst>
          </p:cNvPr>
          <p:cNvSpPr>
            <a:spLocks noGrp="1"/>
          </p:cNvSpPr>
          <p:nvPr>
            <p:ph type="body" idx="1"/>
          </p:nvPr>
        </p:nvSpPr>
        <p:spPr/>
        <p:txBody>
          <a:bodyPr/>
          <a:lstStyle/>
          <a:p>
            <a:pPr>
              <a:buNone/>
            </a:pPr>
            <a:r>
              <a:rPr lang="en-US" b="1" dirty="0"/>
              <a:t>Shallow NNs Can Approximate Any Function...</a:t>
            </a:r>
            <a:endParaRPr lang="en-US" dirty="0"/>
          </a:p>
          <a:p>
            <a:pPr>
              <a:buFont typeface="Arial" panose="020B0604020202020204" pitchFamily="34" charset="0"/>
              <a:buChar char="•"/>
            </a:pPr>
            <a:r>
              <a:rPr lang="en-US" dirty="0"/>
              <a:t>But they may require </a:t>
            </a:r>
            <a:r>
              <a:rPr lang="en-US" b="1" dirty="0"/>
              <a:t>too many neurons</a:t>
            </a:r>
            <a:r>
              <a:rPr lang="en-US" dirty="0"/>
              <a:t> to model complex functions.</a:t>
            </a:r>
          </a:p>
          <a:p>
            <a:pPr>
              <a:buFont typeface="Arial" panose="020B0604020202020204" pitchFamily="34" charset="0"/>
              <a:buChar char="•"/>
            </a:pPr>
            <a:r>
              <a:rPr lang="en-US" dirty="0"/>
              <a:t>Not efficient: leads to overfitting, large models, slow training.</a:t>
            </a:r>
          </a:p>
          <a:p>
            <a:pPr>
              <a:buNone/>
            </a:pPr>
            <a:r>
              <a:rPr lang="en-US" b="1" dirty="0"/>
              <a:t>Struggle with Hierarchical Patterns</a:t>
            </a:r>
            <a:endParaRPr lang="en-US" dirty="0"/>
          </a:p>
          <a:p>
            <a:pPr>
              <a:buFont typeface="Arial" panose="020B0604020202020204" pitchFamily="34" charset="0"/>
              <a:buChar char="•"/>
            </a:pPr>
            <a:r>
              <a:rPr lang="en-US" dirty="0"/>
              <a:t>Real-world data like images, speech, language have </a:t>
            </a:r>
            <a:r>
              <a:rPr lang="en-US" i="1" dirty="0"/>
              <a:t>layers of abstraction</a:t>
            </a:r>
            <a:r>
              <a:rPr lang="en-US" dirty="0"/>
              <a:t>.</a:t>
            </a:r>
          </a:p>
          <a:p>
            <a:pPr>
              <a:buFont typeface="Arial" panose="020B0604020202020204" pitchFamily="34" charset="0"/>
              <a:buChar char="•"/>
            </a:pPr>
            <a:r>
              <a:rPr lang="en-US" dirty="0"/>
              <a:t>Example: In images — edges → shapes → objects. Shallow NNs can't build such hierarchies.</a:t>
            </a:r>
          </a:p>
          <a:p>
            <a:pPr>
              <a:buNone/>
            </a:pPr>
            <a:r>
              <a:rPr lang="en-US" b="1" dirty="0"/>
              <a:t>Limited Feature Learning</a:t>
            </a:r>
            <a:endParaRPr lang="en-US" dirty="0"/>
          </a:p>
          <a:p>
            <a:pPr>
              <a:buFont typeface="Arial" panose="020B0604020202020204" pitchFamily="34" charset="0"/>
              <a:buChar char="•"/>
            </a:pPr>
            <a:r>
              <a:rPr lang="en-US" dirty="0"/>
              <a:t>Shallow networks rely more on </a:t>
            </a:r>
            <a:r>
              <a:rPr lang="en-US" b="1" dirty="0"/>
              <a:t>handcrafted features</a:t>
            </a:r>
            <a:r>
              <a:rPr lang="en-US" dirty="0"/>
              <a:t> or struggle to extract deep features.</a:t>
            </a:r>
          </a:p>
          <a:p>
            <a:pPr>
              <a:buFont typeface="Arial" panose="020B0604020202020204" pitchFamily="34" charset="0"/>
              <a:buChar char="•"/>
            </a:pPr>
            <a:r>
              <a:rPr lang="en-US" dirty="0"/>
              <a:t>Deep NNs learn complex patterns automatically.</a:t>
            </a:r>
          </a:p>
          <a:p>
            <a:endParaRPr lang="en-IN" dirty="0"/>
          </a:p>
        </p:txBody>
      </p:sp>
      <p:sp>
        <p:nvSpPr>
          <p:cNvPr id="4" name="Slide Number Placeholder 3">
            <a:extLst>
              <a:ext uri="{FF2B5EF4-FFF2-40B4-BE49-F238E27FC236}">
                <a16:creationId xmlns:a16="http://schemas.microsoft.com/office/drawing/2014/main" id="{4C9C52B1-FD43-B732-3393-E917EE7A16DA}"/>
              </a:ext>
            </a:extLst>
          </p:cNvPr>
          <p:cNvSpPr>
            <a:spLocks noGrp="1"/>
          </p:cNvSpPr>
          <p:nvPr>
            <p:ph type="sldNum" sz="quarter" idx="5"/>
          </p:nvPr>
        </p:nvSpPr>
        <p:spPr/>
        <p:txBody>
          <a:bodyPr/>
          <a:lstStyle/>
          <a:p>
            <a:fld id="{8EB865C5-F1B0-4DA1-8528-5420604CCD06}" type="slidenum">
              <a:rPr lang="en-IN" smtClean="0"/>
              <a:t>41</a:t>
            </a:fld>
            <a:endParaRPr lang="en-IN"/>
          </a:p>
        </p:txBody>
      </p:sp>
    </p:spTree>
    <p:extLst>
      <p:ext uri="{BB962C8B-B14F-4D97-AF65-F5344CB8AC3E}">
        <p14:creationId xmlns:p14="http://schemas.microsoft.com/office/powerpoint/2010/main" val="30677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7CB36-EC8F-1AA0-6B63-7C9C47E0E0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128510-4A5F-7556-123D-DEDBA4566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6C4C7-001F-0F01-889B-80CB24534F1F}"/>
              </a:ext>
            </a:extLst>
          </p:cNvPr>
          <p:cNvSpPr>
            <a:spLocks noGrp="1"/>
          </p:cNvSpPr>
          <p:nvPr>
            <p:ph type="body" idx="1"/>
          </p:nvPr>
        </p:nvSpPr>
        <p:spPr/>
        <p:txBody>
          <a:bodyPr/>
          <a:lstStyle/>
          <a:p>
            <a:pPr>
              <a:buNone/>
            </a:pPr>
            <a:r>
              <a:rPr lang="en-US" b="1" dirty="0"/>
              <a:t>Shallow NNs Can Approximate Any Function...</a:t>
            </a:r>
            <a:endParaRPr lang="en-US" dirty="0"/>
          </a:p>
          <a:p>
            <a:pPr>
              <a:buFont typeface="Arial" panose="020B0604020202020204" pitchFamily="34" charset="0"/>
              <a:buChar char="•"/>
            </a:pPr>
            <a:r>
              <a:rPr lang="en-US" dirty="0"/>
              <a:t>But they may require </a:t>
            </a:r>
            <a:r>
              <a:rPr lang="en-US" b="1" dirty="0"/>
              <a:t>too many neurons</a:t>
            </a:r>
            <a:r>
              <a:rPr lang="en-US" dirty="0"/>
              <a:t> to model complex functions.</a:t>
            </a:r>
          </a:p>
          <a:p>
            <a:pPr>
              <a:buFont typeface="Arial" panose="020B0604020202020204" pitchFamily="34" charset="0"/>
              <a:buChar char="•"/>
            </a:pPr>
            <a:r>
              <a:rPr lang="en-US" dirty="0"/>
              <a:t>Not efficient: leads to overfitting, large models, slow training.</a:t>
            </a:r>
          </a:p>
          <a:p>
            <a:pPr>
              <a:buNone/>
            </a:pPr>
            <a:r>
              <a:rPr lang="en-US" b="1" dirty="0"/>
              <a:t>Struggle with Hierarchical Patterns</a:t>
            </a:r>
            <a:endParaRPr lang="en-US" dirty="0"/>
          </a:p>
          <a:p>
            <a:pPr>
              <a:buFont typeface="Arial" panose="020B0604020202020204" pitchFamily="34" charset="0"/>
              <a:buChar char="•"/>
            </a:pPr>
            <a:r>
              <a:rPr lang="en-US" dirty="0"/>
              <a:t>Real-world data like images, speech, language have </a:t>
            </a:r>
            <a:r>
              <a:rPr lang="en-US" i="1" dirty="0"/>
              <a:t>layers of abstraction</a:t>
            </a:r>
            <a:r>
              <a:rPr lang="en-US" dirty="0"/>
              <a:t>.</a:t>
            </a:r>
          </a:p>
          <a:p>
            <a:pPr>
              <a:buFont typeface="Arial" panose="020B0604020202020204" pitchFamily="34" charset="0"/>
              <a:buChar char="•"/>
            </a:pPr>
            <a:r>
              <a:rPr lang="en-US" dirty="0"/>
              <a:t>Example: In images — edges → shapes → objects. Shallow NNs can't build such hierarchies.</a:t>
            </a:r>
          </a:p>
          <a:p>
            <a:pPr>
              <a:buNone/>
            </a:pPr>
            <a:r>
              <a:rPr lang="en-US" b="1" dirty="0"/>
              <a:t>Limited Feature Learning</a:t>
            </a:r>
            <a:endParaRPr lang="en-US" dirty="0"/>
          </a:p>
          <a:p>
            <a:pPr>
              <a:buFont typeface="Arial" panose="020B0604020202020204" pitchFamily="34" charset="0"/>
              <a:buChar char="•"/>
            </a:pPr>
            <a:r>
              <a:rPr lang="en-US" dirty="0"/>
              <a:t>Shallow networks rely more on </a:t>
            </a:r>
            <a:r>
              <a:rPr lang="en-US" b="1" dirty="0"/>
              <a:t>handcrafted features</a:t>
            </a:r>
            <a:r>
              <a:rPr lang="en-US" dirty="0"/>
              <a:t> or struggle to extract deep features.</a:t>
            </a:r>
          </a:p>
          <a:p>
            <a:pPr>
              <a:buFont typeface="Arial" panose="020B0604020202020204" pitchFamily="34" charset="0"/>
              <a:buChar char="•"/>
            </a:pPr>
            <a:r>
              <a:rPr lang="en-US" dirty="0"/>
              <a:t>Deep NNs learn complex patterns automatically.</a:t>
            </a:r>
          </a:p>
          <a:p>
            <a:endParaRPr lang="en-IN" dirty="0"/>
          </a:p>
        </p:txBody>
      </p:sp>
      <p:sp>
        <p:nvSpPr>
          <p:cNvPr id="4" name="Slide Number Placeholder 3">
            <a:extLst>
              <a:ext uri="{FF2B5EF4-FFF2-40B4-BE49-F238E27FC236}">
                <a16:creationId xmlns:a16="http://schemas.microsoft.com/office/drawing/2014/main" id="{C9241A7A-5D42-67E1-1514-F3DB8322AFB2}"/>
              </a:ext>
            </a:extLst>
          </p:cNvPr>
          <p:cNvSpPr>
            <a:spLocks noGrp="1"/>
          </p:cNvSpPr>
          <p:nvPr>
            <p:ph type="sldNum" sz="quarter" idx="5"/>
          </p:nvPr>
        </p:nvSpPr>
        <p:spPr/>
        <p:txBody>
          <a:bodyPr/>
          <a:lstStyle/>
          <a:p>
            <a:fld id="{8EB865C5-F1B0-4DA1-8528-5420604CCD06}" type="slidenum">
              <a:rPr lang="en-IN" smtClean="0"/>
              <a:t>42</a:t>
            </a:fld>
            <a:endParaRPr lang="en-IN"/>
          </a:p>
        </p:txBody>
      </p:sp>
    </p:spTree>
    <p:extLst>
      <p:ext uri="{BB962C8B-B14F-4D97-AF65-F5344CB8AC3E}">
        <p14:creationId xmlns:p14="http://schemas.microsoft.com/office/powerpoint/2010/main" val="1920600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92A60-8D03-0F71-C7C6-B6224126CA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A7E8A-6BC7-4F16-E388-7C961D624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F1097-FA59-A2EB-EF4C-8605B89AE67B}"/>
              </a:ext>
            </a:extLst>
          </p:cNvPr>
          <p:cNvSpPr>
            <a:spLocks noGrp="1"/>
          </p:cNvSpPr>
          <p:nvPr>
            <p:ph type="body" idx="1"/>
          </p:nvPr>
        </p:nvSpPr>
        <p:spPr/>
        <p:txBody>
          <a:bodyPr/>
          <a:lstStyle/>
          <a:p>
            <a:pPr>
              <a:buNone/>
            </a:pPr>
            <a:r>
              <a:rPr lang="en-US" b="1" dirty="0"/>
              <a:t>Shallow NNs Can Approximate Any Function...</a:t>
            </a:r>
            <a:endParaRPr lang="en-US" dirty="0"/>
          </a:p>
          <a:p>
            <a:pPr>
              <a:buFont typeface="Arial" panose="020B0604020202020204" pitchFamily="34" charset="0"/>
              <a:buChar char="•"/>
            </a:pPr>
            <a:r>
              <a:rPr lang="en-US" dirty="0"/>
              <a:t>But they may require </a:t>
            </a:r>
            <a:r>
              <a:rPr lang="en-US" b="1" dirty="0"/>
              <a:t>too many neurons</a:t>
            </a:r>
            <a:r>
              <a:rPr lang="en-US" dirty="0"/>
              <a:t> to model complex functions.</a:t>
            </a:r>
          </a:p>
          <a:p>
            <a:pPr>
              <a:buFont typeface="Arial" panose="020B0604020202020204" pitchFamily="34" charset="0"/>
              <a:buChar char="•"/>
            </a:pPr>
            <a:r>
              <a:rPr lang="en-US" dirty="0"/>
              <a:t>Not efficient: leads to overfitting, large models, slow training.</a:t>
            </a:r>
          </a:p>
          <a:p>
            <a:pPr>
              <a:buNone/>
            </a:pPr>
            <a:r>
              <a:rPr lang="en-US" b="1" dirty="0"/>
              <a:t>Struggle with Hierarchical Patterns</a:t>
            </a:r>
            <a:endParaRPr lang="en-US" dirty="0"/>
          </a:p>
          <a:p>
            <a:pPr>
              <a:buFont typeface="Arial" panose="020B0604020202020204" pitchFamily="34" charset="0"/>
              <a:buChar char="•"/>
            </a:pPr>
            <a:r>
              <a:rPr lang="en-US" dirty="0"/>
              <a:t>Real-world data like images, speech, language have </a:t>
            </a:r>
            <a:r>
              <a:rPr lang="en-US" i="1" dirty="0"/>
              <a:t>layers of abstraction</a:t>
            </a:r>
            <a:r>
              <a:rPr lang="en-US" dirty="0"/>
              <a:t>.</a:t>
            </a:r>
          </a:p>
          <a:p>
            <a:pPr>
              <a:buFont typeface="Arial" panose="020B0604020202020204" pitchFamily="34" charset="0"/>
              <a:buChar char="•"/>
            </a:pPr>
            <a:r>
              <a:rPr lang="en-US" dirty="0"/>
              <a:t>Example: In images — edges → shapes → objects. Shallow NNs can't build such hierarchies.</a:t>
            </a:r>
          </a:p>
          <a:p>
            <a:pPr>
              <a:buNone/>
            </a:pPr>
            <a:r>
              <a:rPr lang="en-US" b="1" dirty="0"/>
              <a:t>Limited Feature Learning</a:t>
            </a:r>
            <a:endParaRPr lang="en-US" dirty="0"/>
          </a:p>
          <a:p>
            <a:pPr>
              <a:buFont typeface="Arial" panose="020B0604020202020204" pitchFamily="34" charset="0"/>
              <a:buChar char="•"/>
            </a:pPr>
            <a:r>
              <a:rPr lang="en-US" dirty="0"/>
              <a:t>Shallow networks rely more on </a:t>
            </a:r>
            <a:r>
              <a:rPr lang="en-US" b="1" dirty="0"/>
              <a:t>handcrafted features</a:t>
            </a:r>
            <a:r>
              <a:rPr lang="en-US" dirty="0"/>
              <a:t> or struggle to extract deep features.</a:t>
            </a:r>
          </a:p>
          <a:p>
            <a:pPr>
              <a:buFont typeface="Arial" panose="020B0604020202020204" pitchFamily="34" charset="0"/>
              <a:buChar char="•"/>
            </a:pPr>
            <a:r>
              <a:rPr lang="en-US" dirty="0"/>
              <a:t>Deep NNs learn complex patterns automatically.</a:t>
            </a:r>
          </a:p>
          <a:p>
            <a:endParaRPr lang="en-IN" dirty="0"/>
          </a:p>
        </p:txBody>
      </p:sp>
      <p:sp>
        <p:nvSpPr>
          <p:cNvPr id="4" name="Slide Number Placeholder 3">
            <a:extLst>
              <a:ext uri="{FF2B5EF4-FFF2-40B4-BE49-F238E27FC236}">
                <a16:creationId xmlns:a16="http://schemas.microsoft.com/office/drawing/2014/main" id="{18662AB1-553E-ACB1-4792-298EBC3EF582}"/>
              </a:ext>
            </a:extLst>
          </p:cNvPr>
          <p:cNvSpPr>
            <a:spLocks noGrp="1"/>
          </p:cNvSpPr>
          <p:nvPr>
            <p:ph type="sldNum" sz="quarter" idx="5"/>
          </p:nvPr>
        </p:nvSpPr>
        <p:spPr/>
        <p:txBody>
          <a:bodyPr/>
          <a:lstStyle/>
          <a:p>
            <a:fld id="{8EB865C5-F1B0-4DA1-8528-5420604CCD06}" type="slidenum">
              <a:rPr lang="en-IN" smtClean="0"/>
              <a:t>43</a:t>
            </a:fld>
            <a:endParaRPr lang="en-IN"/>
          </a:p>
        </p:txBody>
      </p:sp>
    </p:spTree>
    <p:extLst>
      <p:ext uri="{BB962C8B-B14F-4D97-AF65-F5344CB8AC3E}">
        <p14:creationId xmlns:p14="http://schemas.microsoft.com/office/powerpoint/2010/main" val="326464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C55C5-8FFE-C94F-D407-CB40365059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5A0EE5F-CCFD-CAE3-8AF2-F8D39510D7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199451D-4EA3-D2D1-FE90-B920FCB6F6A8}"/>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5" name="Footer Placeholder 4">
            <a:extLst>
              <a:ext uri="{FF2B5EF4-FFF2-40B4-BE49-F238E27FC236}">
                <a16:creationId xmlns:a16="http://schemas.microsoft.com/office/drawing/2014/main" id="{2F7EF8A6-5218-C93C-69CC-F57A6C2E49E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D82664B-DA70-56A4-32CC-E1A3D3FDB49E}"/>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915950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74F2-130C-6B1B-9810-C74DEC65D6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52E17E-20BF-C40B-BFA9-0F7884EAA4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0611CEF-AB0B-2489-44C5-EF2164EB2D3D}"/>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5" name="Footer Placeholder 4">
            <a:extLst>
              <a:ext uri="{FF2B5EF4-FFF2-40B4-BE49-F238E27FC236}">
                <a16:creationId xmlns:a16="http://schemas.microsoft.com/office/drawing/2014/main" id="{205EC0BE-D538-C60F-1A50-FCDDA1962D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345A7F-782E-F726-C266-1059268BF0B1}"/>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238345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F8E961-1670-DD38-6DE2-E022757D12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53DB55F-A906-563E-5DFF-B533183907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65F1FA7-B2B2-0E64-33CA-5FB60E244C18}"/>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5" name="Footer Placeholder 4">
            <a:extLst>
              <a:ext uri="{FF2B5EF4-FFF2-40B4-BE49-F238E27FC236}">
                <a16:creationId xmlns:a16="http://schemas.microsoft.com/office/drawing/2014/main" id="{BBDAB766-03C0-E978-E971-CF85FF94AF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ECD4901-7303-85C9-B9C2-DFCE76D3949F}"/>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3812895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00F7A-427F-BE8E-3B43-5C95E0F7E3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9BA3D3B-7311-DD48-16CB-FDBEEE8669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35BBEE5-3FCA-552F-920C-5B426298A9C5}"/>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5" name="Footer Placeholder 4">
            <a:extLst>
              <a:ext uri="{FF2B5EF4-FFF2-40B4-BE49-F238E27FC236}">
                <a16:creationId xmlns:a16="http://schemas.microsoft.com/office/drawing/2014/main" id="{CC5F37CA-1EEE-235C-F890-C66ABF26160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340D311-C773-B410-5FE0-036E2A058EC4}"/>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550408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40E9A-01F3-4ACC-4FDB-01F6D41291B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3A97FEAD-C7C2-44F9-CBE2-61F8E80397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68AFC7-01AF-D198-1D7A-B0DCF94CDDD7}"/>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5" name="Footer Placeholder 4">
            <a:extLst>
              <a:ext uri="{FF2B5EF4-FFF2-40B4-BE49-F238E27FC236}">
                <a16:creationId xmlns:a16="http://schemas.microsoft.com/office/drawing/2014/main" id="{4440DEC3-E8C2-F382-58B2-5691D272284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AD5BABF-1F23-B492-C852-4F363A1D373D}"/>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3475725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DA02E-7D2A-F70D-3DBC-F2375863E7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3CF1AA-3937-62FB-43E4-D4A142B228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29A6D27-1923-8873-BA7D-E087DEB163A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CB6E613-042B-ED30-2A1F-0716C54BD3C2}"/>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6" name="Footer Placeholder 5">
            <a:extLst>
              <a:ext uri="{FF2B5EF4-FFF2-40B4-BE49-F238E27FC236}">
                <a16:creationId xmlns:a16="http://schemas.microsoft.com/office/drawing/2014/main" id="{610CA873-84A9-FFB6-3A51-CF178707829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1AE483-55FB-AAC4-C0E2-B960E95653E6}"/>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3630785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F270F-08DF-78AD-3172-A60A7BC3778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60077B0-1866-71DA-8ACC-475F3DE868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B96919-A961-9687-A0CD-076350E020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ADB79BE-C976-DC3A-639E-ED568A238A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15266F9-0166-F320-3882-D5E8269D86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DDE5E4A-1464-9270-A5EB-345D6B548908}"/>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8" name="Footer Placeholder 7">
            <a:extLst>
              <a:ext uri="{FF2B5EF4-FFF2-40B4-BE49-F238E27FC236}">
                <a16:creationId xmlns:a16="http://schemas.microsoft.com/office/drawing/2014/main" id="{4CE6E62E-740E-C223-171C-2BC136888FE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E0A79B3-F939-E670-25BB-D8A27DB66C7A}"/>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3393385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6A518-E65C-8132-9E6D-CCD5FE54ED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190D9F-C0CC-77C8-AAAE-4357AAFA1A13}"/>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4" name="Footer Placeholder 3">
            <a:extLst>
              <a:ext uri="{FF2B5EF4-FFF2-40B4-BE49-F238E27FC236}">
                <a16:creationId xmlns:a16="http://schemas.microsoft.com/office/drawing/2014/main" id="{EA9D4F1B-52EF-FCFC-29A8-295C977469FF}"/>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DBF679-9F91-386D-96D5-B47FE1C7C975}"/>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2378813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258906-1EF6-E777-CE31-FE32560EEDB8}"/>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3" name="Footer Placeholder 2">
            <a:extLst>
              <a:ext uri="{FF2B5EF4-FFF2-40B4-BE49-F238E27FC236}">
                <a16:creationId xmlns:a16="http://schemas.microsoft.com/office/drawing/2014/main" id="{3C9D663F-99AF-69E5-0DEF-ECF9E9ADE90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78AFF4C-90CE-E9AD-9FDB-D8C4643A53B4}"/>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1296088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A33E1-58F1-2B49-4ADF-569CDEC3A1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03126A6-CDA6-CB09-74CC-54F3DFAD39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0BBE9F5C-AEE2-3227-D5B0-5C63926F71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C7387C-DB17-019D-AF3B-EB71285F4EBB}"/>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6" name="Footer Placeholder 5">
            <a:extLst>
              <a:ext uri="{FF2B5EF4-FFF2-40B4-BE49-F238E27FC236}">
                <a16:creationId xmlns:a16="http://schemas.microsoft.com/office/drawing/2014/main" id="{08F7A39F-1B6F-29F3-BB57-A5E3DF67BB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C810815-493B-4A71-59CD-0E0785B4B490}"/>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3429415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8688-BB4F-2BF9-6B63-4845E1A88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CD9C1E4-F90C-D847-5767-DC6955FFE2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6F67057-6B8F-3CA2-D96D-E5AF8C779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654C7-42EF-22DD-98F2-FA8859DA6C03}"/>
              </a:ext>
            </a:extLst>
          </p:cNvPr>
          <p:cNvSpPr>
            <a:spLocks noGrp="1"/>
          </p:cNvSpPr>
          <p:nvPr>
            <p:ph type="dt" sz="half" idx="10"/>
          </p:nvPr>
        </p:nvSpPr>
        <p:spPr/>
        <p:txBody>
          <a:bodyPr/>
          <a:lstStyle/>
          <a:p>
            <a:fld id="{7C48E72E-7BE9-4593-846F-0A2CBFF2E210}" type="datetimeFigureOut">
              <a:rPr lang="en-IN" smtClean="0"/>
              <a:t>12-05-2025</a:t>
            </a:fld>
            <a:endParaRPr lang="en-IN"/>
          </a:p>
        </p:txBody>
      </p:sp>
      <p:sp>
        <p:nvSpPr>
          <p:cNvPr id="6" name="Footer Placeholder 5">
            <a:extLst>
              <a:ext uri="{FF2B5EF4-FFF2-40B4-BE49-F238E27FC236}">
                <a16:creationId xmlns:a16="http://schemas.microsoft.com/office/drawing/2014/main" id="{069B1FAB-615B-2A19-B246-BD227D76FDD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5640E1-692E-9DD8-7E41-9596928EE240}"/>
              </a:ext>
            </a:extLst>
          </p:cNvPr>
          <p:cNvSpPr>
            <a:spLocks noGrp="1"/>
          </p:cNvSpPr>
          <p:nvPr>
            <p:ph type="sldNum" sz="quarter" idx="12"/>
          </p:nvPr>
        </p:nvSpPr>
        <p:spPr/>
        <p:txBody>
          <a:bodyPr/>
          <a:lstStyle/>
          <a:p>
            <a:fld id="{378661AB-1CD4-4DCC-B92F-4ADDEED1EB85}" type="slidenum">
              <a:rPr lang="en-IN" smtClean="0"/>
              <a:t>‹#›</a:t>
            </a:fld>
            <a:endParaRPr lang="en-IN"/>
          </a:p>
        </p:txBody>
      </p:sp>
    </p:spTree>
    <p:extLst>
      <p:ext uri="{BB962C8B-B14F-4D97-AF65-F5344CB8AC3E}">
        <p14:creationId xmlns:p14="http://schemas.microsoft.com/office/powerpoint/2010/main" val="1292739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386635-9A30-B8DB-A500-C5B7F2A2ED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0A1E590-349F-5067-E72F-D9FFBDF024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BCC3FC8-BA11-CAAD-5111-B0A710CA27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48E72E-7BE9-4593-846F-0A2CBFF2E210}" type="datetimeFigureOut">
              <a:rPr lang="en-IN" smtClean="0"/>
              <a:t>12-05-2025</a:t>
            </a:fld>
            <a:endParaRPr lang="en-IN"/>
          </a:p>
        </p:txBody>
      </p:sp>
      <p:sp>
        <p:nvSpPr>
          <p:cNvPr id="5" name="Footer Placeholder 4">
            <a:extLst>
              <a:ext uri="{FF2B5EF4-FFF2-40B4-BE49-F238E27FC236}">
                <a16:creationId xmlns:a16="http://schemas.microsoft.com/office/drawing/2014/main" id="{44186409-9D2D-8D45-EAE2-6CEE0D938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DAE59C4-850C-22CD-0F29-B76037CCBE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8661AB-1CD4-4DCC-B92F-4ADDEED1EB85}" type="slidenum">
              <a:rPr lang="en-IN" smtClean="0"/>
              <a:t>‹#›</a:t>
            </a:fld>
            <a:endParaRPr lang="en-IN"/>
          </a:p>
        </p:txBody>
      </p:sp>
    </p:spTree>
    <p:extLst>
      <p:ext uri="{BB962C8B-B14F-4D97-AF65-F5344CB8AC3E}">
        <p14:creationId xmlns:p14="http://schemas.microsoft.com/office/powerpoint/2010/main" val="1729316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video" Target="../media/media4.mp4"/><Relationship Id="rId13" Type="http://schemas.microsoft.com/office/2007/relationships/media" Target="../media/media7.mp4"/><Relationship Id="rId18" Type="http://schemas.openxmlformats.org/officeDocument/2006/relationships/video" Target="../media/media9.mp4"/><Relationship Id="rId26" Type="http://schemas.openxmlformats.org/officeDocument/2006/relationships/image" Target="../media/image31.png"/><Relationship Id="rId3" Type="http://schemas.microsoft.com/office/2007/relationships/media" Target="../media/media2.mp4"/><Relationship Id="rId21" Type="http://schemas.openxmlformats.org/officeDocument/2006/relationships/image" Target="../media/image26.png"/><Relationship Id="rId7" Type="http://schemas.microsoft.com/office/2007/relationships/media" Target="../media/media4.mp4"/><Relationship Id="rId12" Type="http://schemas.openxmlformats.org/officeDocument/2006/relationships/video" Target="../media/media6.mp4"/><Relationship Id="rId17" Type="http://schemas.microsoft.com/office/2007/relationships/media" Target="../media/media9.mp4"/><Relationship Id="rId25" Type="http://schemas.openxmlformats.org/officeDocument/2006/relationships/image" Target="../media/image30.png"/><Relationship Id="rId2" Type="http://schemas.openxmlformats.org/officeDocument/2006/relationships/video" Target="../media/media1.mp4"/><Relationship Id="rId16" Type="http://schemas.openxmlformats.org/officeDocument/2006/relationships/video" Target="../media/media8.mp4"/><Relationship Id="rId20" Type="http://schemas.openxmlformats.org/officeDocument/2006/relationships/notesSlide" Target="../notesSlides/notesSlide1.xml"/><Relationship Id="rId29" Type="http://schemas.openxmlformats.org/officeDocument/2006/relationships/image" Target="../media/image34.png"/><Relationship Id="rId1" Type="http://schemas.microsoft.com/office/2007/relationships/media" Target="../media/media1.mp4"/><Relationship Id="rId6" Type="http://schemas.openxmlformats.org/officeDocument/2006/relationships/video" Target="../media/media3.mp4"/><Relationship Id="rId11" Type="http://schemas.microsoft.com/office/2007/relationships/media" Target="../media/media6.mp4"/><Relationship Id="rId24" Type="http://schemas.openxmlformats.org/officeDocument/2006/relationships/image" Target="../media/image29.png"/><Relationship Id="rId5" Type="http://schemas.microsoft.com/office/2007/relationships/media" Target="../media/media3.mp4"/><Relationship Id="rId15" Type="http://schemas.microsoft.com/office/2007/relationships/media" Target="../media/media8.mp4"/><Relationship Id="rId23" Type="http://schemas.openxmlformats.org/officeDocument/2006/relationships/image" Target="../media/image28.png"/><Relationship Id="rId28" Type="http://schemas.openxmlformats.org/officeDocument/2006/relationships/image" Target="../media/image33.png"/><Relationship Id="rId10" Type="http://schemas.openxmlformats.org/officeDocument/2006/relationships/video" Target="../media/media5.mp4"/><Relationship Id="rId19" Type="http://schemas.openxmlformats.org/officeDocument/2006/relationships/slideLayout" Target="../slideLayouts/slideLayout2.xml"/><Relationship Id="rId4" Type="http://schemas.openxmlformats.org/officeDocument/2006/relationships/video" Target="../media/media2.mp4"/><Relationship Id="rId9" Type="http://schemas.microsoft.com/office/2007/relationships/media" Target="../media/media5.mp4"/><Relationship Id="rId14" Type="http://schemas.openxmlformats.org/officeDocument/2006/relationships/video" Target="../media/media7.mp4"/><Relationship Id="rId22" Type="http://schemas.openxmlformats.org/officeDocument/2006/relationships/image" Target="../media/image27.png"/><Relationship Id="rId27"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0F7F26C-4B74-F69E-2453-3FD32B0FBFD8}"/>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7" name="Picture 6">
            <a:extLst>
              <a:ext uri="{FF2B5EF4-FFF2-40B4-BE49-F238E27FC236}">
                <a16:creationId xmlns:a16="http://schemas.microsoft.com/office/drawing/2014/main" id="{A4981AF6-607E-50A0-88F3-DDE991D79B0A}"/>
              </a:ext>
            </a:extLst>
          </p:cNvPr>
          <p:cNvPicPr>
            <a:picLocks noChangeAspect="1"/>
          </p:cNvPicPr>
          <p:nvPr/>
        </p:nvPicPr>
        <p:blipFill>
          <a:blip r:embed="rId2"/>
          <a:stretch>
            <a:fillRect/>
          </a:stretch>
        </p:blipFill>
        <p:spPr>
          <a:xfrm>
            <a:off x="5710067" y="2122571"/>
            <a:ext cx="6339765" cy="2742168"/>
          </a:xfrm>
          <a:prstGeom prst="rect">
            <a:avLst/>
          </a:prstGeom>
        </p:spPr>
      </p:pic>
      <p:grpSp>
        <p:nvGrpSpPr>
          <p:cNvPr id="8" name="Group 7">
            <a:extLst>
              <a:ext uri="{FF2B5EF4-FFF2-40B4-BE49-F238E27FC236}">
                <a16:creationId xmlns:a16="http://schemas.microsoft.com/office/drawing/2014/main" id="{8243B2E8-689C-BF53-DC13-B2E2C5D1681F}"/>
              </a:ext>
            </a:extLst>
          </p:cNvPr>
          <p:cNvGrpSpPr/>
          <p:nvPr/>
        </p:nvGrpSpPr>
        <p:grpSpPr>
          <a:xfrm>
            <a:off x="1188645" y="1911381"/>
            <a:ext cx="5258797" cy="3035238"/>
            <a:chOff x="1188645" y="1738930"/>
            <a:chExt cx="5258797" cy="3035238"/>
          </a:xfrm>
        </p:grpSpPr>
        <p:sp>
          <p:nvSpPr>
            <p:cNvPr id="5" name="TextBox 4">
              <a:extLst>
                <a:ext uri="{FF2B5EF4-FFF2-40B4-BE49-F238E27FC236}">
                  <a16:creationId xmlns:a16="http://schemas.microsoft.com/office/drawing/2014/main" id="{F6CCF547-B5B4-4784-A3CF-9691717762FB}"/>
                </a:ext>
              </a:extLst>
            </p:cNvPr>
            <p:cNvSpPr txBox="1"/>
            <p:nvPr/>
          </p:nvSpPr>
          <p:spPr>
            <a:xfrm>
              <a:off x="1188645" y="1738930"/>
              <a:ext cx="4247952" cy="2123658"/>
            </a:xfrm>
            <a:prstGeom prst="rect">
              <a:avLst/>
            </a:prstGeom>
            <a:noFill/>
          </p:spPr>
          <p:txBody>
            <a:bodyPr wrap="square" rtlCol="0">
              <a:spAutoFit/>
            </a:bodyPr>
            <a:lstStyle/>
            <a:p>
              <a:r>
                <a:rPr lang="en-IN" sz="6600" dirty="0">
                  <a:gradFill>
                    <a:gsLst>
                      <a:gs pos="45900">
                        <a:srgbClr val="2E96FF"/>
                      </a:gs>
                      <a:gs pos="0">
                        <a:srgbClr val="3B6BFF"/>
                      </a:gs>
                      <a:gs pos="100000">
                        <a:srgbClr val="ACB7FF"/>
                      </a:gs>
                    </a:gsLst>
                    <a:lin ang="0" scaled="1"/>
                  </a:gradFill>
                  <a:latin typeface="Inter Medium" panose="02000503000000020004" pitchFamily="2" charset="0"/>
                  <a:ea typeface="Inter Medium" panose="02000503000000020004" pitchFamily="2" charset="0"/>
                </a:rPr>
                <a:t>Deep </a:t>
              </a:r>
              <a:r>
                <a:rPr lang="en-IN" sz="6600" dirty="0">
                  <a:gradFill flip="none" rotWithShape="1">
                    <a:gsLst>
                      <a:gs pos="45900">
                        <a:srgbClr val="2E96FF"/>
                      </a:gs>
                      <a:gs pos="0">
                        <a:srgbClr val="3B6BFF"/>
                      </a:gs>
                      <a:gs pos="100000">
                        <a:srgbClr val="ACB7FF"/>
                      </a:gs>
                    </a:gsLst>
                    <a:lin ang="0" scaled="1"/>
                    <a:tileRect/>
                  </a:gradFill>
                  <a:latin typeface="Inter Medium" panose="02000503000000020004" pitchFamily="2" charset="0"/>
                  <a:ea typeface="Inter Medium" panose="02000503000000020004" pitchFamily="2" charset="0"/>
                </a:rPr>
                <a:t>Learning</a:t>
              </a:r>
            </a:p>
          </p:txBody>
        </p:sp>
        <p:sp>
          <p:nvSpPr>
            <p:cNvPr id="3" name="TextBox 2">
              <a:extLst>
                <a:ext uri="{FF2B5EF4-FFF2-40B4-BE49-F238E27FC236}">
                  <a16:creationId xmlns:a16="http://schemas.microsoft.com/office/drawing/2014/main" id="{F06D0A0F-93A8-4DFF-510C-36A0E6528853}"/>
                </a:ext>
              </a:extLst>
            </p:cNvPr>
            <p:cNvSpPr txBox="1"/>
            <p:nvPr/>
          </p:nvSpPr>
          <p:spPr>
            <a:xfrm>
              <a:off x="1231206" y="3943171"/>
              <a:ext cx="5216236" cy="830997"/>
            </a:xfrm>
            <a:prstGeom prst="rect">
              <a:avLst/>
            </a:prstGeom>
            <a:noFill/>
            <a:ln>
              <a:noFill/>
            </a:ln>
          </p:spPr>
          <p:txBody>
            <a:bodyPr wrap="square">
              <a:spAutoFit/>
            </a:bodyPr>
            <a:lstStyle/>
            <a:p>
              <a:r>
                <a:rPr lang="en-US" sz="1200" dirty="0">
                  <a:solidFill>
                    <a:schemeClr val="bg1"/>
                  </a:solidFill>
                  <a:latin typeface="Inter Light" panose="02000503000000020004" pitchFamily="2" charset="0"/>
                  <a:ea typeface="Inter Light" panose="02000503000000020004" pitchFamily="2" charset="0"/>
                </a:rPr>
                <a:t>- </a:t>
              </a:r>
              <a:r>
                <a:rPr lang="en-US" sz="1200" i="1" dirty="0">
                  <a:solidFill>
                    <a:schemeClr val="bg1"/>
                  </a:solidFill>
                  <a:latin typeface="Inter Light" panose="02000503000000020004" pitchFamily="2" charset="0"/>
                  <a:ea typeface="Inter Light" panose="02000503000000020004" pitchFamily="2" charset="0"/>
                </a:rPr>
                <a:t>Deep learning has taken us closer than ever to mimicking human perception and reasoning. While it's still far from true understanding, its capacity to scale, adapt, and generalize hints that it may be the scaffolding upon which </a:t>
              </a:r>
              <a:r>
                <a:rPr lang="en-US" sz="1200" i="1" dirty="0">
                  <a:gradFill flip="none" rotWithShape="1">
                    <a:gsLst>
                      <a:gs pos="0">
                        <a:srgbClr val="EA4335"/>
                      </a:gs>
                      <a:gs pos="100000">
                        <a:srgbClr val="FF902A"/>
                      </a:gs>
                    </a:gsLst>
                    <a:lin ang="0" scaled="1"/>
                    <a:tileRect/>
                  </a:gradFill>
                  <a:latin typeface="Inter Light" panose="02000503000000020004" pitchFamily="2" charset="0"/>
                  <a:ea typeface="Inter Light" panose="02000503000000020004" pitchFamily="2" charset="0"/>
                </a:rPr>
                <a:t>artificial general intelligence </a:t>
              </a:r>
              <a:r>
                <a:rPr lang="en-US" sz="1200" i="1" dirty="0">
                  <a:solidFill>
                    <a:schemeClr val="bg1"/>
                  </a:solidFill>
                  <a:latin typeface="Inter Light" panose="02000503000000020004" pitchFamily="2" charset="0"/>
                  <a:ea typeface="Inter Light" panose="02000503000000020004" pitchFamily="2" charset="0"/>
                </a:rPr>
                <a:t>is ultimately built.</a:t>
              </a:r>
              <a:endParaRPr lang="en-IN" sz="1200" i="1" dirty="0">
                <a:solidFill>
                  <a:schemeClr val="bg1"/>
                </a:solidFill>
                <a:latin typeface="Inter Light" panose="02000503000000020004" pitchFamily="2" charset="0"/>
                <a:ea typeface="Inter Light" panose="02000503000000020004" pitchFamily="2" charset="0"/>
              </a:endParaRPr>
            </a:p>
          </p:txBody>
        </p:sp>
      </p:grpSp>
    </p:spTree>
    <p:extLst>
      <p:ext uri="{BB962C8B-B14F-4D97-AF65-F5344CB8AC3E}">
        <p14:creationId xmlns:p14="http://schemas.microsoft.com/office/powerpoint/2010/main" val="26102983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3A8B6-03EE-55DB-7219-571AF0A8FD1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2DFB5E6-25DC-63C1-2606-26AB1F211807}"/>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3EFBCBCF-A3B9-1E76-A6BC-8D49A9906305}"/>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D5BE7AB5-5302-AEF4-B228-E815E22C1C33}"/>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97A19963-EC7A-DA12-E942-52AE5418B78C}"/>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524BE9B6-B805-B448-2778-3910D6F9E75A}"/>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5F5701-09B3-7C3A-7BEF-5E5D628D1D09}"/>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66;p15">
            <a:extLst>
              <a:ext uri="{FF2B5EF4-FFF2-40B4-BE49-F238E27FC236}">
                <a16:creationId xmlns:a16="http://schemas.microsoft.com/office/drawing/2014/main" id="{A4A41C4F-B858-5BD8-0DB6-D43F41075F34}"/>
              </a:ext>
            </a:extLst>
          </p:cNvPr>
          <p:cNvSpPr/>
          <p:nvPr/>
        </p:nvSpPr>
        <p:spPr>
          <a:xfrm>
            <a:off x="8065329" y="5943931"/>
            <a:ext cx="3651649" cy="557369"/>
          </a:xfrm>
          <a:prstGeom prst="roundRect">
            <a:avLst>
              <a:gd name="adj" fmla="val 50000"/>
            </a:avLst>
          </a:pr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3">
            <a:extLst>
              <a:ext uri="{FF2B5EF4-FFF2-40B4-BE49-F238E27FC236}">
                <a16:creationId xmlns:a16="http://schemas.microsoft.com/office/drawing/2014/main" id="{9BB406BB-E2AD-F824-0538-98AB048BF847}"/>
              </a:ext>
            </a:extLst>
          </p:cNvPr>
          <p:cNvSpPr txBox="1"/>
          <p:nvPr/>
        </p:nvSpPr>
        <p:spPr>
          <a:xfrm>
            <a:off x="8162808" y="6058117"/>
            <a:ext cx="356215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tx1">
                    <a:lumMod val="75000"/>
                    <a:lumOff val="25000"/>
                  </a:schemeClr>
                </a:solidFill>
                <a:latin typeface="Poppins" panose="00000500000000000000" pitchFamily="2" charset="0"/>
                <a:cs typeface="Poppins" panose="00000500000000000000" pitchFamily="2" charset="0"/>
              </a:rPr>
              <a:t>SVM (Support Vector Machines)</a:t>
            </a:r>
            <a:endParaRPr lang="en-IN" sz="1600" dirty="0">
              <a:solidFill>
                <a:schemeClr val="tx1">
                  <a:lumMod val="75000"/>
                  <a:lumOff val="25000"/>
                </a:schemeClr>
              </a:solidFill>
              <a:latin typeface="Poppins Light" panose="00000400000000000000" pitchFamily="2" charset="0"/>
              <a:cs typeface="Poppins Light" panose="00000400000000000000" pitchFamily="2" charset="0"/>
            </a:endParaRPr>
          </a:p>
        </p:txBody>
      </p:sp>
      <p:pic>
        <p:nvPicPr>
          <p:cNvPr id="6" name="Picture 5">
            <a:extLst>
              <a:ext uri="{FF2B5EF4-FFF2-40B4-BE49-F238E27FC236}">
                <a16:creationId xmlns:a16="http://schemas.microsoft.com/office/drawing/2014/main" id="{4637E7EE-6C8E-5094-BCC0-FDDF48D14144}"/>
              </a:ext>
            </a:extLst>
          </p:cNvPr>
          <p:cNvPicPr>
            <a:picLocks noChangeAspect="1"/>
          </p:cNvPicPr>
          <p:nvPr/>
        </p:nvPicPr>
        <p:blipFill>
          <a:blip r:embed="rId2"/>
          <a:stretch>
            <a:fillRect/>
          </a:stretch>
        </p:blipFill>
        <p:spPr>
          <a:xfrm>
            <a:off x="4593786" y="3415882"/>
            <a:ext cx="2072820" cy="457240"/>
          </a:xfrm>
          <a:prstGeom prst="rect">
            <a:avLst/>
          </a:prstGeom>
        </p:spPr>
      </p:pic>
    </p:spTree>
    <p:extLst>
      <p:ext uri="{BB962C8B-B14F-4D97-AF65-F5344CB8AC3E}">
        <p14:creationId xmlns:p14="http://schemas.microsoft.com/office/powerpoint/2010/main" val="31017344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9EBD6-BC54-418F-E58A-60805971E4C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148A1BD-6365-C690-1536-25E251606413}"/>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E2A7E9F4-B74A-1D92-8F9D-A919A9BB71C5}"/>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2CF669E7-C2CB-E0E7-AAF2-BA4373BE1413}"/>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1AF37A47-20ED-3BC7-206C-BF442ED781A1}"/>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AC9FE0F0-D2CB-A24A-5BD3-D7EB095364BF}"/>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F5767D5-FE86-EE88-FB24-C39CB6CEA360}"/>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66;p15">
            <a:extLst>
              <a:ext uri="{FF2B5EF4-FFF2-40B4-BE49-F238E27FC236}">
                <a16:creationId xmlns:a16="http://schemas.microsoft.com/office/drawing/2014/main" id="{1621C99D-6BD2-CEAD-A406-1797DF584EE0}"/>
              </a:ext>
            </a:extLst>
          </p:cNvPr>
          <p:cNvSpPr/>
          <p:nvPr/>
        </p:nvSpPr>
        <p:spPr>
          <a:xfrm>
            <a:off x="8065329" y="5943931"/>
            <a:ext cx="3651649" cy="557369"/>
          </a:xfrm>
          <a:prstGeom prst="roundRect">
            <a:avLst>
              <a:gd name="adj" fmla="val 50000"/>
            </a:avLst>
          </a:pr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3">
            <a:extLst>
              <a:ext uri="{FF2B5EF4-FFF2-40B4-BE49-F238E27FC236}">
                <a16:creationId xmlns:a16="http://schemas.microsoft.com/office/drawing/2014/main" id="{4FC08191-1005-59D3-7CE5-F2298D4CE3EE}"/>
              </a:ext>
            </a:extLst>
          </p:cNvPr>
          <p:cNvSpPr txBox="1"/>
          <p:nvPr/>
        </p:nvSpPr>
        <p:spPr>
          <a:xfrm>
            <a:off x="8162808" y="6058117"/>
            <a:ext cx="356215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tx1">
                    <a:lumMod val="75000"/>
                    <a:lumOff val="25000"/>
                  </a:schemeClr>
                </a:solidFill>
                <a:latin typeface="Poppins" panose="00000500000000000000" pitchFamily="2" charset="0"/>
                <a:cs typeface="Poppins" panose="00000500000000000000" pitchFamily="2" charset="0"/>
              </a:rPr>
              <a:t>Decision Trees</a:t>
            </a:r>
            <a:endParaRPr lang="en-IN" sz="1600" dirty="0">
              <a:solidFill>
                <a:schemeClr val="tx1">
                  <a:lumMod val="75000"/>
                  <a:lumOff val="25000"/>
                </a:schemeClr>
              </a:solidFill>
              <a:latin typeface="Poppins Light" panose="00000400000000000000" pitchFamily="2" charset="0"/>
              <a:cs typeface="Poppins Light" panose="00000400000000000000" pitchFamily="2" charset="0"/>
            </a:endParaRPr>
          </a:p>
        </p:txBody>
      </p:sp>
      <p:pic>
        <p:nvPicPr>
          <p:cNvPr id="8" name="Picture 7">
            <a:extLst>
              <a:ext uri="{FF2B5EF4-FFF2-40B4-BE49-F238E27FC236}">
                <a16:creationId xmlns:a16="http://schemas.microsoft.com/office/drawing/2014/main" id="{166431C6-518F-19FE-9C29-454E041E185C}"/>
              </a:ext>
            </a:extLst>
          </p:cNvPr>
          <p:cNvPicPr>
            <a:picLocks noChangeAspect="1"/>
          </p:cNvPicPr>
          <p:nvPr/>
        </p:nvPicPr>
        <p:blipFill>
          <a:blip r:embed="rId2"/>
          <a:stretch>
            <a:fillRect/>
          </a:stretch>
        </p:blipFill>
        <p:spPr>
          <a:xfrm>
            <a:off x="4478877" y="2783474"/>
            <a:ext cx="1774090" cy="2048434"/>
          </a:xfrm>
          <a:prstGeom prst="rect">
            <a:avLst/>
          </a:prstGeom>
        </p:spPr>
      </p:pic>
    </p:spTree>
    <p:extLst>
      <p:ext uri="{BB962C8B-B14F-4D97-AF65-F5344CB8AC3E}">
        <p14:creationId xmlns:p14="http://schemas.microsoft.com/office/powerpoint/2010/main" val="4471395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CAF18-93A2-1F5F-E51E-032A0E5CA18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08D3CE4-F6FF-7787-ADF7-68B3B276AD66}"/>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6619177C-4325-213A-4F95-D24BEBB3AA0D}"/>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EA802760-7F5E-A527-B8CB-E7D88C105A45}"/>
              </a:ext>
            </a:extLst>
          </p:cNvPr>
          <p:cNvGrpSpPr/>
          <p:nvPr/>
        </p:nvGrpSpPr>
        <p:grpSpPr>
          <a:xfrm>
            <a:off x="713919" y="3060660"/>
            <a:ext cx="745230" cy="557369"/>
            <a:chOff x="2339163" y="2962562"/>
            <a:chExt cx="745230" cy="557369"/>
          </a:xfrm>
          <a:gradFill>
            <a:gsLst>
              <a:gs pos="0">
                <a:srgbClr val="EA4335"/>
              </a:gs>
              <a:gs pos="100000">
                <a:srgbClr val="FF902A"/>
              </a:gs>
            </a:gsLst>
            <a:lin ang="0" scaled="1"/>
          </a:gradFill>
        </p:grpSpPr>
        <p:sp>
          <p:nvSpPr>
            <p:cNvPr id="22" name="Flowchart: Alternate Process 21">
              <a:extLst>
                <a:ext uri="{FF2B5EF4-FFF2-40B4-BE49-F238E27FC236}">
                  <a16:creationId xmlns:a16="http://schemas.microsoft.com/office/drawing/2014/main" id="{5A45F229-8EAE-1B9B-F97E-B6A3D26CFAD4}"/>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C36E52B-DAAC-D777-E681-EE0E35F1F24A}"/>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Audio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3" name="TextBox 22">
                  <a:extLst>
                    <a:ext uri="{FF2B5EF4-FFF2-40B4-BE49-F238E27FC236}">
                      <a16:creationId xmlns:a16="http://schemas.microsoft.com/office/drawing/2014/main" id="{5C36E52B-DAAC-D777-E681-EE0E35F1F24A}"/>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2"/>
                  <a:stretch>
                    <a:fillRect l="-8434" r="-13253" b="-15217"/>
                  </a:stretch>
                </a:blipFill>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F9F0D512-61C1-7159-CD22-04D71314D672}"/>
              </a:ext>
            </a:extLst>
          </p:cNvPr>
          <p:cNvGrpSpPr/>
          <p:nvPr/>
        </p:nvGrpSpPr>
        <p:grpSpPr>
          <a:xfrm>
            <a:off x="1989320" y="3069187"/>
            <a:ext cx="745230" cy="557369"/>
            <a:chOff x="2339163" y="2962562"/>
            <a:chExt cx="745230" cy="557369"/>
          </a:xfrm>
          <a:gradFill>
            <a:gsLst>
              <a:gs pos="0">
                <a:srgbClr val="EA4335"/>
              </a:gs>
              <a:gs pos="100000">
                <a:srgbClr val="FF902A"/>
              </a:gs>
            </a:gsLst>
            <a:lin ang="0" scaled="1"/>
          </a:gradFill>
        </p:grpSpPr>
        <p:sp>
          <p:nvSpPr>
            <p:cNvPr id="25" name="Flowchart: Alternate Process 24">
              <a:extLst>
                <a:ext uri="{FF2B5EF4-FFF2-40B4-BE49-F238E27FC236}">
                  <a16:creationId xmlns:a16="http://schemas.microsoft.com/office/drawing/2014/main" id="{33DD76EA-4E17-6E29-BB5F-0E7801773BCA}"/>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CF5567D9-85CE-A379-F000-7EFA1919FD5D}"/>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Video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6" name="TextBox 25">
                  <a:extLst>
                    <a:ext uri="{FF2B5EF4-FFF2-40B4-BE49-F238E27FC236}">
                      <a16:creationId xmlns:a16="http://schemas.microsoft.com/office/drawing/2014/main" id="{CF5567D9-85CE-A379-F000-7EFA1919FD5D}"/>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3"/>
                  <a:stretch>
                    <a:fillRect l="-7229" r="-13253" b="-15217"/>
                  </a:stretch>
                </a:blipFill>
              </p:spPr>
              <p:txBody>
                <a:bodyPr/>
                <a:lstStyle/>
                <a:p>
                  <a:r>
                    <a:rPr lang="en-IN">
                      <a:noFill/>
                    </a:rPr>
                    <a:t> </a:t>
                  </a:r>
                </a:p>
              </p:txBody>
            </p:sp>
          </mc:Fallback>
        </mc:AlternateContent>
      </p:grpSp>
      <p:grpSp>
        <p:nvGrpSpPr>
          <p:cNvPr id="27" name="Group 26">
            <a:extLst>
              <a:ext uri="{FF2B5EF4-FFF2-40B4-BE49-F238E27FC236}">
                <a16:creationId xmlns:a16="http://schemas.microsoft.com/office/drawing/2014/main" id="{E278CBB7-B77E-D2AA-EAD4-13EE1143A481}"/>
              </a:ext>
            </a:extLst>
          </p:cNvPr>
          <p:cNvGrpSpPr/>
          <p:nvPr/>
        </p:nvGrpSpPr>
        <p:grpSpPr>
          <a:xfrm>
            <a:off x="3264721" y="3069187"/>
            <a:ext cx="745230" cy="557369"/>
            <a:chOff x="2339163" y="2962562"/>
            <a:chExt cx="745230" cy="557369"/>
          </a:xfrm>
          <a:gradFill>
            <a:gsLst>
              <a:gs pos="0">
                <a:srgbClr val="EA4335"/>
              </a:gs>
              <a:gs pos="100000">
                <a:srgbClr val="FF902A"/>
              </a:gs>
            </a:gsLst>
            <a:lin ang="0" scaled="1"/>
          </a:gradFill>
        </p:grpSpPr>
        <p:sp>
          <p:nvSpPr>
            <p:cNvPr id="28" name="Flowchart: Alternate Process 27">
              <a:extLst>
                <a:ext uri="{FF2B5EF4-FFF2-40B4-BE49-F238E27FC236}">
                  <a16:creationId xmlns:a16="http://schemas.microsoft.com/office/drawing/2014/main" id="{25DFDD4F-529A-B351-DF37-0F6845344986}"/>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8E2C1416-A292-D432-3627-D0FD39657225}"/>
                    </a:ext>
                  </a:extLst>
                </p:cNvPr>
                <p:cNvSpPr txBox="1"/>
                <p:nvPr/>
              </p:nvSpPr>
              <p:spPr>
                <a:xfrm>
                  <a:off x="2460044" y="3102747"/>
                  <a:ext cx="503468" cy="280141"/>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Image</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9" name="TextBox 28">
                  <a:extLst>
                    <a:ext uri="{FF2B5EF4-FFF2-40B4-BE49-F238E27FC236}">
                      <a16:creationId xmlns:a16="http://schemas.microsoft.com/office/drawing/2014/main" id="{8E2C1416-A292-D432-3627-D0FD39657225}"/>
                    </a:ext>
                  </a:extLst>
                </p:cNvPr>
                <p:cNvSpPr txBox="1">
                  <a:spLocks noRot="1" noChangeAspect="1" noMove="1" noResize="1" noEditPoints="1" noAdjustHandles="1" noChangeArrowheads="1" noChangeShapeType="1" noTextEdit="1"/>
                </p:cNvSpPr>
                <p:nvPr/>
              </p:nvSpPr>
              <p:spPr>
                <a:xfrm>
                  <a:off x="2460044" y="3102747"/>
                  <a:ext cx="503468" cy="280141"/>
                </a:xfrm>
                <a:prstGeom prst="rect">
                  <a:avLst/>
                </a:prstGeom>
                <a:blipFill>
                  <a:blip r:embed="rId4"/>
                  <a:stretch>
                    <a:fillRect l="-13253" r="-18072" b="-15217"/>
                  </a:stretch>
                </a:blipFill>
              </p:spPr>
              <p:txBody>
                <a:bodyPr/>
                <a:lstStyle/>
                <a:p>
                  <a:r>
                    <a:rPr lang="en-IN">
                      <a:noFill/>
                    </a:rPr>
                    <a:t> </a:t>
                  </a:r>
                </a:p>
              </p:txBody>
            </p:sp>
          </mc:Fallback>
        </mc:AlternateContent>
      </p:grpSp>
      <p:grpSp>
        <p:nvGrpSpPr>
          <p:cNvPr id="51" name="Group 50">
            <a:extLst>
              <a:ext uri="{FF2B5EF4-FFF2-40B4-BE49-F238E27FC236}">
                <a16:creationId xmlns:a16="http://schemas.microsoft.com/office/drawing/2014/main" id="{AA31FCEA-5F9B-0B8E-E744-2938F4854B17}"/>
              </a:ext>
            </a:extLst>
          </p:cNvPr>
          <p:cNvGrpSpPr/>
          <p:nvPr/>
        </p:nvGrpSpPr>
        <p:grpSpPr>
          <a:xfrm>
            <a:off x="713919" y="3749687"/>
            <a:ext cx="745230" cy="557369"/>
            <a:chOff x="2339163" y="2962562"/>
            <a:chExt cx="745230" cy="557369"/>
          </a:xfrm>
          <a:gradFill>
            <a:gsLst>
              <a:gs pos="0">
                <a:srgbClr val="EA4335"/>
              </a:gs>
              <a:gs pos="100000">
                <a:srgbClr val="FF902A"/>
              </a:gs>
            </a:gsLst>
            <a:lin ang="0" scaled="1"/>
          </a:gradFill>
        </p:grpSpPr>
        <p:sp>
          <p:nvSpPr>
            <p:cNvPr id="52" name="Flowchart: Alternate Process 51">
              <a:extLst>
                <a:ext uri="{FF2B5EF4-FFF2-40B4-BE49-F238E27FC236}">
                  <a16:creationId xmlns:a16="http://schemas.microsoft.com/office/drawing/2014/main" id="{288F15CB-6F74-7AF5-E8E4-A9089E1908DF}"/>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791FBCE3-AF77-7DF1-552A-61BA8A4D63C8}"/>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Text</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3" name="TextBox 52">
                  <a:extLst>
                    <a:ext uri="{FF2B5EF4-FFF2-40B4-BE49-F238E27FC236}">
                      <a16:creationId xmlns:a16="http://schemas.microsoft.com/office/drawing/2014/main" id="{791FBCE3-AF77-7DF1-552A-61BA8A4D63C8}"/>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5"/>
                  <a:stretch>
                    <a:fillRect r="-2410" b="-15217"/>
                  </a:stretch>
                </a:blipFill>
              </p:spPr>
              <p:txBody>
                <a:bodyPr/>
                <a:lstStyle/>
                <a:p>
                  <a:r>
                    <a:rPr lang="en-IN">
                      <a:noFill/>
                    </a:rPr>
                    <a:t> </a:t>
                  </a:r>
                </a:p>
              </p:txBody>
            </p:sp>
          </mc:Fallback>
        </mc:AlternateContent>
      </p:grpSp>
      <p:grpSp>
        <p:nvGrpSpPr>
          <p:cNvPr id="54" name="Group 53">
            <a:extLst>
              <a:ext uri="{FF2B5EF4-FFF2-40B4-BE49-F238E27FC236}">
                <a16:creationId xmlns:a16="http://schemas.microsoft.com/office/drawing/2014/main" id="{C02F8D99-9A9F-9F75-754F-71D9EA43B3C7}"/>
              </a:ext>
            </a:extLst>
          </p:cNvPr>
          <p:cNvGrpSpPr/>
          <p:nvPr/>
        </p:nvGrpSpPr>
        <p:grpSpPr>
          <a:xfrm>
            <a:off x="1989320" y="3758214"/>
            <a:ext cx="745230" cy="557369"/>
            <a:chOff x="2339163" y="2962562"/>
            <a:chExt cx="745230" cy="557369"/>
          </a:xfrm>
          <a:gradFill>
            <a:gsLst>
              <a:gs pos="0">
                <a:srgbClr val="EA4335"/>
              </a:gs>
              <a:gs pos="100000">
                <a:srgbClr val="FF902A"/>
              </a:gs>
            </a:gsLst>
            <a:lin ang="0" scaled="1"/>
          </a:gradFill>
        </p:grpSpPr>
        <p:sp>
          <p:nvSpPr>
            <p:cNvPr id="55" name="Flowchart: Alternate Process 54">
              <a:extLst>
                <a:ext uri="{FF2B5EF4-FFF2-40B4-BE49-F238E27FC236}">
                  <a16:creationId xmlns:a16="http://schemas.microsoft.com/office/drawing/2014/main" id="{162D0F3F-8C6C-E610-FC2E-32962F60C438}"/>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C5921F55-ADA0-ABEC-3313-A802C097461D}"/>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Tabular</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6" name="TextBox 55">
                  <a:extLst>
                    <a:ext uri="{FF2B5EF4-FFF2-40B4-BE49-F238E27FC236}">
                      <a16:creationId xmlns:a16="http://schemas.microsoft.com/office/drawing/2014/main" id="{C5921F55-ADA0-ABEC-3313-A802C097461D}"/>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6"/>
                  <a:stretch>
                    <a:fillRect l="-20482" t="-2222" r="-27711" b="-17778"/>
                  </a:stretch>
                </a:blipFill>
              </p:spPr>
              <p:txBody>
                <a:bodyPr/>
                <a:lstStyle/>
                <a:p>
                  <a:r>
                    <a:rPr lang="en-IN">
                      <a:noFill/>
                    </a:rPr>
                    <a:t> </a:t>
                  </a:r>
                </a:p>
              </p:txBody>
            </p:sp>
          </mc:Fallback>
        </mc:AlternateContent>
      </p:grpSp>
      <p:grpSp>
        <p:nvGrpSpPr>
          <p:cNvPr id="57" name="Group 56">
            <a:extLst>
              <a:ext uri="{FF2B5EF4-FFF2-40B4-BE49-F238E27FC236}">
                <a16:creationId xmlns:a16="http://schemas.microsoft.com/office/drawing/2014/main" id="{3A87FB40-A1DA-7A19-5411-1F3963381C17}"/>
              </a:ext>
            </a:extLst>
          </p:cNvPr>
          <p:cNvGrpSpPr/>
          <p:nvPr/>
        </p:nvGrpSpPr>
        <p:grpSpPr>
          <a:xfrm>
            <a:off x="3264721" y="3758214"/>
            <a:ext cx="745230" cy="557369"/>
            <a:chOff x="2339163" y="2962562"/>
            <a:chExt cx="745230" cy="557369"/>
          </a:xfrm>
          <a:gradFill>
            <a:gsLst>
              <a:gs pos="0">
                <a:srgbClr val="EA4335"/>
              </a:gs>
              <a:gs pos="100000">
                <a:srgbClr val="FF902A"/>
              </a:gs>
            </a:gsLst>
            <a:lin ang="0" scaled="1"/>
          </a:gradFill>
        </p:grpSpPr>
        <p:sp>
          <p:nvSpPr>
            <p:cNvPr id="58" name="Flowchart: Alternate Process 57">
              <a:extLst>
                <a:ext uri="{FF2B5EF4-FFF2-40B4-BE49-F238E27FC236}">
                  <a16:creationId xmlns:a16="http://schemas.microsoft.com/office/drawing/2014/main" id="{AB0B4072-B6FF-C9F5-95E2-98F870504F59}"/>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D5B75CE4-EEDB-3A59-1F64-178F6D9D11CA}"/>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Graph</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9" name="TextBox 58">
                  <a:extLst>
                    <a:ext uri="{FF2B5EF4-FFF2-40B4-BE49-F238E27FC236}">
                      <a16:creationId xmlns:a16="http://schemas.microsoft.com/office/drawing/2014/main" id="{D5B75CE4-EEDB-3A59-1F64-178F6D9D11CA}"/>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7"/>
                  <a:stretch>
                    <a:fillRect l="-13253" t="-2222" r="-16867" b="-17778"/>
                  </a:stretch>
                </a:blipFill>
              </p:spPr>
              <p:txBody>
                <a:bodyPr/>
                <a:lstStyle/>
                <a:p>
                  <a:r>
                    <a:rPr lang="en-IN">
                      <a:noFill/>
                    </a:rPr>
                    <a:t> </a:t>
                  </a:r>
                </a:p>
              </p:txBody>
            </p:sp>
          </mc:Fallback>
        </mc:AlternateContent>
      </p:grpSp>
      <p:sp>
        <p:nvSpPr>
          <p:cNvPr id="101" name="Left Bracket 100">
            <a:extLst>
              <a:ext uri="{FF2B5EF4-FFF2-40B4-BE49-F238E27FC236}">
                <a16:creationId xmlns:a16="http://schemas.microsoft.com/office/drawing/2014/main" id="{F78FDF04-0CDE-2786-7F50-92BE9C9B4E9D}"/>
              </a:ext>
            </a:extLst>
          </p:cNvPr>
          <p:cNvSpPr/>
          <p:nvPr/>
        </p:nvSpPr>
        <p:spPr>
          <a:xfrm>
            <a:off x="570851" y="2932888"/>
            <a:ext cx="143342" cy="1514476"/>
          </a:xfrm>
          <a:prstGeom prst="leftBracket">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2" name="TextBox 101">
            <a:extLst>
              <a:ext uri="{FF2B5EF4-FFF2-40B4-BE49-F238E27FC236}">
                <a16:creationId xmlns:a16="http://schemas.microsoft.com/office/drawing/2014/main" id="{763BF7FF-949D-9A49-5F39-BCF2FC1EE809}"/>
              </a:ext>
            </a:extLst>
          </p:cNvPr>
          <p:cNvSpPr txBox="1"/>
          <p:nvPr/>
        </p:nvSpPr>
        <p:spPr>
          <a:xfrm>
            <a:off x="139510" y="4583151"/>
            <a:ext cx="1148815" cy="1546577"/>
          </a:xfrm>
          <a:prstGeom prst="rect">
            <a:avLst/>
          </a:prstGeom>
          <a:noFill/>
        </p:spPr>
        <p:txBody>
          <a:bodyPr wrap="square">
            <a:spAutoFit/>
          </a:bodyPr>
          <a:lstStyle/>
          <a:p>
            <a:pPr algn="ctr"/>
            <a:r>
              <a:rPr lang="en-US" sz="1050" dirty="0">
                <a:latin typeface="Inter Light" panose="02000503000000020004" pitchFamily="2" charset="0"/>
                <a:ea typeface="Inter Light" panose="02000503000000020004" pitchFamily="2" charset="0"/>
                <a:cs typeface="Poppins Light" panose="00000400000000000000" pitchFamily="2" charset="0"/>
              </a:rPr>
              <a:t>Deep learning models can process diverse types of data by learning hierarchical representations.</a:t>
            </a:r>
            <a:endParaRPr lang="en-IN" sz="1050" dirty="0">
              <a:latin typeface="Inter Light" panose="02000503000000020004" pitchFamily="2" charset="0"/>
              <a:ea typeface="Inter Light" panose="02000503000000020004" pitchFamily="2" charset="0"/>
              <a:cs typeface="Poppins Light" panose="00000400000000000000" pitchFamily="2" charset="0"/>
            </a:endParaRPr>
          </a:p>
        </p:txBody>
      </p:sp>
      <p:sp>
        <p:nvSpPr>
          <p:cNvPr id="103" name="TextBox 102">
            <a:extLst>
              <a:ext uri="{FF2B5EF4-FFF2-40B4-BE49-F238E27FC236}">
                <a16:creationId xmlns:a16="http://schemas.microsoft.com/office/drawing/2014/main" id="{C0DA229D-7EBD-F7A5-AC19-EC889863567F}"/>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A5ADAAA4-7796-92D5-4532-CEF40D28D936}"/>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30302A07-24A2-8DAD-5E9A-02C0C183B045}"/>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8B2CC65-FDCD-5596-C45D-6492268056C9}"/>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B2E86A8-1BF4-BD64-3D62-F8B12E9F7055}"/>
              </a:ext>
            </a:extLst>
          </p:cNvPr>
          <p:cNvSpPr txBox="1"/>
          <p:nvPr/>
        </p:nvSpPr>
        <p:spPr>
          <a:xfrm>
            <a:off x="5235697" y="3485747"/>
            <a:ext cx="788999" cy="338554"/>
          </a:xfrm>
          <a:prstGeom prst="rect">
            <a:avLst/>
          </a:prstGeom>
          <a:noFill/>
        </p:spPr>
        <p:txBody>
          <a:bodyPr wrap="none" rtlCol="0">
            <a:spAutoFit/>
          </a:bodyPr>
          <a:lstStyle/>
          <a:p>
            <a:pPr algn="ctr"/>
            <a:r>
              <a:rPr lang="en-US" sz="1600" dirty="0">
                <a:solidFill>
                  <a:schemeClr val="bg1"/>
                </a:solidFill>
                <a:latin typeface="Inter" panose="02000503000000020004" pitchFamily="2" charset="0"/>
                <a:ea typeface="Inter" panose="02000503000000020004" pitchFamily="2" charset="0"/>
                <a:cs typeface="Poppins" panose="00000500000000000000" pitchFamily="2" charset="0"/>
              </a:rPr>
              <a:t>Model</a:t>
            </a:r>
          </a:p>
        </p:txBody>
      </p:sp>
      <p:sp>
        <p:nvSpPr>
          <p:cNvPr id="110" name="TextBox 109">
            <a:extLst>
              <a:ext uri="{FF2B5EF4-FFF2-40B4-BE49-F238E27FC236}">
                <a16:creationId xmlns:a16="http://schemas.microsoft.com/office/drawing/2014/main" id="{3E656EAA-C9D0-8A0C-BA03-01D4BE54670F}"/>
              </a:ext>
            </a:extLst>
          </p:cNvPr>
          <p:cNvSpPr txBox="1"/>
          <p:nvPr/>
        </p:nvSpPr>
        <p:spPr>
          <a:xfrm>
            <a:off x="276264" y="1821979"/>
            <a:ext cx="4216036" cy="461665"/>
          </a:xfrm>
          <a:prstGeom prst="rect">
            <a:avLst/>
          </a:prstGeom>
          <a:noFill/>
        </p:spPr>
        <p:txBody>
          <a:bodyPr wrap="square" rtlCol="0">
            <a:spAutoFit/>
          </a:bodyPr>
          <a:lstStyle/>
          <a:p>
            <a:pPr algn="ctr"/>
            <a:r>
              <a:rPr lang="en-US"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rPr>
              <a:t>Data Types and Tasks</a:t>
            </a:r>
            <a:endParaRPr lang="en-IN"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Tree>
    <p:extLst>
      <p:ext uri="{BB962C8B-B14F-4D97-AF65-F5344CB8AC3E}">
        <p14:creationId xmlns:p14="http://schemas.microsoft.com/office/powerpoint/2010/main" val="2100208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B9646-5DD1-B86E-C733-14F7A37E88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F705F30-4C74-00EE-7202-F2EAC79366AF}"/>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1F6C18B8-CD66-2E78-44F5-68A44255704A}"/>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7BA9C9CE-ABA5-E0C0-F832-6B2E575BD512}"/>
              </a:ext>
            </a:extLst>
          </p:cNvPr>
          <p:cNvGrpSpPr/>
          <p:nvPr/>
        </p:nvGrpSpPr>
        <p:grpSpPr>
          <a:xfrm>
            <a:off x="713919" y="3060660"/>
            <a:ext cx="745230" cy="557369"/>
            <a:chOff x="2339163" y="2962562"/>
            <a:chExt cx="745230" cy="557369"/>
          </a:xfrm>
          <a:gradFill>
            <a:gsLst>
              <a:gs pos="0">
                <a:srgbClr val="EA4335"/>
              </a:gs>
              <a:gs pos="100000">
                <a:srgbClr val="FF902A"/>
              </a:gs>
            </a:gsLst>
            <a:lin ang="0" scaled="1"/>
          </a:gradFill>
        </p:grpSpPr>
        <p:sp>
          <p:nvSpPr>
            <p:cNvPr id="22" name="Flowchart: Alternate Process 21">
              <a:extLst>
                <a:ext uri="{FF2B5EF4-FFF2-40B4-BE49-F238E27FC236}">
                  <a16:creationId xmlns:a16="http://schemas.microsoft.com/office/drawing/2014/main" id="{8A8A799C-CDE7-4A42-1080-57CA2B8762DE}"/>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4C40346-9569-7528-8A38-622893683A78}"/>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Audio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3" name="TextBox 22">
                  <a:extLst>
                    <a:ext uri="{FF2B5EF4-FFF2-40B4-BE49-F238E27FC236}">
                      <a16:creationId xmlns:a16="http://schemas.microsoft.com/office/drawing/2014/main" id="{D4C40346-9569-7528-8A38-622893683A78}"/>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2"/>
                  <a:stretch>
                    <a:fillRect l="-8434" r="-13253" b="-15217"/>
                  </a:stretch>
                </a:blipFill>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11124F28-1A06-D032-BF43-F52ED366532D}"/>
              </a:ext>
            </a:extLst>
          </p:cNvPr>
          <p:cNvGrpSpPr/>
          <p:nvPr/>
        </p:nvGrpSpPr>
        <p:grpSpPr>
          <a:xfrm>
            <a:off x="1989320" y="3069187"/>
            <a:ext cx="745230" cy="557369"/>
            <a:chOff x="2339163" y="2962562"/>
            <a:chExt cx="745230" cy="557369"/>
          </a:xfrm>
          <a:gradFill>
            <a:gsLst>
              <a:gs pos="0">
                <a:srgbClr val="EA4335"/>
              </a:gs>
              <a:gs pos="100000">
                <a:srgbClr val="FF902A"/>
              </a:gs>
            </a:gsLst>
            <a:lin ang="0" scaled="1"/>
          </a:gradFill>
        </p:grpSpPr>
        <p:sp>
          <p:nvSpPr>
            <p:cNvPr id="25" name="Flowchart: Alternate Process 24">
              <a:extLst>
                <a:ext uri="{FF2B5EF4-FFF2-40B4-BE49-F238E27FC236}">
                  <a16:creationId xmlns:a16="http://schemas.microsoft.com/office/drawing/2014/main" id="{CD2A0044-C8EE-2C31-031A-B4CE601F088B}"/>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5DE1247B-2B0D-D9D4-5FDB-16F2690AD1A3}"/>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Video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6" name="TextBox 25">
                  <a:extLst>
                    <a:ext uri="{FF2B5EF4-FFF2-40B4-BE49-F238E27FC236}">
                      <a16:creationId xmlns:a16="http://schemas.microsoft.com/office/drawing/2014/main" id="{5DE1247B-2B0D-D9D4-5FDB-16F2690AD1A3}"/>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3"/>
                  <a:stretch>
                    <a:fillRect l="-7229" r="-13253" b="-15217"/>
                  </a:stretch>
                </a:blipFill>
              </p:spPr>
              <p:txBody>
                <a:bodyPr/>
                <a:lstStyle/>
                <a:p>
                  <a:r>
                    <a:rPr lang="en-IN">
                      <a:noFill/>
                    </a:rPr>
                    <a:t> </a:t>
                  </a:r>
                </a:p>
              </p:txBody>
            </p:sp>
          </mc:Fallback>
        </mc:AlternateContent>
      </p:grpSp>
      <p:grpSp>
        <p:nvGrpSpPr>
          <p:cNvPr id="27" name="Group 26">
            <a:extLst>
              <a:ext uri="{FF2B5EF4-FFF2-40B4-BE49-F238E27FC236}">
                <a16:creationId xmlns:a16="http://schemas.microsoft.com/office/drawing/2014/main" id="{F2CEE464-33F8-0C32-5D64-EC5D0F57CD50}"/>
              </a:ext>
            </a:extLst>
          </p:cNvPr>
          <p:cNvGrpSpPr/>
          <p:nvPr/>
        </p:nvGrpSpPr>
        <p:grpSpPr>
          <a:xfrm>
            <a:off x="3264721" y="3069187"/>
            <a:ext cx="745230" cy="557369"/>
            <a:chOff x="2339163" y="2962562"/>
            <a:chExt cx="745230" cy="557369"/>
          </a:xfrm>
          <a:gradFill>
            <a:gsLst>
              <a:gs pos="0">
                <a:srgbClr val="EA4335"/>
              </a:gs>
              <a:gs pos="100000">
                <a:srgbClr val="FF902A"/>
              </a:gs>
            </a:gsLst>
            <a:lin ang="0" scaled="1"/>
          </a:gradFill>
        </p:grpSpPr>
        <p:sp>
          <p:nvSpPr>
            <p:cNvPr id="28" name="Flowchart: Alternate Process 27">
              <a:extLst>
                <a:ext uri="{FF2B5EF4-FFF2-40B4-BE49-F238E27FC236}">
                  <a16:creationId xmlns:a16="http://schemas.microsoft.com/office/drawing/2014/main" id="{152FA70C-2D44-FA23-56FB-2BA40F7509DB}"/>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CBF639A-0136-EC79-FCAA-07F14C005350}"/>
                    </a:ext>
                  </a:extLst>
                </p:cNvPr>
                <p:cNvSpPr txBox="1"/>
                <p:nvPr/>
              </p:nvSpPr>
              <p:spPr>
                <a:xfrm>
                  <a:off x="2460044" y="3102747"/>
                  <a:ext cx="503468" cy="280141"/>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Image</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9" name="TextBox 28">
                  <a:extLst>
                    <a:ext uri="{FF2B5EF4-FFF2-40B4-BE49-F238E27FC236}">
                      <a16:creationId xmlns:a16="http://schemas.microsoft.com/office/drawing/2014/main" id="{CCBF639A-0136-EC79-FCAA-07F14C005350}"/>
                    </a:ext>
                  </a:extLst>
                </p:cNvPr>
                <p:cNvSpPr txBox="1">
                  <a:spLocks noRot="1" noChangeAspect="1" noMove="1" noResize="1" noEditPoints="1" noAdjustHandles="1" noChangeArrowheads="1" noChangeShapeType="1" noTextEdit="1"/>
                </p:cNvSpPr>
                <p:nvPr/>
              </p:nvSpPr>
              <p:spPr>
                <a:xfrm>
                  <a:off x="2460044" y="3102747"/>
                  <a:ext cx="503468" cy="280141"/>
                </a:xfrm>
                <a:prstGeom prst="rect">
                  <a:avLst/>
                </a:prstGeom>
                <a:blipFill>
                  <a:blip r:embed="rId4"/>
                  <a:stretch>
                    <a:fillRect l="-13253" r="-18072" b="-15217"/>
                  </a:stretch>
                </a:blipFill>
              </p:spPr>
              <p:txBody>
                <a:bodyPr/>
                <a:lstStyle/>
                <a:p>
                  <a:r>
                    <a:rPr lang="en-IN">
                      <a:noFill/>
                    </a:rPr>
                    <a:t> </a:t>
                  </a:r>
                </a:p>
              </p:txBody>
            </p:sp>
          </mc:Fallback>
        </mc:AlternateContent>
      </p:grpSp>
      <p:grpSp>
        <p:nvGrpSpPr>
          <p:cNvPr id="51" name="Group 50">
            <a:extLst>
              <a:ext uri="{FF2B5EF4-FFF2-40B4-BE49-F238E27FC236}">
                <a16:creationId xmlns:a16="http://schemas.microsoft.com/office/drawing/2014/main" id="{76DBEF7F-1FBB-D94E-4669-37AD3AB2C965}"/>
              </a:ext>
            </a:extLst>
          </p:cNvPr>
          <p:cNvGrpSpPr/>
          <p:nvPr/>
        </p:nvGrpSpPr>
        <p:grpSpPr>
          <a:xfrm>
            <a:off x="713919" y="3749687"/>
            <a:ext cx="745230" cy="557369"/>
            <a:chOff x="2339163" y="2962562"/>
            <a:chExt cx="745230" cy="557369"/>
          </a:xfrm>
          <a:gradFill>
            <a:gsLst>
              <a:gs pos="0">
                <a:srgbClr val="EA4335"/>
              </a:gs>
              <a:gs pos="100000">
                <a:srgbClr val="FF902A"/>
              </a:gs>
            </a:gsLst>
            <a:lin ang="0" scaled="1"/>
          </a:gradFill>
        </p:grpSpPr>
        <p:sp>
          <p:nvSpPr>
            <p:cNvPr id="52" name="Flowchart: Alternate Process 51">
              <a:extLst>
                <a:ext uri="{FF2B5EF4-FFF2-40B4-BE49-F238E27FC236}">
                  <a16:creationId xmlns:a16="http://schemas.microsoft.com/office/drawing/2014/main" id="{CB453794-355E-BF42-72E8-0F18A5C04CE6}"/>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4F5076F4-A37B-F26B-9D59-83429496766E}"/>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Text</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3" name="TextBox 52">
                  <a:extLst>
                    <a:ext uri="{FF2B5EF4-FFF2-40B4-BE49-F238E27FC236}">
                      <a16:creationId xmlns:a16="http://schemas.microsoft.com/office/drawing/2014/main" id="{4F5076F4-A37B-F26B-9D59-83429496766E}"/>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5"/>
                  <a:stretch>
                    <a:fillRect r="-2410" b="-15217"/>
                  </a:stretch>
                </a:blipFill>
              </p:spPr>
              <p:txBody>
                <a:bodyPr/>
                <a:lstStyle/>
                <a:p>
                  <a:r>
                    <a:rPr lang="en-IN">
                      <a:noFill/>
                    </a:rPr>
                    <a:t> </a:t>
                  </a:r>
                </a:p>
              </p:txBody>
            </p:sp>
          </mc:Fallback>
        </mc:AlternateContent>
      </p:grpSp>
      <p:grpSp>
        <p:nvGrpSpPr>
          <p:cNvPr id="54" name="Group 53">
            <a:extLst>
              <a:ext uri="{FF2B5EF4-FFF2-40B4-BE49-F238E27FC236}">
                <a16:creationId xmlns:a16="http://schemas.microsoft.com/office/drawing/2014/main" id="{43FABC03-B11C-CE88-7E01-0B56E340A0BF}"/>
              </a:ext>
            </a:extLst>
          </p:cNvPr>
          <p:cNvGrpSpPr/>
          <p:nvPr/>
        </p:nvGrpSpPr>
        <p:grpSpPr>
          <a:xfrm>
            <a:off x="1989320" y="3758214"/>
            <a:ext cx="745230" cy="557369"/>
            <a:chOff x="2339163" y="2962562"/>
            <a:chExt cx="745230" cy="557369"/>
          </a:xfrm>
          <a:gradFill>
            <a:gsLst>
              <a:gs pos="0">
                <a:srgbClr val="EA4335"/>
              </a:gs>
              <a:gs pos="100000">
                <a:srgbClr val="FF902A"/>
              </a:gs>
            </a:gsLst>
            <a:lin ang="0" scaled="1"/>
          </a:gradFill>
        </p:grpSpPr>
        <p:sp>
          <p:nvSpPr>
            <p:cNvPr id="55" name="Flowchart: Alternate Process 54">
              <a:extLst>
                <a:ext uri="{FF2B5EF4-FFF2-40B4-BE49-F238E27FC236}">
                  <a16:creationId xmlns:a16="http://schemas.microsoft.com/office/drawing/2014/main" id="{596DD7B2-48AA-9CD2-83B8-26BA58D4C1FF}"/>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C11FEC11-2287-2CDB-4714-4E074C9D0469}"/>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Tabular</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6" name="TextBox 55">
                  <a:extLst>
                    <a:ext uri="{FF2B5EF4-FFF2-40B4-BE49-F238E27FC236}">
                      <a16:creationId xmlns:a16="http://schemas.microsoft.com/office/drawing/2014/main" id="{C11FEC11-2287-2CDB-4714-4E074C9D0469}"/>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6"/>
                  <a:stretch>
                    <a:fillRect l="-20482" t="-2222" r="-27711" b="-17778"/>
                  </a:stretch>
                </a:blipFill>
              </p:spPr>
              <p:txBody>
                <a:bodyPr/>
                <a:lstStyle/>
                <a:p>
                  <a:r>
                    <a:rPr lang="en-IN">
                      <a:noFill/>
                    </a:rPr>
                    <a:t> </a:t>
                  </a:r>
                </a:p>
              </p:txBody>
            </p:sp>
          </mc:Fallback>
        </mc:AlternateContent>
      </p:grpSp>
      <p:grpSp>
        <p:nvGrpSpPr>
          <p:cNvPr id="57" name="Group 56">
            <a:extLst>
              <a:ext uri="{FF2B5EF4-FFF2-40B4-BE49-F238E27FC236}">
                <a16:creationId xmlns:a16="http://schemas.microsoft.com/office/drawing/2014/main" id="{A21C000B-3745-FE38-EEE7-F826B70B4C89}"/>
              </a:ext>
            </a:extLst>
          </p:cNvPr>
          <p:cNvGrpSpPr/>
          <p:nvPr/>
        </p:nvGrpSpPr>
        <p:grpSpPr>
          <a:xfrm>
            <a:off x="3264721" y="3758214"/>
            <a:ext cx="745230" cy="557369"/>
            <a:chOff x="2339163" y="2962562"/>
            <a:chExt cx="745230" cy="557369"/>
          </a:xfrm>
          <a:gradFill>
            <a:gsLst>
              <a:gs pos="0">
                <a:srgbClr val="EA4335"/>
              </a:gs>
              <a:gs pos="100000">
                <a:srgbClr val="FF902A"/>
              </a:gs>
            </a:gsLst>
            <a:lin ang="0" scaled="1"/>
          </a:gradFill>
        </p:grpSpPr>
        <p:sp>
          <p:nvSpPr>
            <p:cNvPr id="58" name="Flowchart: Alternate Process 57">
              <a:extLst>
                <a:ext uri="{FF2B5EF4-FFF2-40B4-BE49-F238E27FC236}">
                  <a16:creationId xmlns:a16="http://schemas.microsoft.com/office/drawing/2014/main" id="{935FB9A7-18EA-AF1E-2D25-309F8E07ECA7}"/>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B5489F9C-4A3F-D4D0-00FE-6AF8642AE070}"/>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Graph</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9" name="TextBox 58">
                  <a:extLst>
                    <a:ext uri="{FF2B5EF4-FFF2-40B4-BE49-F238E27FC236}">
                      <a16:creationId xmlns:a16="http://schemas.microsoft.com/office/drawing/2014/main" id="{B5489F9C-4A3F-D4D0-00FE-6AF8642AE070}"/>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7"/>
                  <a:stretch>
                    <a:fillRect l="-13253" t="-2222" r="-16867" b="-17778"/>
                  </a:stretch>
                </a:blipFill>
              </p:spPr>
              <p:txBody>
                <a:bodyPr/>
                <a:lstStyle/>
                <a:p>
                  <a:r>
                    <a:rPr lang="en-IN">
                      <a:noFill/>
                    </a:rPr>
                    <a:t> </a:t>
                  </a:r>
                </a:p>
              </p:txBody>
            </p:sp>
          </mc:Fallback>
        </mc:AlternateContent>
      </p:grpSp>
      <p:grpSp>
        <p:nvGrpSpPr>
          <p:cNvPr id="96" name="Group 95">
            <a:extLst>
              <a:ext uri="{FF2B5EF4-FFF2-40B4-BE49-F238E27FC236}">
                <a16:creationId xmlns:a16="http://schemas.microsoft.com/office/drawing/2014/main" id="{8EBB2E46-AADF-DFE9-54A2-C668A132691F}"/>
              </a:ext>
            </a:extLst>
          </p:cNvPr>
          <p:cNvGrpSpPr/>
          <p:nvPr/>
        </p:nvGrpSpPr>
        <p:grpSpPr>
          <a:xfrm>
            <a:off x="6897227" y="2643476"/>
            <a:ext cx="4484825" cy="2033140"/>
            <a:chOff x="7220216" y="2739772"/>
            <a:chExt cx="4484825" cy="2033140"/>
          </a:xfrm>
        </p:grpSpPr>
        <p:grpSp>
          <p:nvGrpSpPr>
            <p:cNvPr id="36" name="Group 35">
              <a:extLst>
                <a:ext uri="{FF2B5EF4-FFF2-40B4-BE49-F238E27FC236}">
                  <a16:creationId xmlns:a16="http://schemas.microsoft.com/office/drawing/2014/main" id="{AC14DAF1-914C-51C9-D556-DFC40B574151}"/>
                </a:ext>
              </a:extLst>
            </p:cNvPr>
            <p:cNvGrpSpPr/>
            <p:nvPr/>
          </p:nvGrpSpPr>
          <p:grpSpPr>
            <a:xfrm>
              <a:off x="7220216" y="2739772"/>
              <a:ext cx="1451515" cy="557369"/>
              <a:chOff x="2339163" y="2962562"/>
              <a:chExt cx="745230" cy="557369"/>
            </a:xfrm>
            <a:gradFill>
              <a:gsLst>
                <a:gs pos="0">
                  <a:srgbClr val="EA4335"/>
                </a:gs>
                <a:gs pos="100000">
                  <a:srgbClr val="FF902A"/>
                </a:gs>
              </a:gsLst>
              <a:lin ang="0" scaled="1"/>
            </a:gradFill>
          </p:grpSpPr>
          <p:sp>
            <p:nvSpPr>
              <p:cNvPr id="37" name="Flowchart: Alternate Process 36">
                <a:extLst>
                  <a:ext uri="{FF2B5EF4-FFF2-40B4-BE49-F238E27FC236}">
                    <a16:creationId xmlns:a16="http://schemas.microsoft.com/office/drawing/2014/main" id="{8F39CD46-89B7-D450-923C-DE2FBFA8E2E0}"/>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6BDA1DF-7EB7-955C-6D2F-B52B1508395F}"/>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8" name="TextBox 37">
                    <a:extLst>
                      <a:ext uri="{FF2B5EF4-FFF2-40B4-BE49-F238E27FC236}">
                        <a16:creationId xmlns:a16="http://schemas.microsoft.com/office/drawing/2014/main" id="{36BDA1DF-7EB7-955C-6D2F-B52B1508395F}"/>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8"/>
                    <a:stretch>
                      <a:fillRect l="-1242" t="-2222" r="-3727" b="-17778"/>
                    </a:stretch>
                  </a:blipFill>
                </p:spPr>
                <p:txBody>
                  <a:bodyPr/>
                  <a:lstStyle/>
                  <a:p>
                    <a:r>
                      <a:rPr lang="en-IN">
                        <a:noFill/>
                      </a:rPr>
                      <a:t> </a:t>
                    </a:r>
                  </a:p>
                </p:txBody>
              </p:sp>
            </mc:Fallback>
          </mc:AlternateContent>
        </p:grpSp>
        <p:grpSp>
          <p:nvGrpSpPr>
            <p:cNvPr id="39" name="Group 38">
              <a:extLst>
                <a:ext uri="{FF2B5EF4-FFF2-40B4-BE49-F238E27FC236}">
                  <a16:creationId xmlns:a16="http://schemas.microsoft.com/office/drawing/2014/main" id="{98E992FD-4ED5-45F8-1BCB-D3A3B0006824}"/>
                </a:ext>
              </a:extLst>
            </p:cNvPr>
            <p:cNvGrpSpPr/>
            <p:nvPr/>
          </p:nvGrpSpPr>
          <p:grpSpPr>
            <a:xfrm>
              <a:off x="8707693" y="2748299"/>
              <a:ext cx="1451515" cy="557369"/>
              <a:chOff x="2339163" y="2962562"/>
              <a:chExt cx="745230" cy="557369"/>
            </a:xfrm>
            <a:gradFill>
              <a:gsLst>
                <a:gs pos="0">
                  <a:srgbClr val="EA4335"/>
                </a:gs>
                <a:gs pos="100000">
                  <a:srgbClr val="FF902A"/>
                </a:gs>
              </a:gsLst>
              <a:lin ang="0" scaled="1"/>
            </a:gradFill>
          </p:grpSpPr>
          <p:sp>
            <p:nvSpPr>
              <p:cNvPr id="40" name="Flowchart: Alternate Process 39">
                <a:extLst>
                  <a:ext uri="{FF2B5EF4-FFF2-40B4-BE49-F238E27FC236}">
                    <a16:creationId xmlns:a16="http://schemas.microsoft.com/office/drawing/2014/main" id="{71B8C04A-8C83-6ADE-5B6E-2C58863C61F9}"/>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F1122F3-8976-1CE7-E95C-06E412687811}"/>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Unsupervised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1" name="TextBox 40">
                    <a:extLst>
                      <a:ext uri="{FF2B5EF4-FFF2-40B4-BE49-F238E27FC236}">
                        <a16:creationId xmlns:a16="http://schemas.microsoft.com/office/drawing/2014/main" id="{1F1122F3-8976-1CE7-E95C-06E412687811}"/>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9"/>
                    <a:stretch>
                      <a:fillRect l="-11180" r="-12422" b="-17778"/>
                    </a:stretch>
                  </a:blipFill>
                </p:spPr>
                <p:txBody>
                  <a:bodyPr/>
                  <a:lstStyle/>
                  <a:p>
                    <a:r>
                      <a:rPr lang="en-IN">
                        <a:noFill/>
                      </a:rPr>
                      <a:t> </a:t>
                    </a:r>
                  </a:p>
                </p:txBody>
              </p:sp>
            </mc:Fallback>
          </mc:AlternateContent>
        </p:grpSp>
        <p:grpSp>
          <p:nvGrpSpPr>
            <p:cNvPr id="42" name="Group 41">
              <a:extLst>
                <a:ext uri="{FF2B5EF4-FFF2-40B4-BE49-F238E27FC236}">
                  <a16:creationId xmlns:a16="http://schemas.microsoft.com/office/drawing/2014/main" id="{8021470D-C7A9-91F7-AB48-F4124C3DC403}"/>
                </a:ext>
              </a:extLst>
            </p:cNvPr>
            <p:cNvGrpSpPr/>
            <p:nvPr/>
          </p:nvGrpSpPr>
          <p:grpSpPr>
            <a:xfrm>
              <a:off x="10204842" y="2748299"/>
              <a:ext cx="1451515" cy="557369"/>
              <a:chOff x="2339163" y="2962562"/>
              <a:chExt cx="745230" cy="557369"/>
            </a:xfrm>
            <a:gradFill>
              <a:gsLst>
                <a:gs pos="0">
                  <a:srgbClr val="EA4335"/>
                </a:gs>
                <a:gs pos="100000">
                  <a:srgbClr val="FF902A"/>
                </a:gs>
              </a:gsLst>
              <a:lin ang="0" scaled="1"/>
            </a:gradFill>
          </p:grpSpPr>
          <p:sp>
            <p:nvSpPr>
              <p:cNvPr id="43" name="Flowchart: Alternate Process 42">
                <a:extLst>
                  <a:ext uri="{FF2B5EF4-FFF2-40B4-BE49-F238E27FC236}">
                    <a16:creationId xmlns:a16="http://schemas.microsoft.com/office/drawing/2014/main" id="{F8D98FEB-6297-7EF4-DD4D-0949C8E5419A}"/>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81F002E-C4E9-0FB9-54C3-921735D55F45}"/>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Reinforcement</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4" name="TextBox 43">
                    <a:extLst>
                      <a:ext uri="{FF2B5EF4-FFF2-40B4-BE49-F238E27FC236}">
                        <a16:creationId xmlns:a16="http://schemas.microsoft.com/office/drawing/2014/main" id="{581F002E-C4E9-0FB9-54C3-921735D55F45}"/>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0"/>
                    <a:stretch>
                      <a:fillRect l="-13665" r="-14286" b="-17778"/>
                    </a:stretch>
                  </a:blipFill>
                </p:spPr>
                <p:txBody>
                  <a:bodyPr/>
                  <a:lstStyle/>
                  <a:p>
                    <a:r>
                      <a:rPr lang="en-IN">
                        <a:noFill/>
                      </a:rPr>
                      <a:t> </a:t>
                    </a:r>
                  </a:p>
                </p:txBody>
              </p:sp>
            </mc:Fallback>
          </mc:AlternateContent>
        </p:grpSp>
        <p:grpSp>
          <p:nvGrpSpPr>
            <p:cNvPr id="78" name="Group 77">
              <a:extLst>
                <a:ext uri="{FF2B5EF4-FFF2-40B4-BE49-F238E27FC236}">
                  <a16:creationId xmlns:a16="http://schemas.microsoft.com/office/drawing/2014/main" id="{5C165581-1D77-53E8-2DD1-B66C002ED71E}"/>
                </a:ext>
              </a:extLst>
            </p:cNvPr>
            <p:cNvGrpSpPr/>
            <p:nvPr/>
          </p:nvGrpSpPr>
          <p:grpSpPr>
            <a:xfrm>
              <a:off x="7220217" y="3499211"/>
              <a:ext cx="1451515" cy="557369"/>
              <a:chOff x="2339163" y="2962562"/>
              <a:chExt cx="745230" cy="557369"/>
            </a:xfrm>
            <a:gradFill>
              <a:gsLst>
                <a:gs pos="0">
                  <a:srgbClr val="EA4335"/>
                </a:gs>
                <a:gs pos="100000">
                  <a:srgbClr val="FF902A"/>
                </a:gs>
              </a:gsLst>
              <a:lin ang="0" scaled="1"/>
            </a:gradFill>
          </p:grpSpPr>
          <p:sp>
            <p:nvSpPr>
              <p:cNvPr id="79" name="Flowchart: Alternate Process 78">
                <a:extLst>
                  <a:ext uri="{FF2B5EF4-FFF2-40B4-BE49-F238E27FC236}">
                    <a16:creationId xmlns:a16="http://schemas.microsoft.com/office/drawing/2014/main" id="{A779DA5D-58E9-AA99-8B31-B29C5CDC9CEC}"/>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9D1DD23F-C9FB-0615-8076-D900C58D5614}"/>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Self</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0" name="TextBox 79">
                    <a:extLst>
                      <a:ext uri="{FF2B5EF4-FFF2-40B4-BE49-F238E27FC236}">
                        <a16:creationId xmlns:a16="http://schemas.microsoft.com/office/drawing/2014/main" id="{9D1DD23F-C9FB-0615-8076-D900C58D5614}"/>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1"/>
                    <a:stretch>
                      <a:fillRect l="-19255" r="-21118" b="-15217"/>
                    </a:stretch>
                  </a:blipFill>
                </p:spPr>
                <p:txBody>
                  <a:bodyPr/>
                  <a:lstStyle/>
                  <a:p>
                    <a:r>
                      <a:rPr lang="en-IN">
                        <a:noFill/>
                      </a:rPr>
                      <a:t> </a:t>
                    </a:r>
                  </a:p>
                </p:txBody>
              </p:sp>
            </mc:Fallback>
          </mc:AlternateContent>
        </p:grpSp>
        <p:grpSp>
          <p:nvGrpSpPr>
            <p:cNvPr id="81" name="Group 80">
              <a:extLst>
                <a:ext uri="{FF2B5EF4-FFF2-40B4-BE49-F238E27FC236}">
                  <a16:creationId xmlns:a16="http://schemas.microsoft.com/office/drawing/2014/main" id="{53B1ED42-4EB1-23DA-9AFD-5C7FF19949E0}"/>
                </a:ext>
              </a:extLst>
            </p:cNvPr>
            <p:cNvGrpSpPr/>
            <p:nvPr/>
          </p:nvGrpSpPr>
          <p:grpSpPr>
            <a:xfrm>
              <a:off x="8721274" y="3507738"/>
              <a:ext cx="1451515" cy="557369"/>
              <a:chOff x="2339163" y="2962562"/>
              <a:chExt cx="745230" cy="557369"/>
            </a:xfrm>
            <a:gradFill>
              <a:gsLst>
                <a:gs pos="0">
                  <a:srgbClr val="EA4335"/>
                </a:gs>
                <a:gs pos="100000">
                  <a:srgbClr val="FF902A"/>
                </a:gs>
              </a:gsLst>
              <a:lin ang="0" scaled="1"/>
            </a:gradFill>
          </p:grpSpPr>
          <p:sp>
            <p:nvSpPr>
              <p:cNvPr id="82" name="Flowchart: Alternate Process 81">
                <a:extLst>
                  <a:ext uri="{FF2B5EF4-FFF2-40B4-BE49-F238E27FC236}">
                    <a16:creationId xmlns:a16="http://schemas.microsoft.com/office/drawing/2014/main" id="{DF625F1E-9FD5-6356-8319-6BB04704F3F5}"/>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59CBBD09-F645-0AB5-E622-E6AB250793FB}"/>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Semi</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3" name="TextBox 82">
                    <a:extLst>
                      <a:ext uri="{FF2B5EF4-FFF2-40B4-BE49-F238E27FC236}">
                        <a16:creationId xmlns:a16="http://schemas.microsoft.com/office/drawing/2014/main" id="{59CBBD09-F645-0AB5-E622-E6AB250793FB}"/>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2"/>
                    <a:stretch>
                      <a:fillRect l="-21739" t="-2222" r="-24845" b="-17778"/>
                    </a:stretch>
                  </a:blipFill>
                </p:spPr>
                <p:txBody>
                  <a:bodyPr/>
                  <a:lstStyle/>
                  <a:p>
                    <a:r>
                      <a:rPr lang="en-IN">
                        <a:noFill/>
                      </a:rPr>
                      <a:t> </a:t>
                    </a:r>
                  </a:p>
                </p:txBody>
              </p:sp>
            </mc:Fallback>
          </mc:AlternateContent>
        </p:grpSp>
        <p:grpSp>
          <p:nvGrpSpPr>
            <p:cNvPr id="84" name="Group 83">
              <a:extLst>
                <a:ext uri="{FF2B5EF4-FFF2-40B4-BE49-F238E27FC236}">
                  <a16:creationId xmlns:a16="http://schemas.microsoft.com/office/drawing/2014/main" id="{4C878ADF-C99D-1EC9-89F8-DE7D34116131}"/>
                </a:ext>
              </a:extLst>
            </p:cNvPr>
            <p:cNvGrpSpPr/>
            <p:nvPr/>
          </p:nvGrpSpPr>
          <p:grpSpPr>
            <a:xfrm>
              <a:off x="10222331" y="3507738"/>
              <a:ext cx="1451515" cy="557369"/>
              <a:chOff x="2339163" y="2962562"/>
              <a:chExt cx="745230" cy="557369"/>
            </a:xfrm>
            <a:gradFill>
              <a:gsLst>
                <a:gs pos="0">
                  <a:srgbClr val="EA4335"/>
                </a:gs>
                <a:gs pos="100000">
                  <a:srgbClr val="FF902A"/>
                </a:gs>
              </a:gsLst>
              <a:lin ang="0" scaled="1"/>
            </a:gradFill>
          </p:grpSpPr>
          <p:sp>
            <p:nvSpPr>
              <p:cNvPr id="85" name="Flowchart: Alternate Process 84">
                <a:extLst>
                  <a:ext uri="{FF2B5EF4-FFF2-40B4-BE49-F238E27FC236}">
                    <a16:creationId xmlns:a16="http://schemas.microsoft.com/office/drawing/2014/main" id="{BC9CF9B3-DA98-C85C-E708-F6019FDDEB61}"/>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71A58201-4BCF-BAA0-75DA-C6F0E58E7CB3}"/>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Representation</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6" name="TextBox 85">
                    <a:extLst>
                      <a:ext uri="{FF2B5EF4-FFF2-40B4-BE49-F238E27FC236}">
                        <a16:creationId xmlns:a16="http://schemas.microsoft.com/office/drawing/2014/main" id="{71A58201-4BCF-BAA0-75DA-C6F0E58E7CB3}"/>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3"/>
                    <a:stretch>
                      <a:fillRect l="-15625" t="-2222" r="-18125" b="-17778"/>
                    </a:stretch>
                  </a:blipFill>
                </p:spPr>
                <p:txBody>
                  <a:bodyPr/>
                  <a:lstStyle/>
                  <a:p>
                    <a:r>
                      <a:rPr lang="en-IN">
                        <a:noFill/>
                      </a:rPr>
                      <a:t> </a:t>
                    </a:r>
                  </a:p>
                </p:txBody>
              </p:sp>
            </mc:Fallback>
          </mc:AlternateContent>
        </p:grpSp>
        <p:grpSp>
          <p:nvGrpSpPr>
            <p:cNvPr id="87" name="Group 86">
              <a:extLst>
                <a:ext uri="{FF2B5EF4-FFF2-40B4-BE49-F238E27FC236}">
                  <a16:creationId xmlns:a16="http://schemas.microsoft.com/office/drawing/2014/main" id="{E9E4297E-1252-42DA-50C2-DEE64DCFD1BF}"/>
                </a:ext>
              </a:extLst>
            </p:cNvPr>
            <p:cNvGrpSpPr/>
            <p:nvPr/>
          </p:nvGrpSpPr>
          <p:grpSpPr>
            <a:xfrm>
              <a:off x="7251412" y="4207016"/>
              <a:ext cx="1451515" cy="557369"/>
              <a:chOff x="2339163" y="2962562"/>
              <a:chExt cx="745230" cy="557369"/>
            </a:xfrm>
            <a:gradFill>
              <a:gsLst>
                <a:gs pos="0">
                  <a:srgbClr val="EA4335"/>
                </a:gs>
                <a:gs pos="100000">
                  <a:srgbClr val="FF902A"/>
                </a:gs>
              </a:gsLst>
              <a:lin ang="0" scaled="1"/>
            </a:gradFill>
          </p:grpSpPr>
          <p:sp>
            <p:nvSpPr>
              <p:cNvPr id="88" name="Flowchart: Alternate Process 87">
                <a:extLst>
                  <a:ext uri="{FF2B5EF4-FFF2-40B4-BE49-F238E27FC236}">
                    <a16:creationId xmlns:a16="http://schemas.microsoft.com/office/drawing/2014/main" id="{7F9418A9-DC4F-7C05-BEC7-A72CDDFBA521}"/>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D833EC47-145B-A46A-FB64-4EF0B2704164}"/>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Federated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9" name="TextBox 88">
                    <a:extLst>
                      <a:ext uri="{FF2B5EF4-FFF2-40B4-BE49-F238E27FC236}">
                        <a16:creationId xmlns:a16="http://schemas.microsoft.com/office/drawing/2014/main" id="{D833EC47-145B-A46A-FB64-4EF0B2704164}"/>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4"/>
                    <a:stretch>
                      <a:fillRect b="-15217"/>
                    </a:stretch>
                  </a:blipFill>
                </p:spPr>
                <p:txBody>
                  <a:bodyPr/>
                  <a:lstStyle/>
                  <a:p>
                    <a:r>
                      <a:rPr lang="en-IN">
                        <a:noFill/>
                      </a:rPr>
                      <a:t> </a:t>
                    </a:r>
                  </a:p>
                </p:txBody>
              </p:sp>
            </mc:Fallback>
          </mc:AlternateContent>
        </p:grpSp>
        <p:grpSp>
          <p:nvGrpSpPr>
            <p:cNvPr id="90" name="Group 89">
              <a:extLst>
                <a:ext uri="{FF2B5EF4-FFF2-40B4-BE49-F238E27FC236}">
                  <a16:creationId xmlns:a16="http://schemas.microsoft.com/office/drawing/2014/main" id="{3BEBDC61-154C-74E6-1888-F5B7C163EC50}"/>
                </a:ext>
              </a:extLst>
            </p:cNvPr>
            <p:cNvGrpSpPr/>
            <p:nvPr/>
          </p:nvGrpSpPr>
          <p:grpSpPr>
            <a:xfrm>
              <a:off x="8752469" y="4215543"/>
              <a:ext cx="1451515" cy="557369"/>
              <a:chOff x="2339163" y="2962562"/>
              <a:chExt cx="745230" cy="557369"/>
            </a:xfrm>
            <a:gradFill>
              <a:gsLst>
                <a:gs pos="0">
                  <a:srgbClr val="EA4335"/>
                </a:gs>
                <a:gs pos="100000">
                  <a:srgbClr val="FF902A"/>
                </a:gs>
              </a:gsLst>
              <a:lin ang="0" scaled="1"/>
            </a:gradFill>
          </p:grpSpPr>
          <p:sp>
            <p:nvSpPr>
              <p:cNvPr id="91" name="Flowchart: Alternate Process 90">
                <a:extLst>
                  <a:ext uri="{FF2B5EF4-FFF2-40B4-BE49-F238E27FC236}">
                    <a16:creationId xmlns:a16="http://schemas.microsoft.com/office/drawing/2014/main" id="{37C350B9-76FA-FD10-867F-5541FEE6E6F9}"/>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EEE38D80-3DF5-1A2C-F7A9-9AF3D8DF18A0}"/>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Active</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92" name="TextBox 91">
                    <a:extLst>
                      <a:ext uri="{FF2B5EF4-FFF2-40B4-BE49-F238E27FC236}">
                        <a16:creationId xmlns:a16="http://schemas.microsoft.com/office/drawing/2014/main" id="{EEE38D80-3DF5-1A2C-F7A9-9AF3D8DF18A0}"/>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5"/>
                    <a:stretch>
                      <a:fillRect t="-2222" b="-17778"/>
                    </a:stretch>
                  </a:blipFill>
                </p:spPr>
                <p:txBody>
                  <a:bodyPr/>
                  <a:lstStyle/>
                  <a:p>
                    <a:r>
                      <a:rPr lang="en-IN">
                        <a:noFill/>
                      </a:rPr>
                      <a:t> </a:t>
                    </a:r>
                  </a:p>
                </p:txBody>
              </p:sp>
            </mc:Fallback>
          </mc:AlternateContent>
        </p:grpSp>
        <p:grpSp>
          <p:nvGrpSpPr>
            <p:cNvPr id="93" name="Group 92">
              <a:extLst>
                <a:ext uri="{FF2B5EF4-FFF2-40B4-BE49-F238E27FC236}">
                  <a16:creationId xmlns:a16="http://schemas.microsoft.com/office/drawing/2014/main" id="{1ACB2508-49B8-37AA-DEDC-F878FF873934}"/>
                </a:ext>
              </a:extLst>
            </p:cNvPr>
            <p:cNvGrpSpPr/>
            <p:nvPr/>
          </p:nvGrpSpPr>
          <p:grpSpPr>
            <a:xfrm>
              <a:off x="10253526" y="4215543"/>
              <a:ext cx="1451515" cy="557369"/>
              <a:chOff x="2339163" y="2962562"/>
              <a:chExt cx="745230" cy="557369"/>
            </a:xfrm>
            <a:gradFill>
              <a:gsLst>
                <a:gs pos="0">
                  <a:srgbClr val="EA4335"/>
                </a:gs>
                <a:gs pos="100000">
                  <a:srgbClr val="FF902A"/>
                </a:gs>
              </a:gsLst>
              <a:lin ang="0" scaled="1"/>
            </a:gradFill>
          </p:grpSpPr>
          <p:sp>
            <p:nvSpPr>
              <p:cNvPr id="94" name="Flowchart: Alternate Process 93">
                <a:extLst>
                  <a:ext uri="{FF2B5EF4-FFF2-40B4-BE49-F238E27FC236}">
                    <a16:creationId xmlns:a16="http://schemas.microsoft.com/office/drawing/2014/main" id="{F500A548-D767-2461-EEAD-5667AB729105}"/>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20DEA194-1FD7-C051-65D6-023FB1B635D6}"/>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Meta</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95" name="TextBox 94">
                    <a:extLst>
                      <a:ext uri="{FF2B5EF4-FFF2-40B4-BE49-F238E27FC236}">
                        <a16:creationId xmlns:a16="http://schemas.microsoft.com/office/drawing/2014/main" id="{20DEA194-1FD7-C051-65D6-023FB1B635D6}"/>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6"/>
                    <a:stretch>
                      <a:fillRect t="-2222" b="-17778"/>
                    </a:stretch>
                  </a:blipFill>
                </p:spPr>
                <p:txBody>
                  <a:bodyPr/>
                  <a:lstStyle/>
                  <a:p>
                    <a:r>
                      <a:rPr lang="en-IN">
                        <a:noFill/>
                      </a:rPr>
                      <a:t> </a:t>
                    </a:r>
                  </a:p>
                </p:txBody>
              </p:sp>
            </mc:Fallback>
          </mc:AlternateContent>
        </p:grpSp>
      </p:grpSp>
      <p:sp>
        <p:nvSpPr>
          <p:cNvPr id="98" name="Left Bracket 97">
            <a:extLst>
              <a:ext uri="{FF2B5EF4-FFF2-40B4-BE49-F238E27FC236}">
                <a16:creationId xmlns:a16="http://schemas.microsoft.com/office/drawing/2014/main" id="{B4051881-BD1C-EF7E-3E91-C6F669DAD3CC}"/>
              </a:ext>
            </a:extLst>
          </p:cNvPr>
          <p:cNvSpPr/>
          <p:nvPr/>
        </p:nvSpPr>
        <p:spPr>
          <a:xfrm flipH="1">
            <a:off x="11267214" y="2530764"/>
            <a:ext cx="210870" cy="2216727"/>
          </a:xfrm>
          <a:prstGeom prst="leftBracket">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5664A7D0-0C66-C941-DB5F-18A7D6A47D08}"/>
              </a:ext>
            </a:extLst>
          </p:cNvPr>
          <p:cNvSpPr txBox="1"/>
          <p:nvPr/>
        </p:nvSpPr>
        <p:spPr>
          <a:xfrm>
            <a:off x="10903676" y="4807565"/>
            <a:ext cx="1148815" cy="1223412"/>
          </a:xfrm>
          <a:prstGeom prst="rect">
            <a:avLst/>
          </a:prstGeom>
          <a:noFill/>
        </p:spPr>
        <p:txBody>
          <a:bodyPr wrap="square">
            <a:spAutoFit/>
          </a:bodyPr>
          <a:lstStyle/>
          <a:p>
            <a:pPr algn="ctr"/>
            <a:r>
              <a:rPr lang="en-US" sz="1050" dirty="0">
                <a:latin typeface="Inter Light" panose="02000503000000020004" pitchFamily="2" charset="0"/>
                <a:ea typeface="Inter Light" panose="02000503000000020004" pitchFamily="2" charset="0"/>
                <a:cs typeface="Poppins Light" panose="00000400000000000000" pitchFamily="2" charset="0"/>
              </a:rPr>
              <a:t>Paradigms of Machine Learning refer to the different ways machines learn from data.</a:t>
            </a:r>
            <a:endParaRPr lang="en-IN" sz="1050" dirty="0">
              <a:latin typeface="Inter Light" panose="02000503000000020004" pitchFamily="2" charset="0"/>
              <a:ea typeface="Inter Light" panose="02000503000000020004" pitchFamily="2" charset="0"/>
              <a:cs typeface="Poppins Light" panose="00000400000000000000" pitchFamily="2" charset="0"/>
            </a:endParaRPr>
          </a:p>
        </p:txBody>
      </p:sp>
      <p:sp>
        <p:nvSpPr>
          <p:cNvPr id="101" name="Left Bracket 100">
            <a:extLst>
              <a:ext uri="{FF2B5EF4-FFF2-40B4-BE49-F238E27FC236}">
                <a16:creationId xmlns:a16="http://schemas.microsoft.com/office/drawing/2014/main" id="{C81EEF0C-DCE4-EE08-1B1A-2E6716CB8CA2}"/>
              </a:ext>
            </a:extLst>
          </p:cNvPr>
          <p:cNvSpPr/>
          <p:nvPr/>
        </p:nvSpPr>
        <p:spPr>
          <a:xfrm>
            <a:off x="570851" y="2932888"/>
            <a:ext cx="143342" cy="1514476"/>
          </a:xfrm>
          <a:prstGeom prst="leftBracket">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2" name="TextBox 101">
            <a:extLst>
              <a:ext uri="{FF2B5EF4-FFF2-40B4-BE49-F238E27FC236}">
                <a16:creationId xmlns:a16="http://schemas.microsoft.com/office/drawing/2014/main" id="{10E266FC-B7FB-5DE1-F7AC-326F7EA55037}"/>
              </a:ext>
            </a:extLst>
          </p:cNvPr>
          <p:cNvSpPr txBox="1"/>
          <p:nvPr/>
        </p:nvSpPr>
        <p:spPr>
          <a:xfrm>
            <a:off x="139510" y="4583151"/>
            <a:ext cx="1148815" cy="1546577"/>
          </a:xfrm>
          <a:prstGeom prst="rect">
            <a:avLst/>
          </a:prstGeom>
          <a:noFill/>
        </p:spPr>
        <p:txBody>
          <a:bodyPr wrap="square">
            <a:spAutoFit/>
          </a:bodyPr>
          <a:lstStyle/>
          <a:p>
            <a:pPr algn="ctr"/>
            <a:r>
              <a:rPr lang="en-US" sz="1050" dirty="0">
                <a:latin typeface="Inter Light" panose="02000503000000020004" pitchFamily="2" charset="0"/>
                <a:ea typeface="Inter Light" panose="02000503000000020004" pitchFamily="2" charset="0"/>
                <a:cs typeface="Poppins Light" panose="00000400000000000000" pitchFamily="2" charset="0"/>
              </a:rPr>
              <a:t>Deep learning models can process diverse types of data by learning hierarchical representations.</a:t>
            </a:r>
            <a:endParaRPr lang="en-IN" sz="1050" dirty="0">
              <a:latin typeface="Inter Light" panose="02000503000000020004" pitchFamily="2" charset="0"/>
              <a:ea typeface="Inter Light" panose="02000503000000020004" pitchFamily="2" charset="0"/>
              <a:cs typeface="Poppins Light" panose="00000400000000000000" pitchFamily="2" charset="0"/>
            </a:endParaRPr>
          </a:p>
        </p:txBody>
      </p:sp>
      <p:sp>
        <p:nvSpPr>
          <p:cNvPr id="103" name="TextBox 102">
            <a:extLst>
              <a:ext uri="{FF2B5EF4-FFF2-40B4-BE49-F238E27FC236}">
                <a16:creationId xmlns:a16="http://schemas.microsoft.com/office/drawing/2014/main" id="{29141154-3A5C-8026-82F1-97B230BC947F}"/>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C8F25065-A1A6-753E-037E-322FA0E8F979}"/>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1D25FFA5-F224-752B-2FC3-958561F6312D}"/>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81E8316-18EC-37CB-1A5B-4C7B00019245}"/>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64677186-EBDB-B7DD-4EF3-2096434FEF0C}"/>
              </a:ext>
            </a:extLst>
          </p:cNvPr>
          <p:cNvSpPr txBox="1"/>
          <p:nvPr/>
        </p:nvSpPr>
        <p:spPr>
          <a:xfrm>
            <a:off x="5235697" y="3485747"/>
            <a:ext cx="788999" cy="338554"/>
          </a:xfrm>
          <a:prstGeom prst="rect">
            <a:avLst/>
          </a:prstGeom>
          <a:noFill/>
        </p:spPr>
        <p:txBody>
          <a:bodyPr wrap="none" rtlCol="0">
            <a:spAutoFit/>
          </a:bodyPr>
          <a:lstStyle/>
          <a:p>
            <a:pPr algn="ctr"/>
            <a:r>
              <a:rPr lang="en-US" sz="1600" dirty="0">
                <a:solidFill>
                  <a:schemeClr val="bg1"/>
                </a:solidFill>
                <a:latin typeface="Inter" panose="02000503000000020004" pitchFamily="2" charset="0"/>
                <a:ea typeface="Inter" panose="02000503000000020004" pitchFamily="2" charset="0"/>
                <a:cs typeface="Poppins" panose="00000500000000000000" pitchFamily="2" charset="0"/>
              </a:rPr>
              <a:t>Model</a:t>
            </a:r>
          </a:p>
        </p:txBody>
      </p:sp>
      <p:sp>
        <p:nvSpPr>
          <p:cNvPr id="110" name="TextBox 109">
            <a:extLst>
              <a:ext uri="{FF2B5EF4-FFF2-40B4-BE49-F238E27FC236}">
                <a16:creationId xmlns:a16="http://schemas.microsoft.com/office/drawing/2014/main" id="{89182B74-5566-942B-36BD-63650833B635}"/>
              </a:ext>
            </a:extLst>
          </p:cNvPr>
          <p:cNvSpPr txBox="1"/>
          <p:nvPr/>
        </p:nvSpPr>
        <p:spPr>
          <a:xfrm>
            <a:off x="276264" y="1821979"/>
            <a:ext cx="4216036" cy="461665"/>
          </a:xfrm>
          <a:prstGeom prst="rect">
            <a:avLst/>
          </a:prstGeom>
          <a:noFill/>
        </p:spPr>
        <p:txBody>
          <a:bodyPr wrap="square" rtlCol="0">
            <a:spAutoFit/>
          </a:bodyPr>
          <a:lstStyle/>
          <a:p>
            <a:pPr algn="ctr"/>
            <a:r>
              <a:rPr lang="en-US"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rPr>
              <a:t>Data Types and Tasks</a:t>
            </a:r>
            <a:endParaRPr lang="en-IN"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111" name="TextBox 110">
            <a:extLst>
              <a:ext uri="{FF2B5EF4-FFF2-40B4-BE49-F238E27FC236}">
                <a16:creationId xmlns:a16="http://schemas.microsoft.com/office/drawing/2014/main" id="{D4D5779D-7661-B6EF-1982-6D64C3EBA268}"/>
              </a:ext>
            </a:extLst>
          </p:cNvPr>
          <p:cNvSpPr txBox="1"/>
          <p:nvPr/>
        </p:nvSpPr>
        <p:spPr>
          <a:xfrm>
            <a:off x="7389597" y="1821979"/>
            <a:ext cx="3441727" cy="461665"/>
          </a:xfrm>
          <a:prstGeom prst="rect">
            <a:avLst/>
          </a:prstGeom>
          <a:noFill/>
        </p:spPr>
        <p:txBody>
          <a:bodyPr wrap="square" rtlCol="0">
            <a:spAutoFit/>
          </a:bodyPr>
          <a:lstStyle/>
          <a:p>
            <a:pPr algn="ctr"/>
            <a:r>
              <a:rPr lang="en-US"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rPr>
              <a:t>Paradigms</a:t>
            </a:r>
            <a:endParaRPr lang="en-IN"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Tree>
    <p:extLst>
      <p:ext uri="{BB962C8B-B14F-4D97-AF65-F5344CB8AC3E}">
        <p14:creationId xmlns:p14="http://schemas.microsoft.com/office/powerpoint/2010/main" val="2215909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22C7F-8788-BFF0-9F41-A27C346A96B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E307981-F2B0-DBAC-3C17-F84E16E48A40}"/>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C526CFE2-B54F-1B56-FA67-11FFF2464553}"/>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B7DC7764-6185-86CB-3794-9FC8BE19B443}"/>
              </a:ext>
            </a:extLst>
          </p:cNvPr>
          <p:cNvGrpSpPr/>
          <p:nvPr/>
        </p:nvGrpSpPr>
        <p:grpSpPr>
          <a:xfrm>
            <a:off x="713919" y="3060660"/>
            <a:ext cx="745230" cy="557369"/>
            <a:chOff x="2339163" y="2962562"/>
            <a:chExt cx="745230" cy="557369"/>
          </a:xfrm>
          <a:gradFill>
            <a:gsLst>
              <a:gs pos="0">
                <a:srgbClr val="EA4335"/>
              </a:gs>
              <a:gs pos="100000">
                <a:srgbClr val="FF902A"/>
              </a:gs>
            </a:gsLst>
            <a:lin ang="0" scaled="1"/>
          </a:gradFill>
        </p:grpSpPr>
        <p:sp>
          <p:nvSpPr>
            <p:cNvPr id="22" name="Flowchart: Alternate Process 21">
              <a:extLst>
                <a:ext uri="{FF2B5EF4-FFF2-40B4-BE49-F238E27FC236}">
                  <a16:creationId xmlns:a16="http://schemas.microsoft.com/office/drawing/2014/main" id="{4EED4BF6-75B0-BB17-DEED-C1710368700C}"/>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F24345A6-3C4D-35A4-7EB7-CE2A87D29FD8}"/>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Audio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3" name="TextBox 22">
                  <a:extLst>
                    <a:ext uri="{FF2B5EF4-FFF2-40B4-BE49-F238E27FC236}">
                      <a16:creationId xmlns:a16="http://schemas.microsoft.com/office/drawing/2014/main" id="{F24345A6-3C4D-35A4-7EB7-CE2A87D29FD8}"/>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2"/>
                  <a:stretch>
                    <a:fillRect l="-8434" r="-13253" b="-15217"/>
                  </a:stretch>
                </a:blipFill>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70B83545-019A-0307-7422-355EE0AB2F53}"/>
              </a:ext>
            </a:extLst>
          </p:cNvPr>
          <p:cNvGrpSpPr/>
          <p:nvPr/>
        </p:nvGrpSpPr>
        <p:grpSpPr>
          <a:xfrm>
            <a:off x="1989320" y="3069187"/>
            <a:ext cx="745230" cy="557369"/>
            <a:chOff x="2339163" y="2962562"/>
            <a:chExt cx="745230" cy="557369"/>
          </a:xfrm>
          <a:gradFill>
            <a:gsLst>
              <a:gs pos="0">
                <a:srgbClr val="EA4335"/>
              </a:gs>
              <a:gs pos="100000">
                <a:srgbClr val="FF902A"/>
              </a:gs>
            </a:gsLst>
            <a:lin ang="0" scaled="1"/>
          </a:gradFill>
        </p:grpSpPr>
        <p:sp>
          <p:nvSpPr>
            <p:cNvPr id="25" name="Flowchart: Alternate Process 24">
              <a:extLst>
                <a:ext uri="{FF2B5EF4-FFF2-40B4-BE49-F238E27FC236}">
                  <a16:creationId xmlns:a16="http://schemas.microsoft.com/office/drawing/2014/main" id="{7E3519E8-DACB-6445-1D94-D81853F1BA34}"/>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2CEC147-8B7E-4097-5C01-E73CCEBA88C9}"/>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Video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6" name="TextBox 25">
                  <a:extLst>
                    <a:ext uri="{FF2B5EF4-FFF2-40B4-BE49-F238E27FC236}">
                      <a16:creationId xmlns:a16="http://schemas.microsoft.com/office/drawing/2014/main" id="{72CEC147-8B7E-4097-5C01-E73CCEBA88C9}"/>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3"/>
                  <a:stretch>
                    <a:fillRect l="-7229" r="-13253" b="-15217"/>
                  </a:stretch>
                </a:blipFill>
              </p:spPr>
              <p:txBody>
                <a:bodyPr/>
                <a:lstStyle/>
                <a:p>
                  <a:r>
                    <a:rPr lang="en-IN">
                      <a:noFill/>
                    </a:rPr>
                    <a:t> </a:t>
                  </a:r>
                </a:p>
              </p:txBody>
            </p:sp>
          </mc:Fallback>
        </mc:AlternateContent>
      </p:grpSp>
      <p:grpSp>
        <p:nvGrpSpPr>
          <p:cNvPr id="27" name="Group 26">
            <a:extLst>
              <a:ext uri="{FF2B5EF4-FFF2-40B4-BE49-F238E27FC236}">
                <a16:creationId xmlns:a16="http://schemas.microsoft.com/office/drawing/2014/main" id="{4934D91F-CF82-7376-BD06-5B1D3C12351B}"/>
              </a:ext>
            </a:extLst>
          </p:cNvPr>
          <p:cNvGrpSpPr/>
          <p:nvPr/>
        </p:nvGrpSpPr>
        <p:grpSpPr>
          <a:xfrm>
            <a:off x="3264721" y="3069187"/>
            <a:ext cx="745230" cy="557369"/>
            <a:chOff x="2339163" y="2962562"/>
            <a:chExt cx="745230" cy="557369"/>
          </a:xfrm>
          <a:gradFill>
            <a:gsLst>
              <a:gs pos="0">
                <a:srgbClr val="EA4335"/>
              </a:gs>
              <a:gs pos="100000">
                <a:srgbClr val="FF902A"/>
              </a:gs>
            </a:gsLst>
            <a:lin ang="0" scaled="1"/>
          </a:gradFill>
        </p:grpSpPr>
        <p:sp>
          <p:nvSpPr>
            <p:cNvPr id="28" name="Flowchart: Alternate Process 27">
              <a:extLst>
                <a:ext uri="{FF2B5EF4-FFF2-40B4-BE49-F238E27FC236}">
                  <a16:creationId xmlns:a16="http://schemas.microsoft.com/office/drawing/2014/main" id="{67418DCB-F8EA-671C-9FC6-E74FE9FBC811}"/>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5D89C9C9-347D-827E-FDD6-706E592C773B}"/>
                    </a:ext>
                  </a:extLst>
                </p:cNvPr>
                <p:cNvSpPr txBox="1"/>
                <p:nvPr/>
              </p:nvSpPr>
              <p:spPr>
                <a:xfrm>
                  <a:off x="2460044" y="3102747"/>
                  <a:ext cx="503468" cy="280141"/>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Image</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9" name="TextBox 28">
                  <a:extLst>
                    <a:ext uri="{FF2B5EF4-FFF2-40B4-BE49-F238E27FC236}">
                      <a16:creationId xmlns:a16="http://schemas.microsoft.com/office/drawing/2014/main" id="{5D89C9C9-347D-827E-FDD6-706E592C773B}"/>
                    </a:ext>
                  </a:extLst>
                </p:cNvPr>
                <p:cNvSpPr txBox="1">
                  <a:spLocks noRot="1" noChangeAspect="1" noMove="1" noResize="1" noEditPoints="1" noAdjustHandles="1" noChangeArrowheads="1" noChangeShapeType="1" noTextEdit="1"/>
                </p:cNvSpPr>
                <p:nvPr/>
              </p:nvSpPr>
              <p:spPr>
                <a:xfrm>
                  <a:off x="2460044" y="3102747"/>
                  <a:ext cx="503468" cy="280141"/>
                </a:xfrm>
                <a:prstGeom prst="rect">
                  <a:avLst/>
                </a:prstGeom>
                <a:blipFill>
                  <a:blip r:embed="rId4"/>
                  <a:stretch>
                    <a:fillRect l="-13253" r="-18072" b="-15217"/>
                  </a:stretch>
                </a:blipFill>
              </p:spPr>
              <p:txBody>
                <a:bodyPr/>
                <a:lstStyle/>
                <a:p>
                  <a:r>
                    <a:rPr lang="en-IN">
                      <a:noFill/>
                    </a:rPr>
                    <a:t> </a:t>
                  </a:r>
                </a:p>
              </p:txBody>
            </p:sp>
          </mc:Fallback>
        </mc:AlternateContent>
      </p:grpSp>
      <p:grpSp>
        <p:nvGrpSpPr>
          <p:cNvPr id="51" name="Group 50">
            <a:extLst>
              <a:ext uri="{FF2B5EF4-FFF2-40B4-BE49-F238E27FC236}">
                <a16:creationId xmlns:a16="http://schemas.microsoft.com/office/drawing/2014/main" id="{1FA9EA5D-D1E1-AA26-8710-2043387CFC79}"/>
              </a:ext>
            </a:extLst>
          </p:cNvPr>
          <p:cNvGrpSpPr/>
          <p:nvPr/>
        </p:nvGrpSpPr>
        <p:grpSpPr>
          <a:xfrm>
            <a:off x="713919" y="3749687"/>
            <a:ext cx="745230" cy="557369"/>
            <a:chOff x="2339163" y="2962562"/>
            <a:chExt cx="745230" cy="557369"/>
          </a:xfrm>
          <a:gradFill>
            <a:gsLst>
              <a:gs pos="0">
                <a:srgbClr val="EA4335"/>
              </a:gs>
              <a:gs pos="100000">
                <a:srgbClr val="FF902A"/>
              </a:gs>
            </a:gsLst>
            <a:lin ang="0" scaled="1"/>
          </a:gradFill>
        </p:grpSpPr>
        <p:sp>
          <p:nvSpPr>
            <p:cNvPr id="52" name="Flowchart: Alternate Process 51">
              <a:extLst>
                <a:ext uri="{FF2B5EF4-FFF2-40B4-BE49-F238E27FC236}">
                  <a16:creationId xmlns:a16="http://schemas.microsoft.com/office/drawing/2014/main" id="{E1AD5339-2E0E-27B9-25DE-B1ABF1F3BAD7}"/>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01172F5C-A213-D1E1-55FA-672FC346ABD0}"/>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Text</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3" name="TextBox 52">
                  <a:extLst>
                    <a:ext uri="{FF2B5EF4-FFF2-40B4-BE49-F238E27FC236}">
                      <a16:creationId xmlns:a16="http://schemas.microsoft.com/office/drawing/2014/main" id="{01172F5C-A213-D1E1-55FA-672FC346ABD0}"/>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5"/>
                  <a:stretch>
                    <a:fillRect r="-2410" b="-15217"/>
                  </a:stretch>
                </a:blipFill>
              </p:spPr>
              <p:txBody>
                <a:bodyPr/>
                <a:lstStyle/>
                <a:p>
                  <a:r>
                    <a:rPr lang="en-IN">
                      <a:noFill/>
                    </a:rPr>
                    <a:t> </a:t>
                  </a:r>
                </a:p>
              </p:txBody>
            </p:sp>
          </mc:Fallback>
        </mc:AlternateContent>
      </p:grpSp>
      <p:grpSp>
        <p:nvGrpSpPr>
          <p:cNvPr id="54" name="Group 53">
            <a:extLst>
              <a:ext uri="{FF2B5EF4-FFF2-40B4-BE49-F238E27FC236}">
                <a16:creationId xmlns:a16="http://schemas.microsoft.com/office/drawing/2014/main" id="{793DCD3E-BBC5-A371-E6F2-1A497DF26A41}"/>
              </a:ext>
            </a:extLst>
          </p:cNvPr>
          <p:cNvGrpSpPr/>
          <p:nvPr/>
        </p:nvGrpSpPr>
        <p:grpSpPr>
          <a:xfrm>
            <a:off x="1989320" y="3758214"/>
            <a:ext cx="745230" cy="557369"/>
            <a:chOff x="2339163" y="2962562"/>
            <a:chExt cx="745230" cy="557369"/>
          </a:xfrm>
          <a:gradFill>
            <a:gsLst>
              <a:gs pos="0">
                <a:srgbClr val="EA4335"/>
              </a:gs>
              <a:gs pos="100000">
                <a:srgbClr val="FF902A"/>
              </a:gs>
            </a:gsLst>
            <a:lin ang="0" scaled="1"/>
          </a:gradFill>
        </p:grpSpPr>
        <p:sp>
          <p:nvSpPr>
            <p:cNvPr id="55" name="Flowchart: Alternate Process 54">
              <a:extLst>
                <a:ext uri="{FF2B5EF4-FFF2-40B4-BE49-F238E27FC236}">
                  <a16:creationId xmlns:a16="http://schemas.microsoft.com/office/drawing/2014/main" id="{7A225683-4D31-A0ED-F724-1C3FEF5BA877}"/>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66B7977D-370F-4A11-52E2-6E91D4ED35EC}"/>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Tabular</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6" name="TextBox 55">
                  <a:extLst>
                    <a:ext uri="{FF2B5EF4-FFF2-40B4-BE49-F238E27FC236}">
                      <a16:creationId xmlns:a16="http://schemas.microsoft.com/office/drawing/2014/main" id="{66B7977D-370F-4A11-52E2-6E91D4ED35EC}"/>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6"/>
                  <a:stretch>
                    <a:fillRect l="-20482" t="-2222" r="-27711" b="-17778"/>
                  </a:stretch>
                </a:blipFill>
              </p:spPr>
              <p:txBody>
                <a:bodyPr/>
                <a:lstStyle/>
                <a:p>
                  <a:r>
                    <a:rPr lang="en-IN">
                      <a:noFill/>
                    </a:rPr>
                    <a:t> </a:t>
                  </a:r>
                </a:p>
              </p:txBody>
            </p:sp>
          </mc:Fallback>
        </mc:AlternateContent>
      </p:grpSp>
      <p:grpSp>
        <p:nvGrpSpPr>
          <p:cNvPr id="57" name="Group 56">
            <a:extLst>
              <a:ext uri="{FF2B5EF4-FFF2-40B4-BE49-F238E27FC236}">
                <a16:creationId xmlns:a16="http://schemas.microsoft.com/office/drawing/2014/main" id="{9DFADB0A-E975-622D-41FC-4CECBF017A07}"/>
              </a:ext>
            </a:extLst>
          </p:cNvPr>
          <p:cNvGrpSpPr/>
          <p:nvPr/>
        </p:nvGrpSpPr>
        <p:grpSpPr>
          <a:xfrm>
            <a:off x="3264721" y="3758214"/>
            <a:ext cx="745230" cy="557369"/>
            <a:chOff x="2339163" y="2962562"/>
            <a:chExt cx="745230" cy="557369"/>
          </a:xfrm>
          <a:gradFill>
            <a:gsLst>
              <a:gs pos="0">
                <a:srgbClr val="EA4335"/>
              </a:gs>
              <a:gs pos="100000">
                <a:srgbClr val="FF902A"/>
              </a:gs>
            </a:gsLst>
            <a:lin ang="0" scaled="1"/>
          </a:gradFill>
        </p:grpSpPr>
        <p:sp>
          <p:nvSpPr>
            <p:cNvPr id="58" name="Flowchart: Alternate Process 57">
              <a:extLst>
                <a:ext uri="{FF2B5EF4-FFF2-40B4-BE49-F238E27FC236}">
                  <a16:creationId xmlns:a16="http://schemas.microsoft.com/office/drawing/2014/main" id="{3AA21082-C75D-DECC-6C20-CCEA9628BCFA}"/>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919B4C94-DD5C-777D-A213-4D213D41E706}"/>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Graph</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9" name="TextBox 58">
                  <a:extLst>
                    <a:ext uri="{FF2B5EF4-FFF2-40B4-BE49-F238E27FC236}">
                      <a16:creationId xmlns:a16="http://schemas.microsoft.com/office/drawing/2014/main" id="{919B4C94-DD5C-777D-A213-4D213D41E706}"/>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7"/>
                  <a:stretch>
                    <a:fillRect l="-13253" t="-2222" r="-16867" b="-17778"/>
                  </a:stretch>
                </a:blipFill>
              </p:spPr>
              <p:txBody>
                <a:bodyPr/>
                <a:lstStyle/>
                <a:p>
                  <a:r>
                    <a:rPr lang="en-IN">
                      <a:noFill/>
                    </a:rPr>
                    <a:t> </a:t>
                  </a:r>
                </a:p>
              </p:txBody>
            </p:sp>
          </mc:Fallback>
        </mc:AlternateContent>
      </p:grpSp>
      <p:grpSp>
        <p:nvGrpSpPr>
          <p:cNvPr id="96" name="Group 95">
            <a:extLst>
              <a:ext uri="{FF2B5EF4-FFF2-40B4-BE49-F238E27FC236}">
                <a16:creationId xmlns:a16="http://schemas.microsoft.com/office/drawing/2014/main" id="{CE8FA879-3BAC-3FC7-A419-B9172BD33C5D}"/>
              </a:ext>
            </a:extLst>
          </p:cNvPr>
          <p:cNvGrpSpPr/>
          <p:nvPr/>
        </p:nvGrpSpPr>
        <p:grpSpPr>
          <a:xfrm>
            <a:off x="6897227" y="2643476"/>
            <a:ext cx="4484825" cy="2033140"/>
            <a:chOff x="7220216" y="2739772"/>
            <a:chExt cx="4484825" cy="2033140"/>
          </a:xfrm>
        </p:grpSpPr>
        <p:grpSp>
          <p:nvGrpSpPr>
            <p:cNvPr id="36" name="Group 35">
              <a:extLst>
                <a:ext uri="{FF2B5EF4-FFF2-40B4-BE49-F238E27FC236}">
                  <a16:creationId xmlns:a16="http://schemas.microsoft.com/office/drawing/2014/main" id="{11596F72-E012-B394-C2BC-9B67B9678EEF}"/>
                </a:ext>
              </a:extLst>
            </p:cNvPr>
            <p:cNvGrpSpPr/>
            <p:nvPr/>
          </p:nvGrpSpPr>
          <p:grpSpPr>
            <a:xfrm>
              <a:off x="7220216" y="2739772"/>
              <a:ext cx="1451515" cy="557369"/>
              <a:chOff x="2339163" y="2962562"/>
              <a:chExt cx="745230" cy="557369"/>
            </a:xfrm>
            <a:gradFill>
              <a:gsLst>
                <a:gs pos="0">
                  <a:srgbClr val="EA4335"/>
                </a:gs>
                <a:gs pos="100000">
                  <a:srgbClr val="FF902A"/>
                </a:gs>
              </a:gsLst>
              <a:lin ang="0" scaled="1"/>
            </a:gradFill>
          </p:grpSpPr>
          <p:sp>
            <p:nvSpPr>
              <p:cNvPr id="37" name="Flowchart: Alternate Process 36">
                <a:extLst>
                  <a:ext uri="{FF2B5EF4-FFF2-40B4-BE49-F238E27FC236}">
                    <a16:creationId xmlns:a16="http://schemas.microsoft.com/office/drawing/2014/main" id="{E5ED06DF-6679-5025-C2E2-93762E6D83FD}"/>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C73DF34-A206-8390-3413-2106645AA609}"/>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8" name="TextBox 37">
                    <a:extLst>
                      <a:ext uri="{FF2B5EF4-FFF2-40B4-BE49-F238E27FC236}">
                        <a16:creationId xmlns:a16="http://schemas.microsoft.com/office/drawing/2014/main" id="{5C73DF34-A206-8390-3413-2106645AA609}"/>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8"/>
                    <a:stretch>
                      <a:fillRect l="-1242" t="-2222" r="-3727" b="-17778"/>
                    </a:stretch>
                  </a:blipFill>
                </p:spPr>
                <p:txBody>
                  <a:bodyPr/>
                  <a:lstStyle/>
                  <a:p>
                    <a:r>
                      <a:rPr lang="en-IN">
                        <a:noFill/>
                      </a:rPr>
                      <a:t> </a:t>
                    </a:r>
                  </a:p>
                </p:txBody>
              </p:sp>
            </mc:Fallback>
          </mc:AlternateContent>
        </p:grpSp>
        <p:grpSp>
          <p:nvGrpSpPr>
            <p:cNvPr id="39" name="Group 38">
              <a:extLst>
                <a:ext uri="{FF2B5EF4-FFF2-40B4-BE49-F238E27FC236}">
                  <a16:creationId xmlns:a16="http://schemas.microsoft.com/office/drawing/2014/main" id="{EC1266F0-6DC3-89F4-2772-5AC0D87BECBC}"/>
                </a:ext>
              </a:extLst>
            </p:cNvPr>
            <p:cNvGrpSpPr/>
            <p:nvPr/>
          </p:nvGrpSpPr>
          <p:grpSpPr>
            <a:xfrm>
              <a:off x="8707693" y="2748299"/>
              <a:ext cx="1451515" cy="557369"/>
              <a:chOff x="2339163" y="2962562"/>
              <a:chExt cx="745230" cy="557369"/>
            </a:xfrm>
            <a:gradFill>
              <a:gsLst>
                <a:gs pos="0">
                  <a:srgbClr val="EA4335"/>
                </a:gs>
                <a:gs pos="100000">
                  <a:srgbClr val="FF902A"/>
                </a:gs>
              </a:gsLst>
              <a:lin ang="0" scaled="1"/>
            </a:gradFill>
          </p:grpSpPr>
          <p:sp>
            <p:nvSpPr>
              <p:cNvPr id="40" name="Flowchart: Alternate Process 39">
                <a:extLst>
                  <a:ext uri="{FF2B5EF4-FFF2-40B4-BE49-F238E27FC236}">
                    <a16:creationId xmlns:a16="http://schemas.microsoft.com/office/drawing/2014/main" id="{F51C19D4-98B0-E73E-54F8-52866F0B1BDA}"/>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4C6FFA0C-4429-CB8F-D522-600884892729}"/>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Unsupervised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1" name="TextBox 40">
                    <a:extLst>
                      <a:ext uri="{FF2B5EF4-FFF2-40B4-BE49-F238E27FC236}">
                        <a16:creationId xmlns:a16="http://schemas.microsoft.com/office/drawing/2014/main" id="{4C6FFA0C-4429-CB8F-D522-600884892729}"/>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9"/>
                    <a:stretch>
                      <a:fillRect l="-11180" r="-12422" b="-17778"/>
                    </a:stretch>
                  </a:blipFill>
                </p:spPr>
                <p:txBody>
                  <a:bodyPr/>
                  <a:lstStyle/>
                  <a:p>
                    <a:r>
                      <a:rPr lang="en-IN">
                        <a:noFill/>
                      </a:rPr>
                      <a:t> </a:t>
                    </a:r>
                  </a:p>
                </p:txBody>
              </p:sp>
            </mc:Fallback>
          </mc:AlternateContent>
        </p:grpSp>
        <p:grpSp>
          <p:nvGrpSpPr>
            <p:cNvPr id="42" name="Group 41">
              <a:extLst>
                <a:ext uri="{FF2B5EF4-FFF2-40B4-BE49-F238E27FC236}">
                  <a16:creationId xmlns:a16="http://schemas.microsoft.com/office/drawing/2014/main" id="{10884AF6-BAA5-A06E-90CF-C3FB68EE1DCA}"/>
                </a:ext>
              </a:extLst>
            </p:cNvPr>
            <p:cNvGrpSpPr/>
            <p:nvPr/>
          </p:nvGrpSpPr>
          <p:grpSpPr>
            <a:xfrm>
              <a:off x="10204842" y="2748299"/>
              <a:ext cx="1451515" cy="557369"/>
              <a:chOff x="2339163" y="2962562"/>
              <a:chExt cx="745230" cy="557369"/>
            </a:xfrm>
            <a:gradFill>
              <a:gsLst>
                <a:gs pos="0">
                  <a:srgbClr val="EA4335"/>
                </a:gs>
                <a:gs pos="100000">
                  <a:srgbClr val="FF902A"/>
                </a:gs>
              </a:gsLst>
              <a:lin ang="0" scaled="1"/>
            </a:gradFill>
          </p:grpSpPr>
          <p:sp>
            <p:nvSpPr>
              <p:cNvPr id="43" name="Flowchart: Alternate Process 42">
                <a:extLst>
                  <a:ext uri="{FF2B5EF4-FFF2-40B4-BE49-F238E27FC236}">
                    <a16:creationId xmlns:a16="http://schemas.microsoft.com/office/drawing/2014/main" id="{40D2ED2E-3DAF-576A-55E3-B791D291EEBF}"/>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6559AF6-089A-9580-9325-FC861282F069}"/>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Reinforcement</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4" name="TextBox 43">
                    <a:extLst>
                      <a:ext uri="{FF2B5EF4-FFF2-40B4-BE49-F238E27FC236}">
                        <a16:creationId xmlns:a16="http://schemas.microsoft.com/office/drawing/2014/main" id="{46559AF6-089A-9580-9325-FC861282F069}"/>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0"/>
                    <a:stretch>
                      <a:fillRect l="-13665" r="-14286" b="-17778"/>
                    </a:stretch>
                  </a:blipFill>
                </p:spPr>
                <p:txBody>
                  <a:bodyPr/>
                  <a:lstStyle/>
                  <a:p>
                    <a:r>
                      <a:rPr lang="en-IN">
                        <a:noFill/>
                      </a:rPr>
                      <a:t> </a:t>
                    </a:r>
                  </a:p>
                </p:txBody>
              </p:sp>
            </mc:Fallback>
          </mc:AlternateContent>
        </p:grpSp>
        <p:grpSp>
          <p:nvGrpSpPr>
            <p:cNvPr id="78" name="Group 77">
              <a:extLst>
                <a:ext uri="{FF2B5EF4-FFF2-40B4-BE49-F238E27FC236}">
                  <a16:creationId xmlns:a16="http://schemas.microsoft.com/office/drawing/2014/main" id="{25D22A47-717A-B415-DAF1-852C4225AFE7}"/>
                </a:ext>
              </a:extLst>
            </p:cNvPr>
            <p:cNvGrpSpPr/>
            <p:nvPr/>
          </p:nvGrpSpPr>
          <p:grpSpPr>
            <a:xfrm>
              <a:off x="7220217" y="3499211"/>
              <a:ext cx="1451515" cy="557369"/>
              <a:chOff x="2339163" y="2962562"/>
              <a:chExt cx="745230" cy="557369"/>
            </a:xfrm>
            <a:gradFill>
              <a:gsLst>
                <a:gs pos="0">
                  <a:srgbClr val="EA4335"/>
                </a:gs>
                <a:gs pos="100000">
                  <a:srgbClr val="FF902A"/>
                </a:gs>
              </a:gsLst>
              <a:lin ang="0" scaled="1"/>
            </a:gradFill>
          </p:grpSpPr>
          <p:sp>
            <p:nvSpPr>
              <p:cNvPr id="79" name="Flowchart: Alternate Process 78">
                <a:extLst>
                  <a:ext uri="{FF2B5EF4-FFF2-40B4-BE49-F238E27FC236}">
                    <a16:creationId xmlns:a16="http://schemas.microsoft.com/office/drawing/2014/main" id="{90518FA4-CA13-A106-7B13-B7CDF8EDE0C4}"/>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F3AF759D-9230-EA30-9686-708E6AEAC648}"/>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Self</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0" name="TextBox 79">
                    <a:extLst>
                      <a:ext uri="{FF2B5EF4-FFF2-40B4-BE49-F238E27FC236}">
                        <a16:creationId xmlns:a16="http://schemas.microsoft.com/office/drawing/2014/main" id="{F3AF759D-9230-EA30-9686-708E6AEAC648}"/>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1"/>
                    <a:stretch>
                      <a:fillRect l="-19255" r="-21118" b="-15217"/>
                    </a:stretch>
                  </a:blipFill>
                </p:spPr>
                <p:txBody>
                  <a:bodyPr/>
                  <a:lstStyle/>
                  <a:p>
                    <a:r>
                      <a:rPr lang="en-IN">
                        <a:noFill/>
                      </a:rPr>
                      <a:t> </a:t>
                    </a:r>
                  </a:p>
                </p:txBody>
              </p:sp>
            </mc:Fallback>
          </mc:AlternateContent>
        </p:grpSp>
        <p:grpSp>
          <p:nvGrpSpPr>
            <p:cNvPr id="81" name="Group 80">
              <a:extLst>
                <a:ext uri="{FF2B5EF4-FFF2-40B4-BE49-F238E27FC236}">
                  <a16:creationId xmlns:a16="http://schemas.microsoft.com/office/drawing/2014/main" id="{E30F2C9C-8789-4A92-13AC-D943A16E9320}"/>
                </a:ext>
              </a:extLst>
            </p:cNvPr>
            <p:cNvGrpSpPr/>
            <p:nvPr/>
          </p:nvGrpSpPr>
          <p:grpSpPr>
            <a:xfrm>
              <a:off x="8721274" y="3507738"/>
              <a:ext cx="1451515" cy="557369"/>
              <a:chOff x="2339163" y="2962562"/>
              <a:chExt cx="745230" cy="557369"/>
            </a:xfrm>
            <a:gradFill>
              <a:gsLst>
                <a:gs pos="0">
                  <a:srgbClr val="EA4335"/>
                </a:gs>
                <a:gs pos="100000">
                  <a:srgbClr val="FF902A"/>
                </a:gs>
              </a:gsLst>
              <a:lin ang="0" scaled="1"/>
            </a:gradFill>
          </p:grpSpPr>
          <p:sp>
            <p:nvSpPr>
              <p:cNvPr id="82" name="Flowchart: Alternate Process 81">
                <a:extLst>
                  <a:ext uri="{FF2B5EF4-FFF2-40B4-BE49-F238E27FC236}">
                    <a16:creationId xmlns:a16="http://schemas.microsoft.com/office/drawing/2014/main" id="{D715B57D-5858-42C2-F74C-A665427D3519}"/>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4D0E65D5-D172-E9D2-A459-A9643A677B24}"/>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Semi</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3" name="TextBox 82">
                    <a:extLst>
                      <a:ext uri="{FF2B5EF4-FFF2-40B4-BE49-F238E27FC236}">
                        <a16:creationId xmlns:a16="http://schemas.microsoft.com/office/drawing/2014/main" id="{4D0E65D5-D172-E9D2-A459-A9643A677B24}"/>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2"/>
                    <a:stretch>
                      <a:fillRect l="-21739" t="-2222" r="-24845" b="-17778"/>
                    </a:stretch>
                  </a:blipFill>
                </p:spPr>
                <p:txBody>
                  <a:bodyPr/>
                  <a:lstStyle/>
                  <a:p>
                    <a:r>
                      <a:rPr lang="en-IN">
                        <a:noFill/>
                      </a:rPr>
                      <a:t> </a:t>
                    </a:r>
                  </a:p>
                </p:txBody>
              </p:sp>
            </mc:Fallback>
          </mc:AlternateContent>
        </p:grpSp>
        <p:grpSp>
          <p:nvGrpSpPr>
            <p:cNvPr id="84" name="Group 83">
              <a:extLst>
                <a:ext uri="{FF2B5EF4-FFF2-40B4-BE49-F238E27FC236}">
                  <a16:creationId xmlns:a16="http://schemas.microsoft.com/office/drawing/2014/main" id="{7FB24AA0-73C9-E6BA-1185-016AF2C86A5B}"/>
                </a:ext>
              </a:extLst>
            </p:cNvPr>
            <p:cNvGrpSpPr/>
            <p:nvPr/>
          </p:nvGrpSpPr>
          <p:grpSpPr>
            <a:xfrm>
              <a:off x="10222331" y="3507738"/>
              <a:ext cx="1451515" cy="557369"/>
              <a:chOff x="2339163" y="2962562"/>
              <a:chExt cx="745230" cy="557369"/>
            </a:xfrm>
            <a:gradFill>
              <a:gsLst>
                <a:gs pos="0">
                  <a:srgbClr val="EA4335"/>
                </a:gs>
                <a:gs pos="100000">
                  <a:srgbClr val="FF902A"/>
                </a:gs>
              </a:gsLst>
              <a:lin ang="0" scaled="1"/>
            </a:gradFill>
          </p:grpSpPr>
          <p:sp>
            <p:nvSpPr>
              <p:cNvPr id="85" name="Flowchart: Alternate Process 84">
                <a:extLst>
                  <a:ext uri="{FF2B5EF4-FFF2-40B4-BE49-F238E27FC236}">
                    <a16:creationId xmlns:a16="http://schemas.microsoft.com/office/drawing/2014/main" id="{4BEDBC07-0397-164F-D93C-6402E7F9B114}"/>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6797430E-946A-120E-E0B9-6DD4FAF54BFB}"/>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Representation</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6" name="TextBox 85">
                    <a:extLst>
                      <a:ext uri="{FF2B5EF4-FFF2-40B4-BE49-F238E27FC236}">
                        <a16:creationId xmlns:a16="http://schemas.microsoft.com/office/drawing/2014/main" id="{6797430E-946A-120E-E0B9-6DD4FAF54BFB}"/>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3"/>
                    <a:stretch>
                      <a:fillRect l="-15625" t="-2222" r="-18125" b="-17778"/>
                    </a:stretch>
                  </a:blipFill>
                </p:spPr>
                <p:txBody>
                  <a:bodyPr/>
                  <a:lstStyle/>
                  <a:p>
                    <a:r>
                      <a:rPr lang="en-IN">
                        <a:noFill/>
                      </a:rPr>
                      <a:t> </a:t>
                    </a:r>
                  </a:p>
                </p:txBody>
              </p:sp>
            </mc:Fallback>
          </mc:AlternateContent>
        </p:grpSp>
        <p:grpSp>
          <p:nvGrpSpPr>
            <p:cNvPr id="87" name="Group 86">
              <a:extLst>
                <a:ext uri="{FF2B5EF4-FFF2-40B4-BE49-F238E27FC236}">
                  <a16:creationId xmlns:a16="http://schemas.microsoft.com/office/drawing/2014/main" id="{C891A736-D382-261D-EA25-00582386EAF7}"/>
                </a:ext>
              </a:extLst>
            </p:cNvPr>
            <p:cNvGrpSpPr/>
            <p:nvPr/>
          </p:nvGrpSpPr>
          <p:grpSpPr>
            <a:xfrm>
              <a:off x="7251412" y="4207016"/>
              <a:ext cx="1451515" cy="557369"/>
              <a:chOff x="2339163" y="2962562"/>
              <a:chExt cx="745230" cy="557369"/>
            </a:xfrm>
            <a:gradFill>
              <a:gsLst>
                <a:gs pos="0">
                  <a:srgbClr val="EA4335"/>
                </a:gs>
                <a:gs pos="100000">
                  <a:srgbClr val="FF902A"/>
                </a:gs>
              </a:gsLst>
              <a:lin ang="0" scaled="1"/>
            </a:gradFill>
          </p:grpSpPr>
          <p:sp>
            <p:nvSpPr>
              <p:cNvPr id="88" name="Flowchart: Alternate Process 87">
                <a:extLst>
                  <a:ext uri="{FF2B5EF4-FFF2-40B4-BE49-F238E27FC236}">
                    <a16:creationId xmlns:a16="http://schemas.microsoft.com/office/drawing/2014/main" id="{12395FD1-57B0-8577-6914-36EAC316D6BA}"/>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728E5EA8-40C2-7107-647E-891F4C9C581D}"/>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Federated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9" name="TextBox 88">
                    <a:extLst>
                      <a:ext uri="{FF2B5EF4-FFF2-40B4-BE49-F238E27FC236}">
                        <a16:creationId xmlns:a16="http://schemas.microsoft.com/office/drawing/2014/main" id="{728E5EA8-40C2-7107-647E-891F4C9C581D}"/>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4"/>
                    <a:stretch>
                      <a:fillRect b="-15217"/>
                    </a:stretch>
                  </a:blipFill>
                </p:spPr>
                <p:txBody>
                  <a:bodyPr/>
                  <a:lstStyle/>
                  <a:p>
                    <a:r>
                      <a:rPr lang="en-IN">
                        <a:noFill/>
                      </a:rPr>
                      <a:t> </a:t>
                    </a:r>
                  </a:p>
                </p:txBody>
              </p:sp>
            </mc:Fallback>
          </mc:AlternateContent>
        </p:grpSp>
        <p:grpSp>
          <p:nvGrpSpPr>
            <p:cNvPr id="90" name="Group 89">
              <a:extLst>
                <a:ext uri="{FF2B5EF4-FFF2-40B4-BE49-F238E27FC236}">
                  <a16:creationId xmlns:a16="http://schemas.microsoft.com/office/drawing/2014/main" id="{7B561946-D501-C7F6-FE00-600297E54B25}"/>
                </a:ext>
              </a:extLst>
            </p:cNvPr>
            <p:cNvGrpSpPr/>
            <p:nvPr/>
          </p:nvGrpSpPr>
          <p:grpSpPr>
            <a:xfrm>
              <a:off x="8752469" y="4215543"/>
              <a:ext cx="1451515" cy="557369"/>
              <a:chOff x="2339163" y="2962562"/>
              <a:chExt cx="745230" cy="557369"/>
            </a:xfrm>
            <a:gradFill>
              <a:gsLst>
                <a:gs pos="0">
                  <a:srgbClr val="EA4335"/>
                </a:gs>
                <a:gs pos="100000">
                  <a:srgbClr val="FF902A"/>
                </a:gs>
              </a:gsLst>
              <a:lin ang="0" scaled="1"/>
            </a:gradFill>
          </p:grpSpPr>
          <p:sp>
            <p:nvSpPr>
              <p:cNvPr id="91" name="Flowchart: Alternate Process 90">
                <a:extLst>
                  <a:ext uri="{FF2B5EF4-FFF2-40B4-BE49-F238E27FC236}">
                    <a16:creationId xmlns:a16="http://schemas.microsoft.com/office/drawing/2014/main" id="{F3D03D3C-F56E-5BAA-608C-13EFA7EB27B5}"/>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3D8DA505-787F-301A-D906-4F3683326956}"/>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Active</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92" name="TextBox 91">
                    <a:extLst>
                      <a:ext uri="{FF2B5EF4-FFF2-40B4-BE49-F238E27FC236}">
                        <a16:creationId xmlns:a16="http://schemas.microsoft.com/office/drawing/2014/main" id="{3D8DA505-787F-301A-D906-4F3683326956}"/>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5"/>
                    <a:stretch>
                      <a:fillRect t="-2222" b="-17778"/>
                    </a:stretch>
                  </a:blipFill>
                </p:spPr>
                <p:txBody>
                  <a:bodyPr/>
                  <a:lstStyle/>
                  <a:p>
                    <a:r>
                      <a:rPr lang="en-IN">
                        <a:noFill/>
                      </a:rPr>
                      <a:t> </a:t>
                    </a:r>
                  </a:p>
                </p:txBody>
              </p:sp>
            </mc:Fallback>
          </mc:AlternateContent>
        </p:grpSp>
        <p:grpSp>
          <p:nvGrpSpPr>
            <p:cNvPr id="93" name="Group 92">
              <a:extLst>
                <a:ext uri="{FF2B5EF4-FFF2-40B4-BE49-F238E27FC236}">
                  <a16:creationId xmlns:a16="http://schemas.microsoft.com/office/drawing/2014/main" id="{0D83713C-4A89-E874-1B38-BA0585247A06}"/>
                </a:ext>
              </a:extLst>
            </p:cNvPr>
            <p:cNvGrpSpPr/>
            <p:nvPr/>
          </p:nvGrpSpPr>
          <p:grpSpPr>
            <a:xfrm>
              <a:off x="10253526" y="4215543"/>
              <a:ext cx="1451515" cy="557369"/>
              <a:chOff x="2339163" y="2962562"/>
              <a:chExt cx="745230" cy="557369"/>
            </a:xfrm>
            <a:gradFill>
              <a:gsLst>
                <a:gs pos="0">
                  <a:srgbClr val="EA4335"/>
                </a:gs>
                <a:gs pos="100000">
                  <a:srgbClr val="FF902A"/>
                </a:gs>
              </a:gsLst>
              <a:lin ang="0" scaled="1"/>
            </a:gradFill>
          </p:grpSpPr>
          <p:sp>
            <p:nvSpPr>
              <p:cNvPr id="94" name="Flowchart: Alternate Process 93">
                <a:extLst>
                  <a:ext uri="{FF2B5EF4-FFF2-40B4-BE49-F238E27FC236}">
                    <a16:creationId xmlns:a16="http://schemas.microsoft.com/office/drawing/2014/main" id="{079F040F-2A47-10C4-D379-DD4BE931398B}"/>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8577BC0B-FE10-979C-013F-236447EC4E90}"/>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Meta</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95" name="TextBox 94">
                    <a:extLst>
                      <a:ext uri="{FF2B5EF4-FFF2-40B4-BE49-F238E27FC236}">
                        <a16:creationId xmlns:a16="http://schemas.microsoft.com/office/drawing/2014/main" id="{8577BC0B-FE10-979C-013F-236447EC4E90}"/>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6"/>
                    <a:stretch>
                      <a:fillRect t="-2222" b="-17778"/>
                    </a:stretch>
                  </a:blipFill>
                </p:spPr>
                <p:txBody>
                  <a:bodyPr/>
                  <a:lstStyle/>
                  <a:p>
                    <a:r>
                      <a:rPr lang="en-IN">
                        <a:noFill/>
                      </a:rPr>
                      <a:t> </a:t>
                    </a:r>
                  </a:p>
                </p:txBody>
              </p:sp>
            </mc:Fallback>
          </mc:AlternateContent>
        </p:grpSp>
      </p:grpSp>
      <p:sp>
        <p:nvSpPr>
          <p:cNvPr id="98" name="Left Bracket 97">
            <a:extLst>
              <a:ext uri="{FF2B5EF4-FFF2-40B4-BE49-F238E27FC236}">
                <a16:creationId xmlns:a16="http://schemas.microsoft.com/office/drawing/2014/main" id="{F8E68C64-1916-E949-3E4C-1A5B28D9B187}"/>
              </a:ext>
            </a:extLst>
          </p:cNvPr>
          <p:cNvSpPr/>
          <p:nvPr/>
        </p:nvSpPr>
        <p:spPr>
          <a:xfrm flipH="1">
            <a:off x="11267214" y="2530764"/>
            <a:ext cx="210870" cy="2216727"/>
          </a:xfrm>
          <a:prstGeom prst="leftBracket">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868558B7-AE73-8044-2E4B-2E504AC5209F}"/>
              </a:ext>
            </a:extLst>
          </p:cNvPr>
          <p:cNvSpPr txBox="1"/>
          <p:nvPr/>
        </p:nvSpPr>
        <p:spPr>
          <a:xfrm>
            <a:off x="10903676" y="4807565"/>
            <a:ext cx="1148815" cy="1223412"/>
          </a:xfrm>
          <a:prstGeom prst="rect">
            <a:avLst/>
          </a:prstGeom>
          <a:noFill/>
        </p:spPr>
        <p:txBody>
          <a:bodyPr wrap="square">
            <a:spAutoFit/>
          </a:bodyPr>
          <a:lstStyle/>
          <a:p>
            <a:pPr algn="ctr"/>
            <a:r>
              <a:rPr lang="en-US" sz="1050" dirty="0">
                <a:latin typeface="Inter Light" panose="02000503000000020004" pitchFamily="2" charset="0"/>
                <a:ea typeface="Inter Light" panose="02000503000000020004" pitchFamily="2" charset="0"/>
                <a:cs typeface="Poppins Light" panose="00000400000000000000" pitchFamily="2" charset="0"/>
              </a:rPr>
              <a:t>Paradigms of Machine Learning refer to the different ways machines learn from data.</a:t>
            </a:r>
            <a:endParaRPr lang="en-IN" sz="1050" dirty="0">
              <a:latin typeface="Inter Light" panose="02000503000000020004" pitchFamily="2" charset="0"/>
              <a:ea typeface="Inter Light" panose="02000503000000020004" pitchFamily="2" charset="0"/>
              <a:cs typeface="Poppins Light" panose="00000400000000000000" pitchFamily="2" charset="0"/>
            </a:endParaRPr>
          </a:p>
        </p:txBody>
      </p:sp>
      <p:sp>
        <p:nvSpPr>
          <p:cNvPr id="101" name="Left Bracket 100">
            <a:extLst>
              <a:ext uri="{FF2B5EF4-FFF2-40B4-BE49-F238E27FC236}">
                <a16:creationId xmlns:a16="http://schemas.microsoft.com/office/drawing/2014/main" id="{0C8F2A2C-A015-B2AB-B10C-7AD36F699625}"/>
              </a:ext>
            </a:extLst>
          </p:cNvPr>
          <p:cNvSpPr/>
          <p:nvPr/>
        </p:nvSpPr>
        <p:spPr>
          <a:xfrm>
            <a:off x="570851" y="2932888"/>
            <a:ext cx="143342" cy="1514476"/>
          </a:xfrm>
          <a:prstGeom prst="leftBracket">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2" name="TextBox 101">
            <a:extLst>
              <a:ext uri="{FF2B5EF4-FFF2-40B4-BE49-F238E27FC236}">
                <a16:creationId xmlns:a16="http://schemas.microsoft.com/office/drawing/2014/main" id="{DF0701EF-D7CB-2842-F3A8-AADFD008DC03}"/>
              </a:ext>
            </a:extLst>
          </p:cNvPr>
          <p:cNvSpPr txBox="1"/>
          <p:nvPr/>
        </p:nvSpPr>
        <p:spPr>
          <a:xfrm>
            <a:off x="139510" y="4583151"/>
            <a:ext cx="1148815" cy="1546577"/>
          </a:xfrm>
          <a:prstGeom prst="rect">
            <a:avLst/>
          </a:prstGeom>
          <a:noFill/>
        </p:spPr>
        <p:txBody>
          <a:bodyPr wrap="square">
            <a:spAutoFit/>
          </a:bodyPr>
          <a:lstStyle/>
          <a:p>
            <a:pPr algn="ctr"/>
            <a:r>
              <a:rPr lang="en-US" sz="1050" dirty="0">
                <a:latin typeface="Inter Light" panose="02000503000000020004" pitchFamily="2" charset="0"/>
                <a:ea typeface="Inter Light" panose="02000503000000020004" pitchFamily="2" charset="0"/>
                <a:cs typeface="Poppins Light" panose="00000400000000000000" pitchFamily="2" charset="0"/>
              </a:rPr>
              <a:t>Deep learning models can process diverse types of data by learning hierarchical representations.</a:t>
            </a:r>
            <a:endParaRPr lang="en-IN" sz="1050" dirty="0">
              <a:latin typeface="Inter Light" panose="02000503000000020004" pitchFamily="2" charset="0"/>
              <a:ea typeface="Inter Light" panose="02000503000000020004" pitchFamily="2" charset="0"/>
              <a:cs typeface="Poppins Light" panose="00000400000000000000" pitchFamily="2" charset="0"/>
            </a:endParaRPr>
          </a:p>
        </p:txBody>
      </p:sp>
      <p:sp>
        <p:nvSpPr>
          <p:cNvPr id="103" name="TextBox 102">
            <a:extLst>
              <a:ext uri="{FF2B5EF4-FFF2-40B4-BE49-F238E27FC236}">
                <a16:creationId xmlns:a16="http://schemas.microsoft.com/office/drawing/2014/main" id="{2F5998D9-1A9A-D71D-6A0B-F88B45FDF524}"/>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D1F89925-AF62-A72E-7A96-884DAC2E24CB}"/>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D4D7E066-C435-F281-A4F6-E2334FDDF68F}"/>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087095A-BE13-CAD2-DD1F-E1CECC75AA14}"/>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C7DDD723-5278-7E80-322A-6E6C106777B3}"/>
              </a:ext>
            </a:extLst>
          </p:cNvPr>
          <p:cNvSpPr txBox="1"/>
          <p:nvPr/>
        </p:nvSpPr>
        <p:spPr>
          <a:xfrm>
            <a:off x="5235697" y="3485747"/>
            <a:ext cx="788999" cy="338554"/>
          </a:xfrm>
          <a:prstGeom prst="rect">
            <a:avLst/>
          </a:prstGeom>
          <a:noFill/>
        </p:spPr>
        <p:txBody>
          <a:bodyPr wrap="none" rtlCol="0">
            <a:spAutoFit/>
          </a:bodyPr>
          <a:lstStyle/>
          <a:p>
            <a:pPr algn="ctr"/>
            <a:r>
              <a:rPr lang="en-US" sz="1600" dirty="0">
                <a:solidFill>
                  <a:schemeClr val="bg1"/>
                </a:solidFill>
                <a:latin typeface="Inter" panose="02000503000000020004" pitchFamily="2" charset="0"/>
                <a:ea typeface="Inter" panose="02000503000000020004" pitchFamily="2" charset="0"/>
                <a:cs typeface="Poppins" panose="00000500000000000000" pitchFamily="2" charset="0"/>
              </a:rPr>
              <a:t>Model</a:t>
            </a:r>
          </a:p>
        </p:txBody>
      </p:sp>
      <p:sp>
        <p:nvSpPr>
          <p:cNvPr id="110" name="TextBox 109">
            <a:extLst>
              <a:ext uri="{FF2B5EF4-FFF2-40B4-BE49-F238E27FC236}">
                <a16:creationId xmlns:a16="http://schemas.microsoft.com/office/drawing/2014/main" id="{CD273EF2-9DD6-85B6-C455-73F61786470D}"/>
              </a:ext>
            </a:extLst>
          </p:cNvPr>
          <p:cNvSpPr txBox="1"/>
          <p:nvPr/>
        </p:nvSpPr>
        <p:spPr>
          <a:xfrm>
            <a:off x="276264" y="1821979"/>
            <a:ext cx="4216036" cy="461665"/>
          </a:xfrm>
          <a:prstGeom prst="rect">
            <a:avLst/>
          </a:prstGeom>
          <a:noFill/>
        </p:spPr>
        <p:txBody>
          <a:bodyPr wrap="square" rtlCol="0">
            <a:spAutoFit/>
          </a:bodyPr>
          <a:lstStyle/>
          <a:p>
            <a:pPr algn="ctr"/>
            <a:r>
              <a:rPr lang="en-US"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rPr>
              <a:t>Data Types and Tasks</a:t>
            </a:r>
            <a:endParaRPr lang="en-IN"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111" name="TextBox 110">
            <a:extLst>
              <a:ext uri="{FF2B5EF4-FFF2-40B4-BE49-F238E27FC236}">
                <a16:creationId xmlns:a16="http://schemas.microsoft.com/office/drawing/2014/main" id="{9D4C7180-DA0D-14D3-0CFA-09D6BD96BDB4}"/>
              </a:ext>
            </a:extLst>
          </p:cNvPr>
          <p:cNvSpPr txBox="1"/>
          <p:nvPr/>
        </p:nvSpPr>
        <p:spPr>
          <a:xfrm>
            <a:off x="7389597" y="1821979"/>
            <a:ext cx="3441727" cy="461665"/>
          </a:xfrm>
          <a:prstGeom prst="rect">
            <a:avLst/>
          </a:prstGeom>
          <a:noFill/>
        </p:spPr>
        <p:txBody>
          <a:bodyPr wrap="square" rtlCol="0">
            <a:spAutoFit/>
          </a:bodyPr>
          <a:lstStyle/>
          <a:p>
            <a:pPr algn="ctr"/>
            <a:r>
              <a:rPr lang="en-US"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rPr>
              <a:t>Paradigms</a:t>
            </a:r>
            <a:endParaRPr lang="en-IN"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cxnSp>
        <p:nvCxnSpPr>
          <p:cNvPr id="2" name="Connector: Curved 1">
            <a:extLst>
              <a:ext uri="{FF2B5EF4-FFF2-40B4-BE49-F238E27FC236}">
                <a16:creationId xmlns:a16="http://schemas.microsoft.com/office/drawing/2014/main" id="{6FBBC245-BAAD-7292-535B-EA109AB63DE7}"/>
              </a:ext>
            </a:extLst>
          </p:cNvPr>
          <p:cNvCxnSpPr>
            <a:cxnSpLocks/>
          </p:cNvCxnSpPr>
          <p:nvPr/>
        </p:nvCxnSpPr>
        <p:spPr>
          <a:xfrm flipV="1">
            <a:off x="3891433" y="4455768"/>
            <a:ext cx="940053" cy="847080"/>
          </a:xfrm>
          <a:prstGeom prst="curved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4A5132B-DCF0-6B81-8A90-072A8AE6FCEA}"/>
              </a:ext>
            </a:extLst>
          </p:cNvPr>
          <p:cNvSpPr txBox="1"/>
          <p:nvPr/>
        </p:nvSpPr>
        <p:spPr>
          <a:xfrm>
            <a:off x="2118262" y="5419271"/>
            <a:ext cx="2872060" cy="646331"/>
          </a:xfrm>
          <a:prstGeom prst="rect">
            <a:avLst/>
          </a:prstGeom>
          <a:noFill/>
        </p:spPr>
        <p:txBody>
          <a:bodyPr wrap="square">
            <a:spAutoFit/>
          </a:bodyPr>
          <a:lstStyle/>
          <a:p>
            <a:r>
              <a:rPr lang="en-US" sz="1200" dirty="0">
                <a:latin typeface="Inter Light" panose="02000503000000020004" pitchFamily="2" charset="0"/>
                <a:ea typeface="Inter Light" panose="02000503000000020004" pitchFamily="2" charset="0"/>
              </a:rPr>
              <a:t>They can approximate </a:t>
            </a:r>
            <a:r>
              <a:rPr lang="en-US" sz="1200" b="1" dirty="0">
                <a:latin typeface="Inter Light" panose="02000503000000020004" pitchFamily="2" charset="0"/>
                <a:ea typeface="Inter Light" panose="02000503000000020004" pitchFamily="2" charset="0"/>
              </a:rPr>
              <a:t>any continuous function</a:t>
            </a:r>
            <a:r>
              <a:rPr lang="en-US" sz="1200" dirty="0">
                <a:latin typeface="Inter Light" panose="02000503000000020004" pitchFamily="2" charset="0"/>
                <a:ea typeface="Inter Light" panose="02000503000000020004" pitchFamily="2" charset="0"/>
              </a:rPr>
              <a:t> to any desired degree of accuracy.</a:t>
            </a:r>
          </a:p>
        </p:txBody>
      </p:sp>
    </p:spTree>
    <p:extLst>
      <p:ext uri="{BB962C8B-B14F-4D97-AF65-F5344CB8AC3E}">
        <p14:creationId xmlns:p14="http://schemas.microsoft.com/office/powerpoint/2010/main" val="25518026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3E209-671E-A8B7-4A33-E94278741CD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992BEA-7A76-B264-46C8-0F5D96C80094}"/>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EF7C3C12-2922-F2BD-1E5D-A517E0F8234D}"/>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69D53D29-BF5F-BD51-8C42-9C0340AC743D}"/>
              </a:ext>
            </a:extLst>
          </p:cNvPr>
          <p:cNvGrpSpPr/>
          <p:nvPr/>
        </p:nvGrpSpPr>
        <p:grpSpPr>
          <a:xfrm>
            <a:off x="713919" y="3060660"/>
            <a:ext cx="745230" cy="557369"/>
            <a:chOff x="2339163" y="2962562"/>
            <a:chExt cx="745230" cy="557369"/>
          </a:xfrm>
          <a:gradFill>
            <a:gsLst>
              <a:gs pos="0">
                <a:srgbClr val="EA4335"/>
              </a:gs>
              <a:gs pos="100000">
                <a:srgbClr val="FF902A"/>
              </a:gs>
            </a:gsLst>
            <a:lin ang="0" scaled="1"/>
          </a:gradFill>
        </p:grpSpPr>
        <p:sp>
          <p:nvSpPr>
            <p:cNvPr id="22" name="Flowchart: Alternate Process 21">
              <a:extLst>
                <a:ext uri="{FF2B5EF4-FFF2-40B4-BE49-F238E27FC236}">
                  <a16:creationId xmlns:a16="http://schemas.microsoft.com/office/drawing/2014/main" id="{74943DF7-7513-AE28-416F-951F576D018C}"/>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6C04966-A5F1-B5AF-115D-AA63B371A8A5}"/>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Audio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3" name="TextBox 22">
                  <a:extLst>
                    <a:ext uri="{FF2B5EF4-FFF2-40B4-BE49-F238E27FC236}">
                      <a16:creationId xmlns:a16="http://schemas.microsoft.com/office/drawing/2014/main" id="{46C04966-A5F1-B5AF-115D-AA63B371A8A5}"/>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2"/>
                  <a:stretch>
                    <a:fillRect l="-8434" r="-13253" b="-15217"/>
                  </a:stretch>
                </a:blipFill>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E776F86A-B711-5413-3F3E-2345F89C17ED}"/>
              </a:ext>
            </a:extLst>
          </p:cNvPr>
          <p:cNvGrpSpPr/>
          <p:nvPr/>
        </p:nvGrpSpPr>
        <p:grpSpPr>
          <a:xfrm>
            <a:off x="1989320" y="3069187"/>
            <a:ext cx="745230" cy="557369"/>
            <a:chOff x="2339163" y="2962562"/>
            <a:chExt cx="745230" cy="557369"/>
          </a:xfrm>
          <a:gradFill>
            <a:gsLst>
              <a:gs pos="0">
                <a:srgbClr val="EA4335"/>
              </a:gs>
              <a:gs pos="100000">
                <a:srgbClr val="FF902A"/>
              </a:gs>
            </a:gsLst>
            <a:lin ang="0" scaled="1"/>
          </a:gradFill>
        </p:grpSpPr>
        <p:sp>
          <p:nvSpPr>
            <p:cNvPr id="25" name="Flowchart: Alternate Process 24">
              <a:extLst>
                <a:ext uri="{FF2B5EF4-FFF2-40B4-BE49-F238E27FC236}">
                  <a16:creationId xmlns:a16="http://schemas.microsoft.com/office/drawing/2014/main" id="{3784764D-67F0-3CC6-763B-B00771A6D7A3}"/>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C9B21B7-C941-38B5-0013-5E69CF3074DC}"/>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Video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6" name="TextBox 25">
                  <a:extLst>
                    <a:ext uri="{FF2B5EF4-FFF2-40B4-BE49-F238E27FC236}">
                      <a16:creationId xmlns:a16="http://schemas.microsoft.com/office/drawing/2014/main" id="{BC9B21B7-C941-38B5-0013-5E69CF3074DC}"/>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3"/>
                  <a:stretch>
                    <a:fillRect l="-7229" r="-13253" b="-15217"/>
                  </a:stretch>
                </a:blipFill>
              </p:spPr>
              <p:txBody>
                <a:bodyPr/>
                <a:lstStyle/>
                <a:p>
                  <a:r>
                    <a:rPr lang="en-IN">
                      <a:noFill/>
                    </a:rPr>
                    <a:t> </a:t>
                  </a:r>
                </a:p>
              </p:txBody>
            </p:sp>
          </mc:Fallback>
        </mc:AlternateContent>
      </p:grpSp>
      <p:grpSp>
        <p:nvGrpSpPr>
          <p:cNvPr id="27" name="Group 26">
            <a:extLst>
              <a:ext uri="{FF2B5EF4-FFF2-40B4-BE49-F238E27FC236}">
                <a16:creationId xmlns:a16="http://schemas.microsoft.com/office/drawing/2014/main" id="{58A2A89B-BD75-5278-0E5E-F3617D4DE99C}"/>
              </a:ext>
            </a:extLst>
          </p:cNvPr>
          <p:cNvGrpSpPr/>
          <p:nvPr/>
        </p:nvGrpSpPr>
        <p:grpSpPr>
          <a:xfrm>
            <a:off x="3264721" y="3069187"/>
            <a:ext cx="745230" cy="557369"/>
            <a:chOff x="2339163" y="2962562"/>
            <a:chExt cx="745230" cy="557369"/>
          </a:xfrm>
          <a:gradFill>
            <a:gsLst>
              <a:gs pos="0">
                <a:srgbClr val="EA4335"/>
              </a:gs>
              <a:gs pos="100000">
                <a:srgbClr val="FF902A"/>
              </a:gs>
            </a:gsLst>
            <a:lin ang="0" scaled="1"/>
          </a:gradFill>
        </p:grpSpPr>
        <p:sp>
          <p:nvSpPr>
            <p:cNvPr id="28" name="Flowchart: Alternate Process 27">
              <a:extLst>
                <a:ext uri="{FF2B5EF4-FFF2-40B4-BE49-F238E27FC236}">
                  <a16:creationId xmlns:a16="http://schemas.microsoft.com/office/drawing/2014/main" id="{D63AB960-DC92-A9A0-54A1-7B6E8C5585FF}"/>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3366DCDB-2655-1669-5B2C-93400B73770C}"/>
                    </a:ext>
                  </a:extLst>
                </p:cNvPr>
                <p:cNvSpPr txBox="1"/>
                <p:nvPr/>
              </p:nvSpPr>
              <p:spPr>
                <a:xfrm>
                  <a:off x="2460044" y="3102747"/>
                  <a:ext cx="503468" cy="280141"/>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Image</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9" name="TextBox 28">
                  <a:extLst>
                    <a:ext uri="{FF2B5EF4-FFF2-40B4-BE49-F238E27FC236}">
                      <a16:creationId xmlns:a16="http://schemas.microsoft.com/office/drawing/2014/main" id="{3366DCDB-2655-1669-5B2C-93400B73770C}"/>
                    </a:ext>
                  </a:extLst>
                </p:cNvPr>
                <p:cNvSpPr txBox="1">
                  <a:spLocks noRot="1" noChangeAspect="1" noMove="1" noResize="1" noEditPoints="1" noAdjustHandles="1" noChangeArrowheads="1" noChangeShapeType="1" noTextEdit="1"/>
                </p:cNvSpPr>
                <p:nvPr/>
              </p:nvSpPr>
              <p:spPr>
                <a:xfrm>
                  <a:off x="2460044" y="3102747"/>
                  <a:ext cx="503468" cy="280141"/>
                </a:xfrm>
                <a:prstGeom prst="rect">
                  <a:avLst/>
                </a:prstGeom>
                <a:blipFill>
                  <a:blip r:embed="rId4"/>
                  <a:stretch>
                    <a:fillRect l="-13253" r="-18072" b="-15217"/>
                  </a:stretch>
                </a:blipFill>
              </p:spPr>
              <p:txBody>
                <a:bodyPr/>
                <a:lstStyle/>
                <a:p>
                  <a:r>
                    <a:rPr lang="en-IN">
                      <a:noFill/>
                    </a:rPr>
                    <a:t> </a:t>
                  </a:r>
                </a:p>
              </p:txBody>
            </p:sp>
          </mc:Fallback>
        </mc:AlternateContent>
      </p:grpSp>
      <p:grpSp>
        <p:nvGrpSpPr>
          <p:cNvPr id="51" name="Group 50">
            <a:extLst>
              <a:ext uri="{FF2B5EF4-FFF2-40B4-BE49-F238E27FC236}">
                <a16:creationId xmlns:a16="http://schemas.microsoft.com/office/drawing/2014/main" id="{C0055280-667D-6398-8376-86C5E3A14124}"/>
              </a:ext>
            </a:extLst>
          </p:cNvPr>
          <p:cNvGrpSpPr/>
          <p:nvPr/>
        </p:nvGrpSpPr>
        <p:grpSpPr>
          <a:xfrm>
            <a:off x="713919" y="3749687"/>
            <a:ext cx="745230" cy="557369"/>
            <a:chOff x="2339163" y="2962562"/>
            <a:chExt cx="745230" cy="557369"/>
          </a:xfrm>
          <a:gradFill>
            <a:gsLst>
              <a:gs pos="0">
                <a:srgbClr val="EA4335"/>
              </a:gs>
              <a:gs pos="100000">
                <a:srgbClr val="FF902A"/>
              </a:gs>
            </a:gsLst>
            <a:lin ang="0" scaled="1"/>
          </a:gradFill>
        </p:grpSpPr>
        <p:sp>
          <p:nvSpPr>
            <p:cNvPr id="52" name="Flowchart: Alternate Process 51">
              <a:extLst>
                <a:ext uri="{FF2B5EF4-FFF2-40B4-BE49-F238E27FC236}">
                  <a16:creationId xmlns:a16="http://schemas.microsoft.com/office/drawing/2014/main" id="{145B4B65-0B92-F32A-7823-91F48552FCFB}"/>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B082A4A8-3993-F0B1-BC8D-D1EDA816C5DA}"/>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Text</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3" name="TextBox 52">
                  <a:extLst>
                    <a:ext uri="{FF2B5EF4-FFF2-40B4-BE49-F238E27FC236}">
                      <a16:creationId xmlns:a16="http://schemas.microsoft.com/office/drawing/2014/main" id="{B082A4A8-3993-F0B1-BC8D-D1EDA816C5DA}"/>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5"/>
                  <a:stretch>
                    <a:fillRect r="-2410" b="-15217"/>
                  </a:stretch>
                </a:blipFill>
              </p:spPr>
              <p:txBody>
                <a:bodyPr/>
                <a:lstStyle/>
                <a:p>
                  <a:r>
                    <a:rPr lang="en-IN">
                      <a:noFill/>
                    </a:rPr>
                    <a:t> </a:t>
                  </a:r>
                </a:p>
              </p:txBody>
            </p:sp>
          </mc:Fallback>
        </mc:AlternateContent>
      </p:grpSp>
      <p:grpSp>
        <p:nvGrpSpPr>
          <p:cNvPr id="54" name="Group 53">
            <a:extLst>
              <a:ext uri="{FF2B5EF4-FFF2-40B4-BE49-F238E27FC236}">
                <a16:creationId xmlns:a16="http://schemas.microsoft.com/office/drawing/2014/main" id="{0E80DC60-AECE-D49D-534A-8562266544FD}"/>
              </a:ext>
            </a:extLst>
          </p:cNvPr>
          <p:cNvGrpSpPr/>
          <p:nvPr/>
        </p:nvGrpSpPr>
        <p:grpSpPr>
          <a:xfrm>
            <a:off x="1989320" y="3758214"/>
            <a:ext cx="745230" cy="557369"/>
            <a:chOff x="2339163" y="2962562"/>
            <a:chExt cx="745230" cy="557369"/>
          </a:xfrm>
          <a:gradFill>
            <a:gsLst>
              <a:gs pos="0">
                <a:srgbClr val="EA4335"/>
              </a:gs>
              <a:gs pos="100000">
                <a:srgbClr val="FF902A"/>
              </a:gs>
            </a:gsLst>
            <a:lin ang="0" scaled="1"/>
          </a:gradFill>
        </p:grpSpPr>
        <p:sp>
          <p:nvSpPr>
            <p:cNvPr id="55" name="Flowchart: Alternate Process 54">
              <a:extLst>
                <a:ext uri="{FF2B5EF4-FFF2-40B4-BE49-F238E27FC236}">
                  <a16:creationId xmlns:a16="http://schemas.microsoft.com/office/drawing/2014/main" id="{3E23290E-B4B1-5E5B-B6F2-CFFA42356E33}"/>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DF2D8526-1F64-2CE9-DDCE-9BBAE1DF7C31}"/>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Tabular</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6" name="TextBox 55">
                  <a:extLst>
                    <a:ext uri="{FF2B5EF4-FFF2-40B4-BE49-F238E27FC236}">
                      <a16:creationId xmlns:a16="http://schemas.microsoft.com/office/drawing/2014/main" id="{DF2D8526-1F64-2CE9-DDCE-9BBAE1DF7C31}"/>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6"/>
                  <a:stretch>
                    <a:fillRect l="-20482" t="-2222" r="-27711" b="-17778"/>
                  </a:stretch>
                </a:blipFill>
              </p:spPr>
              <p:txBody>
                <a:bodyPr/>
                <a:lstStyle/>
                <a:p>
                  <a:r>
                    <a:rPr lang="en-IN">
                      <a:noFill/>
                    </a:rPr>
                    <a:t> </a:t>
                  </a:r>
                </a:p>
              </p:txBody>
            </p:sp>
          </mc:Fallback>
        </mc:AlternateContent>
      </p:grpSp>
      <p:grpSp>
        <p:nvGrpSpPr>
          <p:cNvPr id="57" name="Group 56">
            <a:extLst>
              <a:ext uri="{FF2B5EF4-FFF2-40B4-BE49-F238E27FC236}">
                <a16:creationId xmlns:a16="http://schemas.microsoft.com/office/drawing/2014/main" id="{CCB27B31-F5A3-8E27-64F4-58C03DFCBA6F}"/>
              </a:ext>
            </a:extLst>
          </p:cNvPr>
          <p:cNvGrpSpPr/>
          <p:nvPr/>
        </p:nvGrpSpPr>
        <p:grpSpPr>
          <a:xfrm>
            <a:off x="3264721" y="3758214"/>
            <a:ext cx="745230" cy="557369"/>
            <a:chOff x="2339163" y="2962562"/>
            <a:chExt cx="745230" cy="557369"/>
          </a:xfrm>
          <a:gradFill>
            <a:gsLst>
              <a:gs pos="0">
                <a:srgbClr val="EA4335"/>
              </a:gs>
              <a:gs pos="100000">
                <a:srgbClr val="FF902A"/>
              </a:gs>
            </a:gsLst>
            <a:lin ang="0" scaled="1"/>
          </a:gradFill>
        </p:grpSpPr>
        <p:sp>
          <p:nvSpPr>
            <p:cNvPr id="58" name="Flowchart: Alternate Process 57">
              <a:extLst>
                <a:ext uri="{FF2B5EF4-FFF2-40B4-BE49-F238E27FC236}">
                  <a16:creationId xmlns:a16="http://schemas.microsoft.com/office/drawing/2014/main" id="{E7DB350B-8484-61D5-43BF-9EC61CD0BA34}"/>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12CD8FD-AE8D-BE48-ED17-EFD38B17B904}"/>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Graph</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9" name="TextBox 58">
                  <a:extLst>
                    <a:ext uri="{FF2B5EF4-FFF2-40B4-BE49-F238E27FC236}">
                      <a16:creationId xmlns:a16="http://schemas.microsoft.com/office/drawing/2014/main" id="{312CD8FD-AE8D-BE48-ED17-EFD38B17B904}"/>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7"/>
                  <a:stretch>
                    <a:fillRect l="-13253" t="-2222" r="-16867" b="-17778"/>
                  </a:stretch>
                </a:blipFill>
              </p:spPr>
              <p:txBody>
                <a:bodyPr/>
                <a:lstStyle/>
                <a:p>
                  <a:r>
                    <a:rPr lang="en-IN">
                      <a:noFill/>
                    </a:rPr>
                    <a:t> </a:t>
                  </a:r>
                </a:p>
              </p:txBody>
            </p:sp>
          </mc:Fallback>
        </mc:AlternateContent>
      </p:grpSp>
      <p:grpSp>
        <p:nvGrpSpPr>
          <p:cNvPr id="96" name="Group 95">
            <a:extLst>
              <a:ext uri="{FF2B5EF4-FFF2-40B4-BE49-F238E27FC236}">
                <a16:creationId xmlns:a16="http://schemas.microsoft.com/office/drawing/2014/main" id="{58079350-F728-362D-E47B-72F82991DE7A}"/>
              </a:ext>
            </a:extLst>
          </p:cNvPr>
          <p:cNvGrpSpPr/>
          <p:nvPr/>
        </p:nvGrpSpPr>
        <p:grpSpPr>
          <a:xfrm>
            <a:off x="6897227" y="2643476"/>
            <a:ext cx="4484825" cy="2033140"/>
            <a:chOff x="7220216" y="2739772"/>
            <a:chExt cx="4484825" cy="2033140"/>
          </a:xfrm>
        </p:grpSpPr>
        <p:grpSp>
          <p:nvGrpSpPr>
            <p:cNvPr id="36" name="Group 35">
              <a:extLst>
                <a:ext uri="{FF2B5EF4-FFF2-40B4-BE49-F238E27FC236}">
                  <a16:creationId xmlns:a16="http://schemas.microsoft.com/office/drawing/2014/main" id="{9A7C6742-D5E5-95E1-597A-B68A40675D5A}"/>
                </a:ext>
              </a:extLst>
            </p:cNvPr>
            <p:cNvGrpSpPr/>
            <p:nvPr/>
          </p:nvGrpSpPr>
          <p:grpSpPr>
            <a:xfrm>
              <a:off x="7220216" y="2739772"/>
              <a:ext cx="1451515" cy="557369"/>
              <a:chOff x="2339163" y="2962562"/>
              <a:chExt cx="745230" cy="557369"/>
            </a:xfrm>
            <a:gradFill>
              <a:gsLst>
                <a:gs pos="0">
                  <a:srgbClr val="EA4335"/>
                </a:gs>
                <a:gs pos="100000">
                  <a:srgbClr val="FF902A"/>
                </a:gs>
              </a:gsLst>
              <a:lin ang="0" scaled="1"/>
            </a:gradFill>
          </p:grpSpPr>
          <p:sp>
            <p:nvSpPr>
              <p:cNvPr id="37" name="Flowchart: Alternate Process 36">
                <a:extLst>
                  <a:ext uri="{FF2B5EF4-FFF2-40B4-BE49-F238E27FC236}">
                    <a16:creationId xmlns:a16="http://schemas.microsoft.com/office/drawing/2014/main" id="{71BF4372-868B-F8A2-FE0A-F3C4B70C1A1D}"/>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EF8B9DC6-DFF1-F624-1654-93CB143F265C}"/>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8" name="TextBox 37">
                    <a:extLst>
                      <a:ext uri="{FF2B5EF4-FFF2-40B4-BE49-F238E27FC236}">
                        <a16:creationId xmlns:a16="http://schemas.microsoft.com/office/drawing/2014/main" id="{EF8B9DC6-DFF1-F624-1654-93CB143F265C}"/>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8"/>
                    <a:stretch>
                      <a:fillRect l="-1242" t="-2222" r="-3727" b="-17778"/>
                    </a:stretch>
                  </a:blipFill>
                </p:spPr>
                <p:txBody>
                  <a:bodyPr/>
                  <a:lstStyle/>
                  <a:p>
                    <a:r>
                      <a:rPr lang="en-IN">
                        <a:noFill/>
                      </a:rPr>
                      <a:t> </a:t>
                    </a:r>
                  </a:p>
                </p:txBody>
              </p:sp>
            </mc:Fallback>
          </mc:AlternateContent>
        </p:grpSp>
        <p:grpSp>
          <p:nvGrpSpPr>
            <p:cNvPr id="39" name="Group 38">
              <a:extLst>
                <a:ext uri="{FF2B5EF4-FFF2-40B4-BE49-F238E27FC236}">
                  <a16:creationId xmlns:a16="http://schemas.microsoft.com/office/drawing/2014/main" id="{542E38A2-3406-EDE4-9076-4CB6959BEF01}"/>
                </a:ext>
              </a:extLst>
            </p:cNvPr>
            <p:cNvGrpSpPr/>
            <p:nvPr/>
          </p:nvGrpSpPr>
          <p:grpSpPr>
            <a:xfrm>
              <a:off x="8707693" y="2748299"/>
              <a:ext cx="1451515" cy="557369"/>
              <a:chOff x="2339163" y="2962562"/>
              <a:chExt cx="745230" cy="557369"/>
            </a:xfrm>
            <a:gradFill>
              <a:gsLst>
                <a:gs pos="0">
                  <a:srgbClr val="EA4335"/>
                </a:gs>
                <a:gs pos="100000">
                  <a:srgbClr val="FF902A"/>
                </a:gs>
              </a:gsLst>
              <a:lin ang="0" scaled="1"/>
            </a:gradFill>
          </p:grpSpPr>
          <p:sp>
            <p:nvSpPr>
              <p:cNvPr id="40" name="Flowchart: Alternate Process 39">
                <a:extLst>
                  <a:ext uri="{FF2B5EF4-FFF2-40B4-BE49-F238E27FC236}">
                    <a16:creationId xmlns:a16="http://schemas.microsoft.com/office/drawing/2014/main" id="{99F7BD23-B1FC-3D90-50C4-94556D9DA9FD}"/>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1EF92E7E-DE30-FAC4-6F29-286E7D413DCA}"/>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Unsupervised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1" name="TextBox 40">
                    <a:extLst>
                      <a:ext uri="{FF2B5EF4-FFF2-40B4-BE49-F238E27FC236}">
                        <a16:creationId xmlns:a16="http://schemas.microsoft.com/office/drawing/2014/main" id="{1EF92E7E-DE30-FAC4-6F29-286E7D413DCA}"/>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9"/>
                    <a:stretch>
                      <a:fillRect l="-11180" r="-12422" b="-17778"/>
                    </a:stretch>
                  </a:blipFill>
                </p:spPr>
                <p:txBody>
                  <a:bodyPr/>
                  <a:lstStyle/>
                  <a:p>
                    <a:r>
                      <a:rPr lang="en-IN">
                        <a:noFill/>
                      </a:rPr>
                      <a:t> </a:t>
                    </a:r>
                  </a:p>
                </p:txBody>
              </p:sp>
            </mc:Fallback>
          </mc:AlternateContent>
        </p:grpSp>
        <p:grpSp>
          <p:nvGrpSpPr>
            <p:cNvPr id="42" name="Group 41">
              <a:extLst>
                <a:ext uri="{FF2B5EF4-FFF2-40B4-BE49-F238E27FC236}">
                  <a16:creationId xmlns:a16="http://schemas.microsoft.com/office/drawing/2014/main" id="{86E043BE-70AF-F62F-0DAB-959F39EE33F4}"/>
                </a:ext>
              </a:extLst>
            </p:cNvPr>
            <p:cNvGrpSpPr/>
            <p:nvPr/>
          </p:nvGrpSpPr>
          <p:grpSpPr>
            <a:xfrm>
              <a:off x="10204842" y="2748299"/>
              <a:ext cx="1451515" cy="557369"/>
              <a:chOff x="2339163" y="2962562"/>
              <a:chExt cx="745230" cy="557369"/>
            </a:xfrm>
            <a:gradFill>
              <a:gsLst>
                <a:gs pos="0">
                  <a:srgbClr val="EA4335"/>
                </a:gs>
                <a:gs pos="100000">
                  <a:srgbClr val="FF902A"/>
                </a:gs>
              </a:gsLst>
              <a:lin ang="0" scaled="1"/>
            </a:gradFill>
          </p:grpSpPr>
          <p:sp>
            <p:nvSpPr>
              <p:cNvPr id="43" name="Flowchart: Alternate Process 42">
                <a:extLst>
                  <a:ext uri="{FF2B5EF4-FFF2-40B4-BE49-F238E27FC236}">
                    <a16:creationId xmlns:a16="http://schemas.microsoft.com/office/drawing/2014/main" id="{2466A7B2-A317-E95B-1D60-F25184F3EF5D}"/>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967F2FF-A378-3D02-FC66-9D6737BF45E6}"/>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Reinforcement</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4" name="TextBox 43">
                    <a:extLst>
                      <a:ext uri="{FF2B5EF4-FFF2-40B4-BE49-F238E27FC236}">
                        <a16:creationId xmlns:a16="http://schemas.microsoft.com/office/drawing/2014/main" id="{5967F2FF-A378-3D02-FC66-9D6737BF45E6}"/>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0"/>
                    <a:stretch>
                      <a:fillRect l="-13665" r="-14286" b="-17778"/>
                    </a:stretch>
                  </a:blipFill>
                </p:spPr>
                <p:txBody>
                  <a:bodyPr/>
                  <a:lstStyle/>
                  <a:p>
                    <a:r>
                      <a:rPr lang="en-IN">
                        <a:noFill/>
                      </a:rPr>
                      <a:t> </a:t>
                    </a:r>
                  </a:p>
                </p:txBody>
              </p:sp>
            </mc:Fallback>
          </mc:AlternateContent>
        </p:grpSp>
        <p:grpSp>
          <p:nvGrpSpPr>
            <p:cNvPr id="78" name="Group 77">
              <a:extLst>
                <a:ext uri="{FF2B5EF4-FFF2-40B4-BE49-F238E27FC236}">
                  <a16:creationId xmlns:a16="http://schemas.microsoft.com/office/drawing/2014/main" id="{356D6DE4-4185-FE54-8BDA-A7E18C97B8E7}"/>
                </a:ext>
              </a:extLst>
            </p:cNvPr>
            <p:cNvGrpSpPr/>
            <p:nvPr/>
          </p:nvGrpSpPr>
          <p:grpSpPr>
            <a:xfrm>
              <a:off x="7220217" y="3499211"/>
              <a:ext cx="1451515" cy="557369"/>
              <a:chOff x="2339163" y="2962562"/>
              <a:chExt cx="745230" cy="557369"/>
            </a:xfrm>
            <a:gradFill>
              <a:gsLst>
                <a:gs pos="0">
                  <a:srgbClr val="EA4335"/>
                </a:gs>
                <a:gs pos="100000">
                  <a:srgbClr val="FF902A"/>
                </a:gs>
              </a:gsLst>
              <a:lin ang="0" scaled="1"/>
            </a:gradFill>
          </p:grpSpPr>
          <p:sp>
            <p:nvSpPr>
              <p:cNvPr id="79" name="Flowchart: Alternate Process 78">
                <a:extLst>
                  <a:ext uri="{FF2B5EF4-FFF2-40B4-BE49-F238E27FC236}">
                    <a16:creationId xmlns:a16="http://schemas.microsoft.com/office/drawing/2014/main" id="{506600B1-FD9D-85A9-35A9-9E6CCD1A51BA}"/>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9A1D59A2-F01B-BC91-60A1-215F53F9F1B5}"/>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Self</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0" name="TextBox 79">
                    <a:extLst>
                      <a:ext uri="{FF2B5EF4-FFF2-40B4-BE49-F238E27FC236}">
                        <a16:creationId xmlns:a16="http://schemas.microsoft.com/office/drawing/2014/main" id="{9A1D59A2-F01B-BC91-60A1-215F53F9F1B5}"/>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1"/>
                    <a:stretch>
                      <a:fillRect l="-19255" r="-21118" b="-15217"/>
                    </a:stretch>
                  </a:blipFill>
                </p:spPr>
                <p:txBody>
                  <a:bodyPr/>
                  <a:lstStyle/>
                  <a:p>
                    <a:r>
                      <a:rPr lang="en-IN">
                        <a:noFill/>
                      </a:rPr>
                      <a:t> </a:t>
                    </a:r>
                  </a:p>
                </p:txBody>
              </p:sp>
            </mc:Fallback>
          </mc:AlternateContent>
        </p:grpSp>
        <p:grpSp>
          <p:nvGrpSpPr>
            <p:cNvPr id="81" name="Group 80">
              <a:extLst>
                <a:ext uri="{FF2B5EF4-FFF2-40B4-BE49-F238E27FC236}">
                  <a16:creationId xmlns:a16="http://schemas.microsoft.com/office/drawing/2014/main" id="{69AC9FD4-A3E6-2684-0EF9-ABB97283C01A}"/>
                </a:ext>
              </a:extLst>
            </p:cNvPr>
            <p:cNvGrpSpPr/>
            <p:nvPr/>
          </p:nvGrpSpPr>
          <p:grpSpPr>
            <a:xfrm>
              <a:off x="8721274" y="3507738"/>
              <a:ext cx="1451515" cy="557369"/>
              <a:chOff x="2339163" y="2962562"/>
              <a:chExt cx="745230" cy="557369"/>
            </a:xfrm>
            <a:gradFill>
              <a:gsLst>
                <a:gs pos="0">
                  <a:srgbClr val="EA4335"/>
                </a:gs>
                <a:gs pos="100000">
                  <a:srgbClr val="FF902A"/>
                </a:gs>
              </a:gsLst>
              <a:lin ang="0" scaled="1"/>
            </a:gradFill>
          </p:grpSpPr>
          <p:sp>
            <p:nvSpPr>
              <p:cNvPr id="82" name="Flowchart: Alternate Process 81">
                <a:extLst>
                  <a:ext uri="{FF2B5EF4-FFF2-40B4-BE49-F238E27FC236}">
                    <a16:creationId xmlns:a16="http://schemas.microsoft.com/office/drawing/2014/main" id="{ADBF879D-A500-A725-B9E1-05F575DF5E53}"/>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8A131CEC-36F5-9207-324E-3D8BC5D002B9}"/>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Semi</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3" name="TextBox 82">
                    <a:extLst>
                      <a:ext uri="{FF2B5EF4-FFF2-40B4-BE49-F238E27FC236}">
                        <a16:creationId xmlns:a16="http://schemas.microsoft.com/office/drawing/2014/main" id="{8A131CEC-36F5-9207-324E-3D8BC5D002B9}"/>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2"/>
                    <a:stretch>
                      <a:fillRect l="-21739" t="-2222" r="-24845" b="-17778"/>
                    </a:stretch>
                  </a:blipFill>
                </p:spPr>
                <p:txBody>
                  <a:bodyPr/>
                  <a:lstStyle/>
                  <a:p>
                    <a:r>
                      <a:rPr lang="en-IN">
                        <a:noFill/>
                      </a:rPr>
                      <a:t> </a:t>
                    </a:r>
                  </a:p>
                </p:txBody>
              </p:sp>
            </mc:Fallback>
          </mc:AlternateContent>
        </p:grpSp>
        <p:grpSp>
          <p:nvGrpSpPr>
            <p:cNvPr id="84" name="Group 83">
              <a:extLst>
                <a:ext uri="{FF2B5EF4-FFF2-40B4-BE49-F238E27FC236}">
                  <a16:creationId xmlns:a16="http://schemas.microsoft.com/office/drawing/2014/main" id="{35C9AF10-9F51-6C63-423A-DCE190CC842F}"/>
                </a:ext>
              </a:extLst>
            </p:cNvPr>
            <p:cNvGrpSpPr/>
            <p:nvPr/>
          </p:nvGrpSpPr>
          <p:grpSpPr>
            <a:xfrm>
              <a:off x="10222331" y="3507738"/>
              <a:ext cx="1451515" cy="557369"/>
              <a:chOff x="2339163" y="2962562"/>
              <a:chExt cx="745230" cy="557369"/>
            </a:xfrm>
            <a:gradFill>
              <a:gsLst>
                <a:gs pos="0">
                  <a:srgbClr val="EA4335"/>
                </a:gs>
                <a:gs pos="100000">
                  <a:srgbClr val="FF902A"/>
                </a:gs>
              </a:gsLst>
              <a:lin ang="0" scaled="1"/>
            </a:gradFill>
          </p:grpSpPr>
          <p:sp>
            <p:nvSpPr>
              <p:cNvPr id="85" name="Flowchart: Alternate Process 84">
                <a:extLst>
                  <a:ext uri="{FF2B5EF4-FFF2-40B4-BE49-F238E27FC236}">
                    <a16:creationId xmlns:a16="http://schemas.microsoft.com/office/drawing/2014/main" id="{D9CEB764-0090-41F8-FEE3-83FB546CBFC4}"/>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1FA6AB91-4F26-219B-1F5F-6542A784AF97}"/>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Representation</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6" name="TextBox 85">
                    <a:extLst>
                      <a:ext uri="{FF2B5EF4-FFF2-40B4-BE49-F238E27FC236}">
                        <a16:creationId xmlns:a16="http://schemas.microsoft.com/office/drawing/2014/main" id="{1FA6AB91-4F26-219B-1F5F-6542A784AF97}"/>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3"/>
                    <a:stretch>
                      <a:fillRect l="-15625" t="-2222" r="-18125" b="-17778"/>
                    </a:stretch>
                  </a:blipFill>
                </p:spPr>
                <p:txBody>
                  <a:bodyPr/>
                  <a:lstStyle/>
                  <a:p>
                    <a:r>
                      <a:rPr lang="en-IN">
                        <a:noFill/>
                      </a:rPr>
                      <a:t> </a:t>
                    </a:r>
                  </a:p>
                </p:txBody>
              </p:sp>
            </mc:Fallback>
          </mc:AlternateContent>
        </p:grpSp>
        <p:grpSp>
          <p:nvGrpSpPr>
            <p:cNvPr id="87" name="Group 86">
              <a:extLst>
                <a:ext uri="{FF2B5EF4-FFF2-40B4-BE49-F238E27FC236}">
                  <a16:creationId xmlns:a16="http://schemas.microsoft.com/office/drawing/2014/main" id="{90F53D9F-23B1-6C34-3F94-697CC3AEE511}"/>
                </a:ext>
              </a:extLst>
            </p:cNvPr>
            <p:cNvGrpSpPr/>
            <p:nvPr/>
          </p:nvGrpSpPr>
          <p:grpSpPr>
            <a:xfrm>
              <a:off x="7251412" y="4207016"/>
              <a:ext cx="1451515" cy="557369"/>
              <a:chOff x="2339163" y="2962562"/>
              <a:chExt cx="745230" cy="557369"/>
            </a:xfrm>
            <a:gradFill>
              <a:gsLst>
                <a:gs pos="0">
                  <a:srgbClr val="EA4335"/>
                </a:gs>
                <a:gs pos="100000">
                  <a:srgbClr val="FF902A"/>
                </a:gs>
              </a:gsLst>
              <a:lin ang="0" scaled="1"/>
            </a:gradFill>
          </p:grpSpPr>
          <p:sp>
            <p:nvSpPr>
              <p:cNvPr id="88" name="Flowchart: Alternate Process 87">
                <a:extLst>
                  <a:ext uri="{FF2B5EF4-FFF2-40B4-BE49-F238E27FC236}">
                    <a16:creationId xmlns:a16="http://schemas.microsoft.com/office/drawing/2014/main" id="{3A19589F-4C63-274D-20B1-221485CCD49E}"/>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192AB25B-0586-38AF-8020-9DFB08D25EA6}"/>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Federated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9" name="TextBox 88">
                    <a:extLst>
                      <a:ext uri="{FF2B5EF4-FFF2-40B4-BE49-F238E27FC236}">
                        <a16:creationId xmlns:a16="http://schemas.microsoft.com/office/drawing/2014/main" id="{192AB25B-0586-38AF-8020-9DFB08D25EA6}"/>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4"/>
                    <a:stretch>
                      <a:fillRect b="-15217"/>
                    </a:stretch>
                  </a:blipFill>
                </p:spPr>
                <p:txBody>
                  <a:bodyPr/>
                  <a:lstStyle/>
                  <a:p>
                    <a:r>
                      <a:rPr lang="en-IN">
                        <a:noFill/>
                      </a:rPr>
                      <a:t> </a:t>
                    </a:r>
                  </a:p>
                </p:txBody>
              </p:sp>
            </mc:Fallback>
          </mc:AlternateContent>
        </p:grpSp>
        <p:grpSp>
          <p:nvGrpSpPr>
            <p:cNvPr id="90" name="Group 89">
              <a:extLst>
                <a:ext uri="{FF2B5EF4-FFF2-40B4-BE49-F238E27FC236}">
                  <a16:creationId xmlns:a16="http://schemas.microsoft.com/office/drawing/2014/main" id="{8D358A22-7B17-3CA4-7A47-C62B6FB98286}"/>
                </a:ext>
              </a:extLst>
            </p:cNvPr>
            <p:cNvGrpSpPr/>
            <p:nvPr/>
          </p:nvGrpSpPr>
          <p:grpSpPr>
            <a:xfrm>
              <a:off x="8752469" y="4215543"/>
              <a:ext cx="1451515" cy="557369"/>
              <a:chOff x="2339163" y="2962562"/>
              <a:chExt cx="745230" cy="557369"/>
            </a:xfrm>
            <a:gradFill>
              <a:gsLst>
                <a:gs pos="0">
                  <a:srgbClr val="EA4335"/>
                </a:gs>
                <a:gs pos="100000">
                  <a:srgbClr val="FF902A"/>
                </a:gs>
              </a:gsLst>
              <a:lin ang="0" scaled="1"/>
            </a:gradFill>
          </p:grpSpPr>
          <p:sp>
            <p:nvSpPr>
              <p:cNvPr id="91" name="Flowchart: Alternate Process 90">
                <a:extLst>
                  <a:ext uri="{FF2B5EF4-FFF2-40B4-BE49-F238E27FC236}">
                    <a16:creationId xmlns:a16="http://schemas.microsoft.com/office/drawing/2014/main" id="{196D8ABE-5E73-39F2-0B6E-317306EA880B}"/>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CF35F369-16F2-519F-9938-D3BDA92B3674}"/>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Active</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92" name="TextBox 91">
                    <a:extLst>
                      <a:ext uri="{FF2B5EF4-FFF2-40B4-BE49-F238E27FC236}">
                        <a16:creationId xmlns:a16="http://schemas.microsoft.com/office/drawing/2014/main" id="{CF35F369-16F2-519F-9938-D3BDA92B3674}"/>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5"/>
                    <a:stretch>
                      <a:fillRect t="-2222" b="-17778"/>
                    </a:stretch>
                  </a:blipFill>
                </p:spPr>
                <p:txBody>
                  <a:bodyPr/>
                  <a:lstStyle/>
                  <a:p>
                    <a:r>
                      <a:rPr lang="en-IN">
                        <a:noFill/>
                      </a:rPr>
                      <a:t> </a:t>
                    </a:r>
                  </a:p>
                </p:txBody>
              </p:sp>
            </mc:Fallback>
          </mc:AlternateContent>
        </p:grpSp>
        <p:grpSp>
          <p:nvGrpSpPr>
            <p:cNvPr id="93" name="Group 92">
              <a:extLst>
                <a:ext uri="{FF2B5EF4-FFF2-40B4-BE49-F238E27FC236}">
                  <a16:creationId xmlns:a16="http://schemas.microsoft.com/office/drawing/2014/main" id="{AF63ECE1-A351-9B77-31DF-192B5795B170}"/>
                </a:ext>
              </a:extLst>
            </p:cNvPr>
            <p:cNvGrpSpPr/>
            <p:nvPr/>
          </p:nvGrpSpPr>
          <p:grpSpPr>
            <a:xfrm>
              <a:off x="10253526" y="4215543"/>
              <a:ext cx="1451515" cy="557369"/>
              <a:chOff x="2339163" y="2962562"/>
              <a:chExt cx="745230" cy="557369"/>
            </a:xfrm>
            <a:gradFill>
              <a:gsLst>
                <a:gs pos="0">
                  <a:srgbClr val="EA4335"/>
                </a:gs>
                <a:gs pos="100000">
                  <a:srgbClr val="FF902A"/>
                </a:gs>
              </a:gsLst>
              <a:lin ang="0" scaled="1"/>
            </a:gradFill>
          </p:grpSpPr>
          <p:sp>
            <p:nvSpPr>
              <p:cNvPr id="94" name="Flowchart: Alternate Process 93">
                <a:extLst>
                  <a:ext uri="{FF2B5EF4-FFF2-40B4-BE49-F238E27FC236}">
                    <a16:creationId xmlns:a16="http://schemas.microsoft.com/office/drawing/2014/main" id="{66A97A98-EB77-23BC-0166-268113C6C782}"/>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0078D36F-E755-CCB4-AC5F-276807F090D9}"/>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Meta</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95" name="TextBox 94">
                    <a:extLst>
                      <a:ext uri="{FF2B5EF4-FFF2-40B4-BE49-F238E27FC236}">
                        <a16:creationId xmlns:a16="http://schemas.microsoft.com/office/drawing/2014/main" id="{0078D36F-E755-CCB4-AC5F-276807F090D9}"/>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6"/>
                    <a:stretch>
                      <a:fillRect t="-2222" b="-17778"/>
                    </a:stretch>
                  </a:blipFill>
                </p:spPr>
                <p:txBody>
                  <a:bodyPr/>
                  <a:lstStyle/>
                  <a:p>
                    <a:r>
                      <a:rPr lang="en-IN">
                        <a:noFill/>
                      </a:rPr>
                      <a:t> </a:t>
                    </a:r>
                  </a:p>
                </p:txBody>
              </p:sp>
            </mc:Fallback>
          </mc:AlternateContent>
        </p:grpSp>
      </p:grpSp>
      <p:sp>
        <p:nvSpPr>
          <p:cNvPr id="98" name="Left Bracket 97">
            <a:extLst>
              <a:ext uri="{FF2B5EF4-FFF2-40B4-BE49-F238E27FC236}">
                <a16:creationId xmlns:a16="http://schemas.microsoft.com/office/drawing/2014/main" id="{6B8A5B13-DA1C-5FDE-50CF-D15D51AE1374}"/>
              </a:ext>
            </a:extLst>
          </p:cNvPr>
          <p:cNvSpPr/>
          <p:nvPr/>
        </p:nvSpPr>
        <p:spPr>
          <a:xfrm flipH="1">
            <a:off x="11267214" y="2530764"/>
            <a:ext cx="210870" cy="2216727"/>
          </a:xfrm>
          <a:prstGeom prst="leftBracket">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AE20D837-E77E-E32F-9772-02A9ECB6CE5A}"/>
              </a:ext>
            </a:extLst>
          </p:cNvPr>
          <p:cNvSpPr txBox="1"/>
          <p:nvPr/>
        </p:nvSpPr>
        <p:spPr>
          <a:xfrm>
            <a:off x="10903676" y="4807565"/>
            <a:ext cx="1148815" cy="1223412"/>
          </a:xfrm>
          <a:prstGeom prst="rect">
            <a:avLst/>
          </a:prstGeom>
          <a:noFill/>
        </p:spPr>
        <p:txBody>
          <a:bodyPr wrap="square">
            <a:spAutoFit/>
          </a:bodyPr>
          <a:lstStyle/>
          <a:p>
            <a:pPr algn="ctr"/>
            <a:r>
              <a:rPr lang="en-US" sz="1050" dirty="0">
                <a:latin typeface="Inter Light" panose="02000503000000020004" pitchFamily="2" charset="0"/>
                <a:ea typeface="Inter Light" panose="02000503000000020004" pitchFamily="2" charset="0"/>
                <a:cs typeface="Poppins Light" panose="00000400000000000000" pitchFamily="2" charset="0"/>
              </a:rPr>
              <a:t>Paradigms of Machine Learning refer to the different ways machines learn from data.</a:t>
            </a:r>
            <a:endParaRPr lang="en-IN" sz="1050" dirty="0">
              <a:latin typeface="Inter Light" panose="02000503000000020004" pitchFamily="2" charset="0"/>
              <a:ea typeface="Inter Light" panose="02000503000000020004" pitchFamily="2" charset="0"/>
              <a:cs typeface="Poppins Light" panose="00000400000000000000" pitchFamily="2" charset="0"/>
            </a:endParaRPr>
          </a:p>
        </p:txBody>
      </p:sp>
      <p:sp>
        <p:nvSpPr>
          <p:cNvPr id="101" name="Left Bracket 100">
            <a:extLst>
              <a:ext uri="{FF2B5EF4-FFF2-40B4-BE49-F238E27FC236}">
                <a16:creationId xmlns:a16="http://schemas.microsoft.com/office/drawing/2014/main" id="{F7B26C73-04A5-566B-9AA2-198F81BD3800}"/>
              </a:ext>
            </a:extLst>
          </p:cNvPr>
          <p:cNvSpPr/>
          <p:nvPr/>
        </p:nvSpPr>
        <p:spPr>
          <a:xfrm>
            <a:off x="570851" y="2932888"/>
            <a:ext cx="143342" cy="1514476"/>
          </a:xfrm>
          <a:prstGeom prst="leftBracket">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2" name="TextBox 101">
            <a:extLst>
              <a:ext uri="{FF2B5EF4-FFF2-40B4-BE49-F238E27FC236}">
                <a16:creationId xmlns:a16="http://schemas.microsoft.com/office/drawing/2014/main" id="{8144CB8C-5744-ED4A-E30E-C37ED9272FA0}"/>
              </a:ext>
            </a:extLst>
          </p:cNvPr>
          <p:cNvSpPr txBox="1"/>
          <p:nvPr/>
        </p:nvSpPr>
        <p:spPr>
          <a:xfrm>
            <a:off x="139510" y="4583151"/>
            <a:ext cx="1148815" cy="1546577"/>
          </a:xfrm>
          <a:prstGeom prst="rect">
            <a:avLst/>
          </a:prstGeom>
          <a:noFill/>
        </p:spPr>
        <p:txBody>
          <a:bodyPr wrap="square">
            <a:spAutoFit/>
          </a:bodyPr>
          <a:lstStyle/>
          <a:p>
            <a:pPr algn="ctr"/>
            <a:r>
              <a:rPr lang="en-US" sz="1050" dirty="0">
                <a:latin typeface="Inter Light" panose="02000503000000020004" pitchFamily="2" charset="0"/>
                <a:ea typeface="Inter Light" panose="02000503000000020004" pitchFamily="2" charset="0"/>
                <a:cs typeface="Poppins Light" panose="00000400000000000000" pitchFamily="2" charset="0"/>
              </a:rPr>
              <a:t>Deep learning models can process diverse types of data by learning hierarchical representations.</a:t>
            </a:r>
            <a:endParaRPr lang="en-IN" sz="1050" dirty="0">
              <a:latin typeface="Inter Light" panose="02000503000000020004" pitchFamily="2" charset="0"/>
              <a:ea typeface="Inter Light" panose="02000503000000020004" pitchFamily="2" charset="0"/>
              <a:cs typeface="Poppins Light" panose="00000400000000000000" pitchFamily="2" charset="0"/>
            </a:endParaRPr>
          </a:p>
        </p:txBody>
      </p:sp>
      <p:sp>
        <p:nvSpPr>
          <p:cNvPr id="103" name="TextBox 102">
            <a:extLst>
              <a:ext uri="{FF2B5EF4-FFF2-40B4-BE49-F238E27FC236}">
                <a16:creationId xmlns:a16="http://schemas.microsoft.com/office/drawing/2014/main" id="{F3605FD0-C12D-5684-2651-6CDF04E68099}"/>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82300239-193A-12B3-124B-E0B3834A51FB}"/>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D0177338-105D-C19F-8713-734DA2F1F963}"/>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2E4ECD0C-7E37-6E31-29B1-54C06C94E8DA}"/>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4A2A3E8-B186-1790-30BF-0273283F9D5D}"/>
              </a:ext>
            </a:extLst>
          </p:cNvPr>
          <p:cNvSpPr txBox="1"/>
          <p:nvPr/>
        </p:nvSpPr>
        <p:spPr>
          <a:xfrm>
            <a:off x="5235697" y="3485747"/>
            <a:ext cx="788999" cy="338554"/>
          </a:xfrm>
          <a:prstGeom prst="rect">
            <a:avLst/>
          </a:prstGeom>
          <a:noFill/>
        </p:spPr>
        <p:txBody>
          <a:bodyPr wrap="none" rtlCol="0">
            <a:spAutoFit/>
          </a:bodyPr>
          <a:lstStyle/>
          <a:p>
            <a:pPr algn="ctr"/>
            <a:r>
              <a:rPr lang="en-US" sz="1600" dirty="0">
                <a:solidFill>
                  <a:schemeClr val="bg1"/>
                </a:solidFill>
                <a:latin typeface="Inter" panose="02000503000000020004" pitchFamily="2" charset="0"/>
                <a:ea typeface="Inter" panose="02000503000000020004" pitchFamily="2" charset="0"/>
                <a:cs typeface="Poppins" panose="00000500000000000000" pitchFamily="2" charset="0"/>
              </a:rPr>
              <a:t>Model</a:t>
            </a:r>
          </a:p>
        </p:txBody>
      </p:sp>
      <p:sp>
        <p:nvSpPr>
          <p:cNvPr id="110" name="TextBox 109">
            <a:extLst>
              <a:ext uri="{FF2B5EF4-FFF2-40B4-BE49-F238E27FC236}">
                <a16:creationId xmlns:a16="http://schemas.microsoft.com/office/drawing/2014/main" id="{2A4AA616-7708-5F80-3F42-E5691825B035}"/>
              </a:ext>
            </a:extLst>
          </p:cNvPr>
          <p:cNvSpPr txBox="1"/>
          <p:nvPr/>
        </p:nvSpPr>
        <p:spPr>
          <a:xfrm>
            <a:off x="276264" y="1821979"/>
            <a:ext cx="4216036" cy="461665"/>
          </a:xfrm>
          <a:prstGeom prst="rect">
            <a:avLst/>
          </a:prstGeom>
          <a:noFill/>
        </p:spPr>
        <p:txBody>
          <a:bodyPr wrap="square" rtlCol="0">
            <a:spAutoFit/>
          </a:bodyPr>
          <a:lstStyle/>
          <a:p>
            <a:pPr algn="ctr"/>
            <a:r>
              <a:rPr lang="en-US"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rPr>
              <a:t>Data Types and Tasks</a:t>
            </a:r>
            <a:endParaRPr lang="en-IN"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111" name="TextBox 110">
            <a:extLst>
              <a:ext uri="{FF2B5EF4-FFF2-40B4-BE49-F238E27FC236}">
                <a16:creationId xmlns:a16="http://schemas.microsoft.com/office/drawing/2014/main" id="{3BC8A992-CDE4-0150-79BF-8C18BD3EA30E}"/>
              </a:ext>
            </a:extLst>
          </p:cNvPr>
          <p:cNvSpPr txBox="1"/>
          <p:nvPr/>
        </p:nvSpPr>
        <p:spPr>
          <a:xfrm>
            <a:off x="7389597" y="1821979"/>
            <a:ext cx="3441727" cy="461665"/>
          </a:xfrm>
          <a:prstGeom prst="rect">
            <a:avLst/>
          </a:prstGeom>
          <a:noFill/>
        </p:spPr>
        <p:txBody>
          <a:bodyPr wrap="square" rtlCol="0">
            <a:spAutoFit/>
          </a:bodyPr>
          <a:lstStyle/>
          <a:p>
            <a:pPr algn="ctr"/>
            <a:r>
              <a:rPr lang="en-US"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rPr>
              <a:t>Paradigms</a:t>
            </a:r>
            <a:endParaRPr lang="en-IN"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2" name="Google Shape;66;p15">
            <a:extLst>
              <a:ext uri="{FF2B5EF4-FFF2-40B4-BE49-F238E27FC236}">
                <a16:creationId xmlns:a16="http://schemas.microsoft.com/office/drawing/2014/main" id="{7CA246C5-816C-CD1E-F12A-02F09FA3D953}"/>
              </a:ext>
            </a:extLst>
          </p:cNvPr>
          <p:cNvSpPr/>
          <p:nvPr/>
        </p:nvSpPr>
        <p:spPr>
          <a:xfrm>
            <a:off x="8065329" y="6091051"/>
            <a:ext cx="3651649" cy="557369"/>
          </a:xfrm>
          <a:prstGeom prst="roundRect">
            <a:avLst>
              <a:gd name="adj" fmla="val 50000"/>
            </a:avLst>
          </a:prstGeom>
          <a:gradFill>
            <a:gsLst>
              <a:gs pos="46800">
                <a:srgbClr val="2E96FF"/>
              </a:gs>
              <a:gs pos="0">
                <a:srgbClr val="3C77ED"/>
              </a:gs>
              <a:gs pos="100000">
                <a:srgbClr val="ACB7FF"/>
              </a:gs>
            </a:gsLst>
            <a:lin ang="0" scaled="1"/>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3">
            <a:extLst>
              <a:ext uri="{FF2B5EF4-FFF2-40B4-BE49-F238E27FC236}">
                <a16:creationId xmlns:a16="http://schemas.microsoft.com/office/drawing/2014/main" id="{292E4F79-F2DD-6AE8-127C-6CED1EF41D02}"/>
              </a:ext>
            </a:extLst>
          </p:cNvPr>
          <p:cNvSpPr txBox="1"/>
          <p:nvPr/>
        </p:nvSpPr>
        <p:spPr>
          <a:xfrm>
            <a:off x="8162808" y="6205237"/>
            <a:ext cx="356215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Poppins" panose="00000500000000000000" pitchFamily="2" charset="0"/>
                <a:cs typeface="Poppins" panose="00000500000000000000" pitchFamily="2" charset="0"/>
              </a:rPr>
              <a:t>Neural Networks</a:t>
            </a:r>
            <a:endParaRPr lang="en-IN" sz="1600" dirty="0">
              <a:solidFill>
                <a:schemeClr val="bg1"/>
              </a:solidFill>
              <a:latin typeface="Poppins Light" panose="00000400000000000000" pitchFamily="2" charset="0"/>
              <a:cs typeface="Poppins Light" panose="00000400000000000000" pitchFamily="2" charset="0"/>
            </a:endParaRPr>
          </a:p>
        </p:txBody>
      </p:sp>
      <p:cxnSp>
        <p:nvCxnSpPr>
          <p:cNvPr id="6" name="Connector: Curved 5">
            <a:extLst>
              <a:ext uri="{FF2B5EF4-FFF2-40B4-BE49-F238E27FC236}">
                <a16:creationId xmlns:a16="http://schemas.microsoft.com/office/drawing/2014/main" id="{9E5D403B-1293-6AB2-F7B1-E66E8AE30DF9}"/>
              </a:ext>
            </a:extLst>
          </p:cNvPr>
          <p:cNvCxnSpPr>
            <a:cxnSpLocks/>
          </p:cNvCxnSpPr>
          <p:nvPr/>
        </p:nvCxnSpPr>
        <p:spPr>
          <a:xfrm flipV="1">
            <a:off x="3891433" y="4455768"/>
            <a:ext cx="940053" cy="847080"/>
          </a:xfrm>
          <a:prstGeom prst="curved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49A7CF0-D548-2E0B-2477-9A4003A51D12}"/>
              </a:ext>
            </a:extLst>
          </p:cNvPr>
          <p:cNvSpPr txBox="1"/>
          <p:nvPr/>
        </p:nvSpPr>
        <p:spPr>
          <a:xfrm>
            <a:off x="2118262" y="5419271"/>
            <a:ext cx="2872060" cy="646331"/>
          </a:xfrm>
          <a:prstGeom prst="rect">
            <a:avLst/>
          </a:prstGeom>
          <a:noFill/>
        </p:spPr>
        <p:txBody>
          <a:bodyPr wrap="square">
            <a:spAutoFit/>
          </a:bodyPr>
          <a:lstStyle/>
          <a:p>
            <a:r>
              <a:rPr lang="en-US" sz="1200" dirty="0">
                <a:latin typeface="Inter Light" panose="02000503000000020004" pitchFamily="2" charset="0"/>
                <a:ea typeface="Inter Light" panose="02000503000000020004" pitchFamily="2" charset="0"/>
              </a:rPr>
              <a:t>They can approximate </a:t>
            </a:r>
            <a:r>
              <a:rPr lang="en-US" sz="1200" b="1" dirty="0">
                <a:latin typeface="Inter Light" panose="02000503000000020004" pitchFamily="2" charset="0"/>
                <a:ea typeface="Inter Light" panose="02000503000000020004" pitchFamily="2" charset="0"/>
              </a:rPr>
              <a:t>any continuous function</a:t>
            </a:r>
            <a:r>
              <a:rPr lang="en-US" sz="1200" dirty="0">
                <a:latin typeface="Inter Light" panose="02000503000000020004" pitchFamily="2" charset="0"/>
                <a:ea typeface="Inter Light" panose="02000503000000020004" pitchFamily="2" charset="0"/>
              </a:rPr>
              <a:t> to any desired degree of accuracy.</a:t>
            </a:r>
          </a:p>
        </p:txBody>
      </p:sp>
    </p:spTree>
    <p:extLst>
      <p:ext uri="{BB962C8B-B14F-4D97-AF65-F5344CB8AC3E}">
        <p14:creationId xmlns:p14="http://schemas.microsoft.com/office/powerpoint/2010/main" val="3565980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5AC8C-4F35-CF0A-11A0-72448912A40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719E479-E755-DCB6-EB7F-0B38DE04C3D4}"/>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A523B6FD-05EF-F40E-A3AB-5DE102C8A61D}"/>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20">
            <a:extLst>
              <a:ext uri="{FF2B5EF4-FFF2-40B4-BE49-F238E27FC236}">
                <a16:creationId xmlns:a16="http://schemas.microsoft.com/office/drawing/2014/main" id="{2BF1D021-AADA-5368-2968-A2EB2E3EBB18}"/>
              </a:ext>
            </a:extLst>
          </p:cNvPr>
          <p:cNvGrpSpPr/>
          <p:nvPr/>
        </p:nvGrpSpPr>
        <p:grpSpPr>
          <a:xfrm>
            <a:off x="713919" y="3060660"/>
            <a:ext cx="745230" cy="557369"/>
            <a:chOff x="2339163" y="2962562"/>
            <a:chExt cx="745230" cy="557369"/>
          </a:xfrm>
          <a:gradFill>
            <a:gsLst>
              <a:gs pos="0">
                <a:srgbClr val="EA4335"/>
              </a:gs>
              <a:gs pos="100000">
                <a:srgbClr val="FF902A"/>
              </a:gs>
            </a:gsLst>
            <a:lin ang="0" scaled="1"/>
          </a:gradFill>
        </p:grpSpPr>
        <p:sp>
          <p:nvSpPr>
            <p:cNvPr id="22" name="Flowchart: Alternate Process 21">
              <a:extLst>
                <a:ext uri="{FF2B5EF4-FFF2-40B4-BE49-F238E27FC236}">
                  <a16:creationId xmlns:a16="http://schemas.microsoft.com/office/drawing/2014/main" id="{9CDE90FB-BE69-3A2B-D59D-39ED200A522C}"/>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CA9FDD42-E621-A2C0-98CA-8C7E2CE06DC7}"/>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Audio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3" name="TextBox 22">
                  <a:extLst>
                    <a:ext uri="{FF2B5EF4-FFF2-40B4-BE49-F238E27FC236}">
                      <a16:creationId xmlns:a16="http://schemas.microsoft.com/office/drawing/2014/main" id="{CA9FDD42-E621-A2C0-98CA-8C7E2CE06DC7}"/>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2"/>
                  <a:stretch>
                    <a:fillRect l="-8434" r="-13253" b="-15217"/>
                  </a:stretch>
                </a:blipFill>
              </p:spPr>
              <p:txBody>
                <a:bodyPr/>
                <a:lstStyle/>
                <a:p>
                  <a:r>
                    <a:rPr lang="en-IN">
                      <a:noFill/>
                    </a:rPr>
                    <a:t> </a:t>
                  </a:r>
                </a:p>
              </p:txBody>
            </p:sp>
          </mc:Fallback>
        </mc:AlternateContent>
      </p:grpSp>
      <p:grpSp>
        <p:nvGrpSpPr>
          <p:cNvPr id="24" name="Group 23">
            <a:extLst>
              <a:ext uri="{FF2B5EF4-FFF2-40B4-BE49-F238E27FC236}">
                <a16:creationId xmlns:a16="http://schemas.microsoft.com/office/drawing/2014/main" id="{4231E43D-053F-C589-653C-264FE71476CE}"/>
              </a:ext>
            </a:extLst>
          </p:cNvPr>
          <p:cNvGrpSpPr/>
          <p:nvPr/>
        </p:nvGrpSpPr>
        <p:grpSpPr>
          <a:xfrm>
            <a:off x="1989320" y="3069187"/>
            <a:ext cx="745230" cy="557369"/>
            <a:chOff x="2339163" y="2962562"/>
            <a:chExt cx="745230" cy="557369"/>
          </a:xfrm>
          <a:gradFill>
            <a:gsLst>
              <a:gs pos="0">
                <a:srgbClr val="EA4335"/>
              </a:gs>
              <a:gs pos="100000">
                <a:srgbClr val="FF902A"/>
              </a:gs>
            </a:gsLst>
            <a:lin ang="0" scaled="1"/>
          </a:gradFill>
        </p:grpSpPr>
        <p:sp>
          <p:nvSpPr>
            <p:cNvPr id="25" name="Flowchart: Alternate Process 24">
              <a:extLst>
                <a:ext uri="{FF2B5EF4-FFF2-40B4-BE49-F238E27FC236}">
                  <a16:creationId xmlns:a16="http://schemas.microsoft.com/office/drawing/2014/main" id="{557D7FB7-2C1B-77B5-1937-7F0E23B537D7}"/>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C594D1B-2E39-8C41-D4C4-85F69F043668}"/>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Video</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6" name="TextBox 25">
                  <a:extLst>
                    <a:ext uri="{FF2B5EF4-FFF2-40B4-BE49-F238E27FC236}">
                      <a16:creationId xmlns:a16="http://schemas.microsoft.com/office/drawing/2014/main" id="{6C594D1B-2E39-8C41-D4C4-85F69F043668}"/>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3"/>
                  <a:stretch>
                    <a:fillRect l="-7229" r="-13253" b="-15217"/>
                  </a:stretch>
                </a:blipFill>
              </p:spPr>
              <p:txBody>
                <a:bodyPr/>
                <a:lstStyle/>
                <a:p>
                  <a:r>
                    <a:rPr lang="en-IN">
                      <a:noFill/>
                    </a:rPr>
                    <a:t> </a:t>
                  </a:r>
                </a:p>
              </p:txBody>
            </p:sp>
          </mc:Fallback>
        </mc:AlternateContent>
      </p:grpSp>
      <p:grpSp>
        <p:nvGrpSpPr>
          <p:cNvPr id="27" name="Group 26">
            <a:extLst>
              <a:ext uri="{FF2B5EF4-FFF2-40B4-BE49-F238E27FC236}">
                <a16:creationId xmlns:a16="http://schemas.microsoft.com/office/drawing/2014/main" id="{A8E49634-7861-C953-5C75-E7A849E0DA20}"/>
              </a:ext>
            </a:extLst>
          </p:cNvPr>
          <p:cNvGrpSpPr/>
          <p:nvPr/>
        </p:nvGrpSpPr>
        <p:grpSpPr>
          <a:xfrm>
            <a:off x="3264721" y="3069187"/>
            <a:ext cx="745230" cy="557369"/>
            <a:chOff x="2339163" y="2962562"/>
            <a:chExt cx="745230" cy="557369"/>
          </a:xfrm>
          <a:gradFill>
            <a:gsLst>
              <a:gs pos="0">
                <a:srgbClr val="EA4335"/>
              </a:gs>
              <a:gs pos="100000">
                <a:srgbClr val="FF902A"/>
              </a:gs>
            </a:gsLst>
            <a:lin ang="0" scaled="1"/>
          </a:gradFill>
        </p:grpSpPr>
        <p:sp>
          <p:nvSpPr>
            <p:cNvPr id="28" name="Flowchart: Alternate Process 27">
              <a:extLst>
                <a:ext uri="{FF2B5EF4-FFF2-40B4-BE49-F238E27FC236}">
                  <a16:creationId xmlns:a16="http://schemas.microsoft.com/office/drawing/2014/main" id="{E1A2A3F6-8F65-73F1-5145-0BE13696C096}"/>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0B947F7-BF3C-ECBD-210C-1431D0EEA66B}"/>
                    </a:ext>
                  </a:extLst>
                </p:cNvPr>
                <p:cNvSpPr txBox="1"/>
                <p:nvPr/>
              </p:nvSpPr>
              <p:spPr>
                <a:xfrm>
                  <a:off x="2460044" y="3102747"/>
                  <a:ext cx="503468" cy="280141"/>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Image</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9" name="TextBox 28">
                  <a:extLst>
                    <a:ext uri="{FF2B5EF4-FFF2-40B4-BE49-F238E27FC236}">
                      <a16:creationId xmlns:a16="http://schemas.microsoft.com/office/drawing/2014/main" id="{10B947F7-BF3C-ECBD-210C-1431D0EEA66B}"/>
                    </a:ext>
                  </a:extLst>
                </p:cNvPr>
                <p:cNvSpPr txBox="1">
                  <a:spLocks noRot="1" noChangeAspect="1" noMove="1" noResize="1" noEditPoints="1" noAdjustHandles="1" noChangeArrowheads="1" noChangeShapeType="1" noTextEdit="1"/>
                </p:cNvSpPr>
                <p:nvPr/>
              </p:nvSpPr>
              <p:spPr>
                <a:xfrm>
                  <a:off x="2460044" y="3102747"/>
                  <a:ext cx="503468" cy="280141"/>
                </a:xfrm>
                <a:prstGeom prst="rect">
                  <a:avLst/>
                </a:prstGeom>
                <a:blipFill>
                  <a:blip r:embed="rId4"/>
                  <a:stretch>
                    <a:fillRect l="-13253" r="-18072" b="-15217"/>
                  </a:stretch>
                </a:blipFill>
              </p:spPr>
              <p:txBody>
                <a:bodyPr/>
                <a:lstStyle/>
                <a:p>
                  <a:r>
                    <a:rPr lang="en-IN">
                      <a:noFill/>
                    </a:rPr>
                    <a:t> </a:t>
                  </a:r>
                </a:p>
              </p:txBody>
            </p:sp>
          </mc:Fallback>
        </mc:AlternateContent>
      </p:grpSp>
      <p:grpSp>
        <p:nvGrpSpPr>
          <p:cNvPr id="51" name="Group 50">
            <a:extLst>
              <a:ext uri="{FF2B5EF4-FFF2-40B4-BE49-F238E27FC236}">
                <a16:creationId xmlns:a16="http://schemas.microsoft.com/office/drawing/2014/main" id="{78D9767B-62EF-BCCB-BC95-4ED816A3ADCE}"/>
              </a:ext>
            </a:extLst>
          </p:cNvPr>
          <p:cNvGrpSpPr/>
          <p:nvPr/>
        </p:nvGrpSpPr>
        <p:grpSpPr>
          <a:xfrm>
            <a:off x="713919" y="3749687"/>
            <a:ext cx="745230" cy="557369"/>
            <a:chOff x="2339163" y="2962562"/>
            <a:chExt cx="745230" cy="557369"/>
          </a:xfrm>
          <a:gradFill>
            <a:gsLst>
              <a:gs pos="0">
                <a:srgbClr val="EA4335"/>
              </a:gs>
              <a:gs pos="100000">
                <a:srgbClr val="FF902A"/>
              </a:gs>
            </a:gsLst>
            <a:lin ang="0" scaled="1"/>
          </a:gradFill>
        </p:grpSpPr>
        <p:sp>
          <p:nvSpPr>
            <p:cNvPr id="52" name="Flowchart: Alternate Process 51">
              <a:extLst>
                <a:ext uri="{FF2B5EF4-FFF2-40B4-BE49-F238E27FC236}">
                  <a16:creationId xmlns:a16="http://schemas.microsoft.com/office/drawing/2014/main" id="{116F819C-C9F8-220E-9504-F09D75DA47FD}"/>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201C2C1F-3B06-50CA-B057-6D299BE446B6}"/>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Text</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3" name="TextBox 52">
                  <a:extLst>
                    <a:ext uri="{FF2B5EF4-FFF2-40B4-BE49-F238E27FC236}">
                      <a16:creationId xmlns:a16="http://schemas.microsoft.com/office/drawing/2014/main" id="{201C2C1F-3B06-50CA-B057-6D299BE446B6}"/>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5"/>
                  <a:stretch>
                    <a:fillRect r="-2410" b="-15217"/>
                  </a:stretch>
                </a:blipFill>
              </p:spPr>
              <p:txBody>
                <a:bodyPr/>
                <a:lstStyle/>
                <a:p>
                  <a:r>
                    <a:rPr lang="en-IN">
                      <a:noFill/>
                    </a:rPr>
                    <a:t> </a:t>
                  </a:r>
                </a:p>
              </p:txBody>
            </p:sp>
          </mc:Fallback>
        </mc:AlternateContent>
      </p:grpSp>
      <p:grpSp>
        <p:nvGrpSpPr>
          <p:cNvPr id="54" name="Group 53">
            <a:extLst>
              <a:ext uri="{FF2B5EF4-FFF2-40B4-BE49-F238E27FC236}">
                <a16:creationId xmlns:a16="http://schemas.microsoft.com/office/drawing/2014/main" id="{7D235013-35D1-2D60-5761-D0DE09493A7B}"/>
              </a:ext>
            </a:extLst>
          </p:cNvPr>
          <p:cNvGrpSpPr/>
          <p:nvPr/>
        </p:nvGrpSpPr>
        <p:grpSpPr>
          <a:xfrm>
            <a:off x="1989320" y="3758214"/>
            <a:ext cx="745230" cy="557369"/>
            <a:chOff x="2339163" y="2962562"/>
            <a:chExt cx="745230" cy="557369"/>
          </a:xfrm>
          <a:gradFill>
            <a:gsLst>
              <a:gs pos="0">
                <a:srgbClr val="EA4335"/>
              </a:gs>
              <a:gs pos="100000">
                <a:srgbClr val="FF902A"/>
              </a:gs>
            </a:gsLst>
            <a:lin ang="0" scaled="1"/>
          </a:gradFill>
        </p:grpSpPr>
        <p:sp>
          <p:nvSpPr>
            <p:cNvPr id="55" name="Flowchart: Alternate Process 54">
              <a:extLst>
                <a:ext uri="{FF2B5EF4-FFF2-40B4-BE49-F238E27FC236}">
                  <a16:creationId xmlns:a16="http://schemas.microsoft.com/office/drawing/2014/main" id="{4F398951-ADF6-4063-6E96-80B00E6AB5FE}"/>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35EFDB88-B407-41B5-9CB1-CEDD860938B4}"/>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Tabular</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6" name="TextBox 55">
                  <a:extLst>
                    <a:ext uri="{FF2B5EF4-FFF2-40B4-BE49-F238E27FC236}">
                      <a16:creationId xmlns:a16="http://schemas.microsoft.com/office/drawing/2014/main" id="{35EFDB88-B407-41B5-9CB1-CEDD860938B4}"/>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6"/>
                  <a:stretch>
                    <a:fillRect l="-20482" t="-2222" r="-27711" b="-17778"/>
                  </a:stretch>
                </a:blipFill>
              </p:spPr>
              <p:txBody>
                <a:bodyPr/>
                <a:lstStyle/>
                <a:p>
                  <a:r>
                    <a:rPr lang="en-IN">
                      <a:noFill/>
                    </a:rPr>
                    <a:t> </a:t>
                  </a:r>
                </a:p>
              </p:txBody>
            </p:sp>
          </mc:Fallback>
        </mc:AlternateContent>
      </p:grpSp>
      <p:grpSp>
        <p:nvGrpSpPr>
          <p:cNvPr id="57" name="Group 56">
            <a:extLst>
              <a:ext uri="{FF2B5EF4-FFF2-40B4-BE49-F238E27FC236}">
                <a16:creationId xmlns:a16="http://schemas.microsoft.com/office/drawing/2014/main" id="{6FBF2AC9-27FC-8879-0648-0E0A72B8F1C9}"/>
              </a:ext>
            </a:extLst>
          </p:cNvPr>
          <p:cNvGrpSpPr/>
          <p:nvPr/>
        </p:nvGrpSpPr>
        <p:grpSpPr>
          <a:xfrm>
            <a:off x="3264721" y="3758214"/>
            <a:ext cx="745230" cy="557369"/>
            <a:chOff x="2339163" y="2962562"/>
            <a:chExt cx="745230" cy="557369"/>
          </a:xfrm>
          <a:gradFill>
            <a:gsLst>
              <a:gs pos="0">
                <a:srgbClr val="EA4335"/>
              </a:gs>
              <a:gs pos="100000">
                <a:srgbClr val="FF902A"/>
              </a:gs>
            </a:gsLst>
            <a:lin ang="0" scaled="1"/>
          </a:gradFill>
        </p:grpSpPr>
        <p:sp>
          <p:nvSpPr>
            <p:cNvPr id="58" name="Flowchart: Alternate Process 57">
              <a:extLst>
                <a:ext uri="{FF2B5EF4-FFF2-40B4-BE49-F238E27FC236}">
                  <a16:creationId xmlns:a16="http://schemas.microsoft.com/office/drawing/2014/main" id="{778C12C8-8F62-29AB-F909-83B6FA65E6AF}"/>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C0DB5628-5F20-4B7C-7A2D-38D46BD5E3A5}"/>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Graph</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59" name="TextBox 58">
                  <a:extLst>
                    <a:ext uri="{FF2B5EF4-FFF2-40B4-BE49-F238E27FC236}">
                      <a16:creationId xmlns:a16="http://schemas.microsoft.com/office/drawing/2014/main" id="{C0DB5628-5F20-4B7C-7A2D-38D46BD5E3A5}"/>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7"/>
                  <a:stretch>
                    <a:fillRect l="-13253" t="-2222" r="-16867" b="-17778"/>
                  </a:stretch>
                </a:blipFill>
              </p:spPr>
              <p:txBody>
                <a:bodyPr/>
                <a:lstStyle/>
                <a:p>
                  <a:r>
                    <a:rPr lang="en-IN">
                      <a:noFill/>
                    </a:rPr>
                    <a:t> </a:t>
                  </a:r>
                </a:p>
              </p:txBody>
            </p:sp>
          </mc:Fallback>
        </mc:AlternateContent>
      </p:grpSp>
      <p:grpSp>
        <p:nvGrpSpPr>
          <p:cNvPr id="96" name="Group 95">
            <a:extLst>
              <a:ext uri="{FF2B5EF4-FFF2-40B4-BE49-F238E27FC236}">
                <a16:creationId xmlns:a16="http://schemas.microsoft.com/office/drawing/2014/main" id="{DBB82D73-925D-7D60-7F6B-BF66C07AC2F7}"/>
              </a:ext>
            </a:extLst>
          </p:cNvPr>
          <p:cNvGrpSpPr/>
          <p:nvPr/>
        </p:nvGrpSpPr>
        <p:grpSpPr>
          <a:xfrm>
            <a:off x="6897227" y="2643476"/>
            <a:ext cx="4484825" cy="2033140"/>
            <a:chOff x="7220216" y="2739772"/>
            <a:chExt cx="4484825" cy="2033140"/>
          </a:xfrm>
        </p:grpSpPr>
        <p:grpSp>
          <p:nvGrpSpPr>
            <p:cNvPr id="36" name="Group 35">
              <a:extLst>
                <a:ext uri="{FF2B5EF4-FFF2-40B4-BE49-F238E27FC236}">
                  <a16:creationId xmlns:a16="http://schemas.microsoft.com/office/drawing/2014/main" id="{7F66F116-0F59-791C-06CE-B85F313C46F0}"/>
                </a:ext>
              </a:extLst>
            </p:cNvPr>
            <p:cNvGrpSpPr/>
            <p:nvPr/>
          </p:nvGrpSpPr>
          <p:grpSpPr>
            <a:xfrm>
              <a:off x="7220216" y="2739772"/>
              <a:ext cx="1451515" cy="557369"/>
              <a:chOff x="2339163" y="2962562"/>
              <a:chExt cx="745230" cy="557369"/>
            </a:xfrm>
            <a:gradFill>
              <a:gsLst>
                <a:gs pos="0">
                  <a:srgbClr val="EA4335"/>
                </a:gs>
                <a:gs pos="100000">
                  <a:srgbClr val="FF902A"/>
                </a:gs>
              </a:gsLst>
              <a:lin ang="0" scaled="1"/>
            </a:gradFill>
          </p:grpSpPr>
          <p:sp>
            <p:nvSpPr>
              <p:cNvPr id="37" name="Flowchart: Alternate Process 36">
                <a:extLst>
                  <a:ext uri="{FF2B5EF4-FFF2-40B4-BE49-F238E27FC236}">
                    <a16:creationId xmlns:a16="http://schemas.microsoft.com/office/drawing/2014/main" id="{630E6557-B3C8-32E6-F0C2-50889A19B38E}"/>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3B3EA5C2-15B4-7225-83B7-877490177443}"/>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8" name="TextBox 37">
                    <a:extLst>
                      <a:ext uri="{FF2B5EF4-FFF2-40B4-BE49-F238E27FC236}">
                        <a16:creationId xmlns:a16="http://schemas.microsoft.com/office/drawing/2014/main" id="{3B3EA5C2-15B4-7225-83B7-877490177443}"/>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8"/>
                    <a:stretch>
                      <a:fillRect l="-1242" t="-2222" r="-3727" b="-17778"/>
                    </a:stretch>
                  </a:blipFill>
                </p:spPr>
                <p:txBody>
                  <a:bodyPr/>
                  <a:lstStyle/>
                  <a:p>
                    <a:r>
                      <a:rPr lang="en-IN">
                        <a:noFill/>
                      </a:rPr>
                      <a:t> </a:t>
                    </a:r>
                  </a:p>
                </p:txBody>
              </p:sp>
            </mc:Fallback>
          </mc:AlternateContent>
        </p:grpSp>
        <p:grpSp>
          <p:nvGrpSpPr>
            <p:cNvPr id="39" name="Group 38">
              <a:extLst>
                <a:ext uri="{FF2B5EF4-FFF2-40B4-BE49-F238E27FC236}">
                  <a16:creationId xmlns:a16="http://schemas.microsoft.com/office/drawing/2014/main" id="{A5C18685-357A-07AC-30D6-E7FC0E9CC311}"/>
                </a:ext>
              </a:extLst>
            </p:cNvPr>
            <p:cNvGrpSpPr/>
            <p:nvPr/>
          </p:nvGrpSpPr>
          <p:grpSpPr>
            <a:xfrm>
              <a:off x="8707693" y="2748299"/>
              <a:ext cx="1451515" cy="557369"/>
              <a:chOff x="2339163" y="2962562"/>
              <a:chExt cx="745230" cy="557369"/>
            </a:xfrm>
            <a:gradFill>
              <a:gsLst>
                <a:gs pos="0">
                  <a:srgbClr val="EA4335"/>
                </a:gs>
                <a:gs pos="100000">
                  <a:srgbClr val="FF902A"/>
                </a:gs>
              </a:gsLst>
              <a:lin ang="0" scaled="1"/>
            </a:gradFill>
          </p:grpSpPr>
          <p:sp>
            <p:nvSpPr>
              <p:cNvPr id="40" name="Flowchart: Alternate Process 39">
                <a:extLst>
                  <a:ext uri="{FF2B5EF4-FFF2-40B4-BE49-F238E27FC236}">
                    <a16:creationId xmlns:a16="http://schemas.microsoft.com/office/drawing/2014/main" id="{8E288576-08FA-1AA1-117F-025B5A329FED}"/>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C15005E-079A-741D-1EF7-2085001977D4}"/>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Unsupervised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1" name="TextBox 40">
                    <a:extLst>
                      <a:ext uri="{FF2B5EF4-FFF2-40B4-BE49-F238E27FC236}">
                        <a16:creationId xmlns:a16="http://schemas.microsoft.com/office/drawing/2014/main" id="{BC15005E-079A-741D-1EF7-2085001977D4}"/>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9"/>
                    <a:stretch>
                      <a:fillRect l="-11180" r="-12422" b="-17778"/>
                    </a:stretch>
                  </a:blipFill>
                </p:spPr>
                <p:txBody>
                  <a:bodyPr/>
                  <a:lstStyle/>
                  <a:p>
                    <a:r>
                      <a:rPr lang="en-IN">
                        <a:noFill/>
                      </a:rPr>
                      <a:t> </a:t>
                    </a:r>
                  </a:p>
                </p:txBody>
              </p:sp>
            </mc:Fallback>
          </mc:AlternateContent>
        </p:grpSp>
        <p:grpSp>
          <p:nvGrpSpPr>
            <p:cNvPr id="42" name="Group 41">
              <a:extLst>
                <a:ext uri="{FF2B5EF4-FFF2-40B4-BE49-F238E27FC236}">
                  <a16:creationId xmlns:a16="http://schemas.microsoft.com/office/drawing/2014/main" id="{C1D3C9F3-B374-B39A-1B4E-67595793BC69}"/>
                </a:ext>
              </a:extLst>
            </p:cNvPr>
            <p:cNvGrpSpPr/>
            <p:nvPr/>
          </p:nvGrpSpPr>
          <p:grpSpPr>
            <a:xfrm>
              <a:off x="10204842" y="2748299"/>
              <a:ext cx="1451515" cy="557369"/>
              <a:chOff x="2339163" y="2962562"/>
              <a:chExt cx="745230" cy="557369"/>
            </a:xfrm>
            <a:gradFill>
              <a:gsLst>
                <a:gs pos="0">
                  <a:srgbClr val="EA4335"/>
                </a:gs>
                <a:gs pos="100000">
                  <a:srgbClr val="FF902A"/>
                </a:gs>
              </a:gsLst>
              <a:lin ang="0" scaled="1"/>
            </a:gradFill>
          </p:grpSpPr>
          <p:sp>
            <p:nvSpPr>
              <p:cNvPr id="43" name="Flowchart: Alternate Process 42">
                <a:extLst>
                  <a:ext uri="{FF2B5EF4-FFF2-40B4-BE49-F238E27FC236}">
                    <a16:creationId xmlns:a16="http://schemas.microsoft.com/office/drawing/2014/main" id="{AD130450-AC39-8ACD-E8A3-C91F10DE7538}"/>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C94BF3A4-F2AF-9A5A-A44E-DFA1D9618405}"/>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Reinforcement</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4" name="TextBox 43">
                    <a:extLst>
                      <a:ext uri="{FF2B5EF4-FFF2-40B4-BE49-F238E27FC236}">
                        <a16:creationId xmlns:a16="http://schemas.microsoft.com/office/drawing/2014/main" id="{C94BF3A4-F2AF-9A5A-A44E-DFA1D9618405}"/>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0"/>
                    <a:stretch>
                      <a:fillRect l="-13665" r="-14286" b="-17778"/>
                    </a:stretch>
                  </a:blipFill>
                </p:spPr>
                <p:txBody>
                  <a:bodyPr/>
                  <a:lstStyle/>
                  <a:p>
                    <a:r>
                      <a:rPr lang="en-IN">
                        <a:noFill/>
                      </a:rPr>
                      <a:t> </a:t>
                    </a:r>
                  </a:p>
                </p:txBody>
              </p:sp>
            </mc:Fallback>
          </mc:AlternateContent>
        </p:grpSp>
        <p:grpSp>
          <p:nvGrpSpPr>
            <p:cNvPr id="78" name="Group 77">
              <a:extLst>
                <a:ext uri="{FF2B5EF4-FFF2-40B4-BE49-F238E27FC236}">
                  <a16:creationId xmlns:a16="http://schemas.microsoft.com/office/drawing/2014/main" id="{B70AD954-5232-5E00-8FD2-B565AAAA09F5}"/>
                </a:ext>
              </a:extLst>
            </p:cNvPr>
            <p:cNvGrpSpPr/>
            <p:nvPr/>
          </p:nvGrpSpPr>
          <p:grpSpPr>
            <a:xfrm>
              <a:off x="7220217" y="3499211"/>
              <a:ext cx="1451515" cy="557369"/>
              <a:chOff x="2339163" y="2962562"/>
              <a:chExt cx="745230" cy="557369"/>
            </a:xfrm>
            <a:gradFill>
              <a:gsLst>
                <a:gs pos="0">
                  <a:srgbClr val="EA4335"/>
                </a:gs>
                <a:gs pos="100000">
                  <a:srgbClr val="FF902A"/>
                </a:gs>
              </a:gsLst>
              <a:lin ang="0" scaled="1"/>
            </a:gradFill>
          </p:grpSpPr>
          <p:sp>
            <p:nvSpPr>
              <p:cNvPr id="79" name="Flowchart: Alternate Process 78">
                <a:extLst>
                  <a:ext uri="{FF2B5EF4-FFF2-40B4-BE49-F238E27FC236}">
                    <a16:creationId xmlns:a16="http://schemas.microsoft.com/office/drawing/2014/main" id="{3367C384-90DC-1E03-6E43-FE307D62CEE8}"/>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242C5AA4-3C39-B4AA-9872-7BCB9E457785}"/>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Self</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0" name="TextBox 79">
                    <a:extLst>
                      <a:ext uri="{FF2B5EF4-FFF2-40B4-BE49-F238E27FC236}">
                        <a16:creationId xmlns:a16="http://schemas.microsoft.com/office/drawing/2014/main" id="{242C5AA4-3C39-B4AA-9872-7BCB9E457785}"/>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1"/>
                    <a:stretch>
                      <a:fillRect l="-19255" r="-21118" b="-15217"/>
                    </a:stretch>
                  </a:blipFill>
                </p:spPr>
                <p:txBody>
                  <a:bodyPr/>
                  <a:lstStyle/>
                  <a:p>
                    <a:r>
                      <a:rPr lang="en-IN">
                        <a:noFill/>
                      </a:rPr>
                      <a:t> </a:t>
                    </a:r>
                  </a:p>
                </p:txBody>
              </p:sp>
            </mc:Fallback>
          </mc:AlternateContent>
        </p:grpSp>
        <p:grpSp>
          <p:nvGrpSpPr>
            <p:cNvPr id="81" name="Group 80">
              <a:extLst>
                <a:ext uri="{FF2B5EF4-FFF2-40B4-BE49-F238E27FC236}">
                  <a16:creationId xmlns:a16="http://schemas.microsoft.com/office/drawing/2014/main" id="{5367EF26-B41B-EBDE-A29A-8701A628530F}"/>
                </a:ext>
              </a:extLst>
            </p:cNvPr>
            <p:cNvGrpSpPr/>
            <p:nvPr/>
          </p:nvGrpSpPr>
          <p:grpSpPr>
            <a:xfrm>
              <a:off x="8721274" y="3507738"/>
              <a:ext cx="1451515" cy="557369"/>
              <a:chOff x="2339163" y="2962562"/>
              <a:chExt cx="745230" cy="557369"/>
            </a:xfrm>
            <a:gradFill>
              <a:gsLst>
                <a:gs pos="0">
                  <a:srgbClr val="EA4335"/>
                </a:gs>
                <a:gs pos="100000">
                  <a:srgbClr val="FF902A"/>
                </a:gs>
              </a:gsLst>
              <a:lin ang="0" scaled="1"/>
            </a:gradFill>
          </p:grpSpPr>
          <p:sp>
            <p:nvSpPr>
              <p:cNvPr id="82" name="Flowchart: Alternate Process 81">
                <a:extLst>
                  <a:ext uri="{FF2B5EF4-FFF2-40B4-BE49-F238E27FC236}">
                    <a16:creationId xmlns:a16="http://schemas.microsoft.com/office/drawing/2014/main" id="{E90DDFDB-5935-4375-2CAD-C54AF5742A48}"/>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3" name="TextBox 82">
                    <a:extLst>
                      <a:ext uri="{FF2B5EF4-FFF2-40B4-BE49-F238E27FC236}">
                        <a16:creationId xmlns:a16="http://schemas.microsoft.com/office/drawing/2014/main" id="{03C5AF2F-2DAC-65D0-3E69-9CE5A9F15E6C}"/>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Semi</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t>
                          </m:r>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Supervised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3" name="TextBox 82">
                    <a:extLst>
                      <a:ext uri="{FF2B5EF4-FFF2-40B4-BE49-F238E27FC236}">
                        <a16:creationId xmlns:a16="http://schemas.microsoft.com/office/drawing/2014/main" id="{03C5AF2F-2DAC-65D0-3E69-9CE5A9F15E6C}"/>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2"/>
                    <a:stretch>
                      <a:fillRect l="-21739" t="-2222" r="-24845" b="-17778"/>
                    </a:stretch>
                  </a:blipFill>
                </p:spPr>
                <p:txBody>
                  <a:bodyPr/>
                  <a:lstStyle/>
                  <a:p>
                    <a:r>
                      <a:rPr lang="en-IN">
                        <a:noFill/>
                      </a:rPr>
                      <a:t> </a:t>
                    </a:r>
                  </a:p>
                </p:txBody>
              </p:sp>
            </mc:Fallback>
          </mc:AlternateContent>
        </p:grpSp>
        <p:grpSp>
          <p:nvGrpSpPr>
            <p:cNvPr id="84" name="Group 83">
              <a:extLst>
                <a:ext uri="{FF2B5EF4-FFF2-40B4-BE49-F238E27FC236}">
                  <a16:creationId xmlns:a16="http://schemas.microsoft.com/office/drawing/2014/main" id="{5B61E0D4-C7A6-09A1-1F0C-3AF4D6CC208E}"/>
                </a:ext>
              </a:extLst>
            </p:cNvPr>
            <p:cNvGrpSpPr/>
            <p:nvPr/>
          </p:nvGrpSpPr>
          <p:grpSpPr>
            <a:xfrm>
              <a:off x="10222331" y="3507738"/>
              <a:ext cx="1451515" cy="557369"/>
              <a:chOff x="2339163" y="2962562"/>
              <a:chExt cx="745230" cy="557369"/>
            </a:xfrm>
            <a:gradFill>
              <a:gsLst>
                <a:gs pos="0">
                  <a:srgbClr val="EA4335"/>
                </a:gs>
                <a:gs pos="100000">
                  <a:srgbClr val="FF902A"/>
                </a:gs>
              </a:gsLst>
              <a:lin ang="0" scaled="1"/>
            </a:gradFill>
          </p:grpSpPr>
          <p:sp>
            <p:nvSpPr>
              <p:cNvPr id="85" name="Flowchart: Alternate Process 84">
                <a:extLst>
                  <a:ext uri="{FF2B5EF4-FFF2-40B4-BE49-F238E27FC236}">
                    <a16:creationId xmlns:a16="http://schemas.microsoft.com/office/drawing/2014/main" id="{AB7376C5-FCAF-3279-8F12-1A0BF458B7FA}"/>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CC8F1FCA-2771-1277-F589-1F1AF5ECE017}"/>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Representation</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6" name="TextBox 85">
                    <a:extLst>
                      <a:ext uri="{FF2B5EF4-FFF2-40B4-BE49-F238E27FC236}">
                        <a16:creationId xmlns:a16="http://schemas.microsoft.com/office/drawing/2014/main" id="{CC8F1FCA-2771-1277-F589-1F1AF5ECE017}"/>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3"/>
                    <a:stretch>
                      <a:fillRect l="-15625" t="-2222" r="-18125" b="-17778"/>
                    </a:stretch>
                  </a:blipFill>
                </p:spPr>
                <p:txBody>
                  <a:bodyPr/>
                  <a:lstStyle/>
                  <a:p>
                    <a:r>
                      <a:rPr lang="en-IN">
                        <a:noFill/>
                      </a:rPr>
                      <a:t> </a:t>
                    </a:r>
                  </a:p>
                </p:txBody>
              </p:sp>
            </mc:Fallback>
          </mc:AlternateContent>
        </p:grpSp>
        <p:grpSp>
          <p:nvGrpSpPr>
            <p:cNvPr id="87" name="Group 86">
              <a:extLst>
                <a:ext uri="{FF2B5EF4-FFF2-40B4-BE49-F238E27FC236}">
                  <a16:creationId xmlns:a16="http://schemas.microsoft.com/office/drawing/2014/main" id="{2C9A8900-8552-DE95-8E14-FB1BE58A9766}"/>
                </a:ext>
              </a:extLst>
            </p:cNvPr>
            <p:cNvGrpSpPr/>
            <p:nvPr/>
          </p:nvGrpSpPr>
          <p:grpSpPr>
            <a:xfrm>
              <a:off x="7251412" y="4207016"/>
              <a:ext cx="1451515" cy="557369"/>
              <a:chOff x="2339163" y="2962562"/>
              <a:chExt cx="745230" cy="557369"/>
            </a:xfrm>
            <a:gradFill>
              <a:gsLst>
                <a:gs pos="0">
                  <a:srgbClr val="EA4335"/>
                </a:gs>
                <a:gs pos="100000">
                  <a:srgbClr val="FF902A"/>
                </a:gs>
              </a:gsLst>
              <a:lin ang="0" scaled="1"/>
            </a:gradFill>
          </p:grpSpPr>
          <p:sp>
            <p:nvSpPr>
              <p:cNvPr id="88" name="Flowchart: Alternate Process 87">
                <a:extLst>
                  <a:ext uri="{FF2B5EF4-FFF2-40B4-BE49-F238E27FC236}">
                    <a16:creationId xmlns:a16="http://schemas.microsoft.com/office/drawing/2014/main" id="{542BA63D-1F1A-CA3A-019C-175CE757EB8D}"/>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9100FB7F-472C-CE39-DE3B-BC81C877D823}"/>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Federated</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9" name="TextBox 88">
                    <a:extLst>
                      <a:ext uri="{FF2B5EF4-FFF2-40B4-BE49-F238E27FC236}">
                        <a16:creationId xmlns:a16="http://schemas.microsoft.com/office/drawing/2014/main" id="{9100FB7F-472C-CE39-DE3B-BC81C877D823}"/>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4"/>
                    <a:stretch>
                      <a:fillRect b="-15217"/>
                    </a:stretch>
                  </a:blipFill>
                </p:spPr>
                <p:txBody>
                  <a:bodyPr/>
                  <a:lstStyle/>
                  <a:p>
                    <a:r>
                      <a:rPr lang="en-IN">
                        <a:noFill/>
                      </a:rPr>
                      <a:t> </a:t>
                    </a:r>
                  </a:p>
                </p:txBody>
              </p:sp>
            </mc:Fallback>
          </mc:AlternateContent>
        </p:grpSp>
        <p:grpSp>
          <p:nvGrpSpPr>
            <p:cNvPr id="90" name="Group 89">
              <a:extLst>
                <a:ext uri="{FF2B5EF4-FFF2-40B4-BE49-F238E27FC236}">
                  <a16:creationId xmlns:a16="http://schemas.microsoft.com/office/drawing/2014/main" id="{0F8D29EC-F0A5-8930-335E-5488DC71997E}"/>
                </a:ext>
              </a:extLst>
            </p:cNvPr>
            <p:cNvGrpSpPr/>
            <p:nvPr/>
          </p:nvGrpSpPr>
          <p:grpSpPr>
            <a:xfrm>
              <a:off x="8752469" y="4215543"/>
              <a:ext cx="1451515" cy="557369"/>
              <a:chOff x="2339163" y="2962562"/>
              <a:chExt cx="745230" cy="557369"/>
            </a:xfrm>
            <a:gradFill>
              <a:gsLst>
                <a:gs pos="0">
                  <a:srgbClr val="EA4335"/>
                </a:gs>
                <a:gs pos="100000">
                  <a:srgbClr val="FF902A"/>
                </a:gs>
              </a:gsLst>
              <a:lin ang="0" scaled="1"/>
            </a:gradFill>
          </p:grpSpPr>
          <p:sp>
            <p:nvSpPr>
              <p:cNvPr id="91" name="Flowchart: Alternate Process 90">
                <a:extLst>
                  <a:ext uri="{FF2B5EF4-FFF2-40B4-BE49-F238E27FC236}">
                    <a16:creationId xmlns:a16="http://schemas.microsoft.com/office/drawing/2014/main" id="{C8E62FFC-75ED-E194-FE86-63346C4D55FC}"/>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03C304AC-6230-DB95-CA8B-C18F7901718B}"/>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Active</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92" name="TextBox 91">
                    <a:extLst>
                      <a:ext uri="{FF2B5EF4-FFF2-40B4-BE49-F238E27FC236}">
                        <a16:creationId xmlns:a16="http://schemas.microsoft.com/office/drawing/2014/main" id="{03C304AC-6230-DB95-CA8B-C18F7901718B}"/>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5"/>
                    <a:stretch>
                      <a:fillRect t="-2222" b="-17778"/>
                    </a:stretch>
                  </a:blipFill>
                </p:spPr>
                <p:txBody>
                  <a:bodyPr/>
                  <a:lstStyle/>
                  <a:p>
                    <a:r>
                      <a:rPr lang="en-IN">
                        <a:noFill/>
                      </a:rPr>
                      <a:t> </a:t>
                    </a:r>
                  </a:p>
                </p:txBody>
              </p:sp>
            </mc:Fallback>
          </mc:AlternateContent>
        </p:grpSp>
        <p:grpSp>
          <p:nvGrpSpPr>
            <p:cNvPr id="93" name="Group 92">
              <a:extLst>
                <a:ext uri="{FF2B5EF4-FFF2-40B4-BE49-F238E27FC236}">
                  <a16:creationId xmlns:a16="http://schemas.microsoft.com/office/drawing/2014/main" id="{52DA7492-1750-5CA1-55D9-A84CC84E8946}"/>
                </a:ext>
              </a:extLst>
            </p:cNvPr>
            <p:cNvGrpSpPr/>
            <p:nvPr/>
          </p:nvGrpSpPr>
          <p:grpSpPr>
            <a:xfrm>
              <a:off x="10253526" y="4215543"/>
              <a:ext cx="1451515" cy="557369"/>
              <a:chOff x="2339163" y="2962562"/>
              <a:chExt cx="745230" cy="557369"/>
            </a:xfrm>
            <a:gradFill>
              <a:gsLst>
                <a:gs pos="0">
                  <a:srgbClr val="EA4335"/>
                </a:gs>
                <a:gs pos="100000">
                  <a:srgbClr val="FF902A"/>
                </a:gs>
              </a:gsLst>
              <a:lin ang="0" scaled="1"/>
            </a:gradFill>
          </p:grpSpPr>
          <p:sp>
            <p:nvSpPr>
              <p:cNvPr id="94" name="Flowchart: Alternate Process 93">
                <a:extLst>
                  <a:ext uri="{FF2B5EF4-FFF2-40B4-BE49-F238E27FC236}">
                    <a16:creationId xmlns:a16="http://schemas.microsoft.com/office/drawing/2014/main" id="{1E2C87E2-6B7D-4E36-9EE7-8C57B42D854D}"/>
                  </a:ext>
                </a:extLst>
              </p:cNvPr>
              <p:cNvSpPr/>
              <p:nvPr/>
            </p:nvSpPr>
            <p:spPr>
              <a:xfrm>
                <a:off x="2339163" y="2962562"/>
                <a:ext cx="745230" cy="557369"/>
              </a:xfrm>
              <a:prstGeom prst="flowChartAlternateProcess">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200" i="1">
                  <a:solidFill>
                    <a:schemeClr val="bg1"/>
                  </a:solidFill>
                  <a:latin typeface="Inter" panose="02000503000000020004" pitchFamily="2" charset="0"/>
                  <a:ea typeface="Inter" panose="02000503000000020004"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18E58973-16FD-564C-BCBF-87C0E0B4E16D}"/>
                      </a:ext>
                    </a:extLst>
                  </p:cNvPr>
                  <p:cNvSpPr txBox="1"/>
                  <p:nvPr/>
                </p:nvSpPr>
                <p:spPr>
                  <a:xfrm>
                    <a:off x="2460044" y="3102747"/>
                    <a:ext cx="503468" cy="276999"/>
                  </a:xfrm>
                  <a:prstGeom prst="rect">
                    <a:avLst/>
                  </a:prstGeom>
                  <a:grp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kumimoji="0" lang="en-IN" altLang="en-US" sz="1200" b="0" i="1" u="none" strike="noStrike" cap="none" normalizeH="0" baseline="0" dirty="0" smtClean="0">
                              <a:ln>
                                <a:noFill/>
                              </a:ln>
                              <a:solidFill>
                                <a:schemeClr val="bg1"/>
                              </a:solidFill>
                              <a:effectLst/>
                              <a:latin typeface="Inter" panose="02000503000000020004" pitchFamily="2" charset="0"/>
                              <a:ea typeface="Inter" panose="02000503000000020004" pitchFamily="2" charset="0"/>
                              <a:cs typeface="Poppins" panose="00000500000000000000" pitchFamily="2" charset="0"/>
                            </a:rPr>
                            <m:t>Meta</m:t>
                          </m:r>
                        </m:oMath>
                      </m:oMathPara>
                    </a14:m>
                    <a:endParaRPr lang="en-IN" sz="1200" i="1"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95" name="TextBox 94">
                    <a:extLst>
                      <a:ext uri="{FF2B5EF4-FFF2-40B4-BE49-F238E27FC236}">
                        <a16:creationId xmlns:a16="http://schemas.microsoft.com/office/drawing/2014/main" id="{18E58973-16FD-564C-BCBF-87C0E0B4E16D}"/>
                      </a:ext>
                    </a:extLst>
                  </p:cNvPr>
                  <p:cNvSpPr txBox="1">
                    <a:spLocks noRot="1" noChangeAspect="1" noMove="1" noResize="1" noEditPoints="1" noAdjustHandles="1" noChangeArrowheads="1" noChangeShapeType="1" noTextEdit="1"/>
                  </p:cNvSpPr>
                  <p:nvPr/>
                </p:nvSpPr>
                <p:spPr>
                  <a:xfrm>
                    <a:off x="2460044" y="3102747"/>
                    <a:ext cx="503468" cy="276999"/>
                  </a:xfrm>
                  <a:prstGeom prst="rect">
                    <a:avLst/>
                  </a:prstGeom>
                  <a:blipFill>
                    <a:blip r:embed="rId16"/>
                    <a:stretch>
                      <a:fillRect t="-2222" b="-17778"/>
                    </a:stretch>
                  </a:blipFill>
                </p:spPr>
                <p:txBody>
                  <a:bodyPr/>
                  <a:lstStyle/>
                  <a:p>
                    <a:r>
                      <a:rPr lang="en-IN">
                        <a:noFill/>
                      </a:rPr>
                      <a:t> </a:t>
                    </a:r>
                  </a:p>
                </p:txBody>
              </p:sp>
            </mc:Fallback>
          </mc:AlternateContent>
        </p:grpSp>
      </p:grpSp>
      <p:sp>
        <p:nvSpPr>
          <p:cNvPr id="98" name="Left Bracket 97">
            <a:extLst>
              <a:ext uri="{FF2B5EF4-FFF2-40B4-BE49-F238E27FC236}">
                <a16:creationId xmlns:a16="http://schemas.microsoft.com/office/drawing/2014/main" id="{93A9CE13-C225-69FA-5A5E-FD56B62EF50D}"/>
              </a:ext>
            </a:extLst>
          </p:cNvPr>
          <p:cNvSpPr/>
          <p:nvPr/>
        </p:nvSpPr>
        <p:spPr>
          <a:xfrm flipH="1">
            <a:off x="11267214" y="2530764"/>
            <a:ext cx="210870" cy="2216727"/>
          </a:xfrm>
          <a:prstGeom prst="leftBracket">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0" name="TextBox 99">
            <a:extLst>
              <a:ext uri="{FF2B5EF4-FFF2-40B4-BE49-F238E27FC236}">
                <a16:creationId xmlns:a16="http://schemas.microsoft.com/office/drawing/2014/main" id="{4C8B3DC8-CD27-C14F-E127-ECF5FC030C77}"/>
              </a:ext>
            </a:extLst>
          </p:cNvPr>
          <p:cNvSpPr txBox="1"/>
          <p:nvPr/>
        </p:nvSpPr>
        <p:spPr>
          <a:xfrm>
            <a:off x="10903676" y="4807565"/>
            <a:ext cx="1148815" cy="1223412"/>
          </a:xfrm>
          <a:prstGeom prst="rect">
            <a:avLst/>
          </a:prstGeom>
          <a:noFill/>
        </p:spPr>
        <p:txBody>
          <a:bodyPr wrap="square">
            <a:spAutoFit/>
          </a:bodyPr>
          <a:lstStyle/>
          <a:p>
            <a:pPr algn="ctr"/>
            <a:r>
              <a:rPr lang="en-US" sz="1050" dirty="0">
                <a:latin typeface="Inter Light" panose="02000503000000020004" pitchFamily="2" charset="0"/>
                <a:ea typeface="Inter Light" panose="02000503000000020004" pitchFamily="2" charset="0"/>
                <a:cs typeface="Poppins Light" panose="00000400000000000000" pitchFamily="2" charset="0"/>
              </a:rPr>
              <a:t>Paradigms of Machine Learning refer to the different ways machines learn from data.</a:t>
            </a:r>
            <a:endParaRPr lang="en-IN" sz="1050" dirty="0">
              <a:latin typeface="Inter Light" panose="02000503000000020004" pitchFamily="2" charset="0"/>
              <a:ea typeface="Inter Light" panose="02000503000000020004" pitchFamily="2" charset="0"/>
              <a:cs typeface="Poppins Light" panose="00000400000000000000" pitchFamily="2" charset="0"/>
            </a:endParaRPr>
          </a:p>
        </p:txBody>
      </p:sp>
      <p:sp>
        <p:nvSpPr>
          <p:cNvPr id="101" name="Left Bracket 100">
            <a:extLst>
              <a:ext uri="{FF2B5EF4-FFF2-40B4-BE49-F238E27FC236}">
                <a16:creationId xmlns:a16="http://schemas.microsoft.com/office/drawing/2014/main" id="{24F31CF5-9750-A034-F4C5-656B479E684D}"/>
              </a:ext>
            </a:extLst>
          </p:cNvPr>
          <p:cNvSpPr/>
          <p:nvPr/>
        </p:nvSpPr>
        <p:spPr>
          <a:xfrm>
            <a:off x="570851" y="2932888"/>
            <a:ext cx="143342" cy="1514476"/>
          </a:xfrm>
          <a:prstGeom prst="leftBracket">
            <a:avLst/>
          </a:prstGeom>
          <a:ln w="19050">
            <a:solidFill>
              <a:schemeClr val="tx1">
                <a:lumMod val="75000"/>
                <a:lumOff val="2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2" name="TextBox 101">
            <a:extLst>
              <a:ext uri="{FF2B5EF4-FFF2-40B4-BE49-F238E27FC236}">
                <a16:creationId xmlns:a16="http://schemas.microsoft.com/office/drawing/2014/main" id="{36098D93-BAF9-4004-3FE7-ADD062D82A8B}"/>
              </a:ext>
            </a:extLst>
          </p:cNvPr>
          <p:cNvSpPr txBox="1"/>
          <p:nvPr/>
        </p:nvSpPr>
        <p:spPr>
          <a:xfrm>
            <a:off x="139510" y="4583151"/>
            <a:ext cx="1148815" cy="1546577"/>
          </a:xfrm>
          <a:prstGeom prst="rect">
            <a:avLst/>
          </a:prstGeom>
          <a:noFill/>
        </p:spPr>
        <p:txBody>
          <a:bodyPr wrap="square">
            <a:spAutoFit/>
          </a:bodyPr>
          <a:lstStyle/>
          <a:p>
            <a:pPr algn="ctr"/>
            <a:r>
              <a:rPr lang="en-US" sz="1050" dirty="0">
                <a:latin typeface="Inter Light" panose="02000503000000020004" pitchFamily="2" charset="0"/>
                <a:ea typeface="Inter Light" panose="02000503000000020004" pitchFamily="2" charset="0"/>
                <a:cs typeface="Poppins Light" panose="00000400000000000000" pitchFamily="2" charset="0"/>
              </a:rPr>
              <a:t>Deep learning models can process diverse types of data by learning hierarchical representations.</a:t>
            </a:r>
            <a:endParaRPr lang="en-IN" sz="1050" dirty="0">
              <a:latin typeface="Inter Light" panose="02000503000000020004" pitchFamily="2" charset="0"/>
              <a:ea typeface="Inter Light" panose="02000503000000020004" pitchFamily="2" charset="0"/>
              <a:cs typeface="Poppins Light" panose="00000400000000000000" pitchFamily="2" charset="0"/>
            </a:endParaRPr>
          </a:p>
        </p:txBody>
      </p:sp>
      <p:sp>
        <p:nvSpPr>
          <p:cNvPr id="103" name="TextBox 102">
            <a:extLst>
              <a:ext uri="{FF2B5EF4-FFF2-40B4-BE49-F238E27FC236}">
                <a16:creationId xmlns:a16="http://schemas.microsoft.com/office/drawing/2014/main" id="{CD4CD4F7-E1F6-7400-D5C7-A47EA7AE3F7B}"/>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3541E5B0-225B-8457-4EA3-8BAC37754F99}"/>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A010D6CA-C4EC-839C-5415-0156FF2D9564}"/>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CADAF7A1-7443-EE9E-9C4A-091A9A91EB65}"/>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836243B-7861-8930-81FE-6CBB2FBB17E4}"/>
              </a:ext>
            </a:extLst>
          </p:cNvPr>
          <p:cNvSpPr txBox="1"/>
          <p:nvPr/>
        </p:nvSpPr>
        <p:spPr>
          <a:xfrm>
            <a:off x="5235697" y="3485747"/>
            <a:ext cx="788999" cy="338554"/>
          </a:xfrm>
          <a:prstGeom prst="rect">
            <a:avLst/>
          </a:prstGeom>
          <a:noFill/>
        </p:spPr>
        <p:txBody>
          <a:bodyPr wrap="none" rtlCol="0">
            <a:spAutoFit/>
          </a:bodyPr>
          <a:lstStyle/>
          <a:p>
            <a:pPr algn="ctr"/>
            <a:r>
              <a:rPr lang="en-US" sz="1600" dirty="0">
                <a:solidFill>
                  <a:schemeClr val="bg1"/>
                </a:solidFill>
                <a:latin typeface="Inter" panose="02000503000000020004" pitchFamily="2" charset="0"/>
                <a:ea typeface="Inter" panose="02000503000000020004" pitchFamily="2" charset="0"/>
                <a:cs typeface="Poppins" panose="00000500000000000000" pitchFamily="2" charset="0"/>
              </a:rPr>
              <a:t>Model</a:t>
            </a:r>
          </a:p>
        </p:txBody>
      </p:sp>
      <p:sp>
        <p:nvSpPr>
          <p:cNvPr id="110" name="TextBox 109">
            <a:extLst>
              <a:ext uri="{FF2B5EF4-FFF2-40B4-BE49-F238E27FC236}">
                <a16:creationId xmlns:a16="http://schemas.microsoft.com/office/drawing/2014/main" id="{B3F54B27-A254-A2B6-D746-6A8E4400FDB6}"/>
              </a:ext>
            </a:extLst>
          </p:cNvPr>
          <p:cNvSpPr txBox="1"/>
          <p:nvPr/>
        </p:nvSpPr>
        <p:spPr>
          <a:xfrm>
            <a:off x="276264" y="1821979"/>
            <a:ext cx="4216036" cy="461665"/>
          </a:xfrm>
          <a:prstGeom prst="rect">
            <a:avLst/>
          </a:prstGeom>
          <a:noFill/>
        </p:spPr>
        <p:txBody>
          <a:bodyPr wrap="square" rtlCol="0">
            <a:spAutoFit/>
          </a:bodyPr>
          <a:lstStyle/>
          <a:p>
            <a:pPr algn="ctr"/>
            <a:r>
              <a:rPr lang="en-US"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rPr>
              <a:t>Data Types and Tasks</a:t>
            </a:r>
            <a:endParaRPr lang="en-IN"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111" name="TextBox 110">
            <a:extLst>
              <a:ext uri="{FF2B5EF4-FFF2-40B4-BE49-F238E27FC236}">
                <a16:creationId xmlns:a16="http://schemas.microsoft.com/office/drawing/2014/main" id="{1F138425-FEAE-1F31-D3A0-1DC5097CE23B}"/>
              </a:ext>
            </a:extLst>
          </p:cNvPr>
          <p:cNvSpPr txBox="1"/>
          <p:nvPr/>
        </p:nvSpPr>
        <p:spPr>
          <a:xfrm>
            <a:off x="7389597" y="1821979"/>
            <a:ext cx="3441727" cy="461665"/>
          </a:xfrm>
          <a:prstGeom prst="rect">
            <a:avLst/>
          </a:prstGeom>
          <a:noFill/>
        </p:spPr>
        <p:txBody>
          <a:bodyPr wrap="square" rtlCol="0">
            <a:spAutoFit/>
          </a:bodyPr>
          <a:lstStyle/>
          <a:p>
            <a:pPr algn="ctr"/>
            <a:r>
              <a:rPr lang="en-US"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rPr>
              <a:t>Paradigms</a:t>
            </a:r>
            <a:endParaRPr lang="en-IN" sz="24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2" name="Google Shape;66;p15">
            <a:extLst>
              <a:ext uri="{FF2B5EF4-FFF2-40B4-BE49-F238E27FC236}">
                <a16:creationId xmlns:a16="http://schemas.microsoft.com/office/drawing/2014/main" id="{CA056769-46C6-C98B-90C0-57E8138DA8A5}"/>
              </a:ext>
            </a:extLst>
          </p:cNvPr>
          <p:cNvSpPr/>
          <p:nvPr/>
        </p:nvSpPr>
        <p:spPr>
          <a:xfrm>
            <a:off x="8065329" y="6091051"/>
            <a:ext cx="3651649" cy="557369"/>
          </a:xfrm>
          <a:prstGeom prst="roundRect">
            <a:avLst>
              <a:gd name="adj" fmla="val 50000"/>
            </a:avLst>
          </a:prstGeom>
          <a:gradFill>
            <a:gsLst>
              <a:gs pos="46800">
                <a:srgbClr val="2E96FF"/>
              </a:gs>
              <a:gs pos="0">
                <a:srgbClr val="3C77ED"/>
              </a:gs>
              <a:gs pos="100000">
                <a:srgbClr val="ACB7FF"/>
              </a:gs>
            </a:gsLst>
            <a:lin ang="0" scaled="1"/>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3">
            <a:extLst>
              <a:ext uri="{FF2B5EF4-FFF2-40B4-BE49-F238E27FC236}">
                <a16:creationId xmlns:a16="http://schemas.microsoft.com/office/drawing/2014/main" id="{58A5B76D-A6E6-F66B-428C-77FCC6DC004A}"/>
              </a:ext>
            </a:extLst>
          </p:cNvPr>
          <p:cNvSpPr txBox="1"/>
          <p:nvPr/>
        </p:nvSpPr>
        <p:spPr>
          <a:xfrm>
            <a:off x="8162808" y="6205237"/>
            <a:ext cx="356215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bg1"/>
                </a:solidFill>
                <a:latin typeface="Poppins" panose="00000500000000000000" pitchFamily="2" charset="0"/>
                <a:cs typeface="Poppins" panose="00000500000000000000" pitchFamily="2" charset="0"/>
              </a:rPr>
              <a:t>Neural Networks</a:t>
            </a:r>
            <a:endParaRPr lang="en-IN" sz="1600" dirty="0">
              <a:solidFill>
                <a:schemeClr val="bg1"/>
              </a:solidFill>
              <a:latin typeface="Poppins Light" panose="00000400000000000000" pitchFamily="2" charset="0"/>
              <a:cs typeface="Poppins Light" panose="00000400000000000000" pitchFamily="2" charset="0"/>
            </a:endParaRPr>
          </a:p>
        </p:txBody>
      </p:sp>
      <p:cxnSp>
        <p:nvCxnSpPr>
          <p:cNvPr id="6" name="Connector: Curved 5">
            <a:extLst>
              <a:ext uri="{FF2B5EF4-FFF2-40B4-BE49-F238E27FC236}">
                <a16:creationId xmlns:a16="http://schemas.microsoft.com/office/drawing/2014/main" id="{78B970CD-E70B-BB32-74B7-7AE243EE6DD0}"/>
              </a:ext>
            </a:extLst>
          </p:cNvPr>
          <p:cNvCxnSpPr>
            <a:cxnSpLocks/>
          </p:cNvCxnSpPr>
          <p:nvPr/>
        </p:nvCxnSpPr>
        <p:spPr>
          <a:xfrm flipV="1">
            <a:off x="3891433" y="4455768"/>
            <a:ext cx="940053" cy="847080"/>
          </a:xfrm>
          <a:prstGeom prst="curved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BBFEB51-1823-CFDB-C1E3-8DA604B9D287}"/>
              </a:ext>
            </a:extLst>
          </p:cNvPr>
          <p:cNvSpPr txBox="1"/>
          <p:nvPr/>
        </p:nvSpPr>
        <p:spPr>
          <a:xfrm>
            <a:off x="2118262" y="5419271"/>
            <a:ext cx="2872060" cy="646331"/>
          </a:xfrm>
          <a:prstGeom prst="rect">
            <a:avLst/>
          </a:prstGeom>
          <a:noFill/>
        </p:spPr>
        <p:txBody>
          <a:bodyPr wrap="square">
            <a:spAutoFit/>
          </a:bodyPr>
          <a:lstStyle/>
          <a:p>
            <a:r>
              <a:rPr lang="en-US" sz="1200" dirty="0">
                <a:latin typeface="Inter Light" panose="02000503000000020004" pitchFamily="2" charset="0"/>
                <a:ea typeface="Inter Light" panose="02000503000000020004" pitchFamily="2" charset="0"/>
              </a:rPr>
              <a:t>They can approximate </a:t>
            </a:r>
            <a:r>
              <a:rPr lang="en-US" sz="1200" b="1" dirty="0">
                <a:latin typeface="Inter Light" panose="02000503000000020004" pitchFamily="2" charset="0"/>
                <a:ea typeface="Inter Light" panose="02000503000000020004" pitchFamily="2" charset="0"/>
              </a:rPr>
              <a:t>any continuous function</a:t>
            </a:r>
            <a:r>
              <a:rPr lang="en-US" sz="1200" dirty="0">
                <a:latin typeface="Inter Light" panose="02000503000000020004" pitchFamily="2" charset="0"/>
                <a:ea typeface="Inter Light" panose="02000503000000020004" pitchFamily="2" charset="0"/>
              </a:rPr>
              <a:t> to any desired degree of accuracy.</a:t>
            </a:r>
          </a:p>
        </p:txBody>
      </p:sp>
      <p:sp>
        <p:nvSpPr>
          <p:cNvPr id="9" name="TextBox 8">
            <a:extLst>
              <a:ext uri="{FF2B5EF4-FFF2-40B4-BE49-F238E27FC236}">
                <a16:creationId xmlns:a16="http://schemas.microsoft.com/office/drawing/2014/main" id="{47FA183C-52DC-230B-0D2F-53EC4F36D13B}"/>
              </a:ext>
            </a:extLst>
          </p:cNvPr>
          <p:cNvSpPr txBox="1"/>
          <p:nvPr/>
        </p:nvSpPr>
        <p:spPr>
          <a:xfrm>
            <a:off x="6521753" y="4965951"/>
            <a:ext cx="2767032" cy="1015663"/>
          </a:xfrm>
          <a:prstGeom prst="rect">
            <a:avLst/>
          </a:prstGeom>
          <a:noFill/>
        </p:spPr>
        <p:txBody>
          <a:bodyPr wrap="square">
            <a:spAutoFit/>
          </a:bodyPr>
          <a:lstStyle/>
          <a:p>
            <a:r>
              <a:rPr lang="en-US" sz="1200" dirty="0">
                <a:latin typeface="Inter Light" panose="02000503000000020004" pitchFamily="2" charset="0"/>
                <a:ea typeface="Inter Light" panose="02000503000000020004" pitchFamily="2" charset="0"/>
              </a:rPr>
              <a:t>A neural network with one hidden layer and a sufficient number of neurons using a non-linear activation function can approximate </a:t>
            </a:r>
            <a:r>
              <a:rPr lang="en-US" sz="1200" b="1" dirty="0">
                <a:latin typeface="Inter Light" panose="02000503000000020004" pitchFamily="2" charset="0"/>
                <a:ea typeface="Inter Light" panose="02000503000000020004" pitchFamily="2" charset="0"/>
              </a:rPr>
              <a:t>any continuous function.</a:t>
            </a:r>
            <a:endParaRPr lang="en-IN" sz="1200" dirty="0">
              <a:latin typeface="Inter Light" panose="02000503000000020004" pitchFamily="2" charset="0"/>
              <a:ea typeface="Inter Light" panose="02000503000000020004" pitchFamily="2" charset="0"/>
            </a:endParaRPr>
          </a:p>
        </p:txBody>
      </p:sp>
      <p:cxnSp>
        <p:nvCxnSpPr>
          <p:cNvPr id="10" name="Connector: Curved 9">
            <a:extLst>
              <a:ext uri="{FF2B5EF4-FFF2-40B4-BE49-F238E27FC236}">
                <a16:creationId xmlns:a16="http://schemas.microsoft.com/office/drawing/2014/main" id="{5C8BF169-B8A0-06A8-263C-DF4C25343669}"/>
              </a:ext>
            </a:extLst>
          </p:cNvPr>
          <p:cNvCxnSpPr>
            <a:cxnSpLocks/>
            <a:stCxn id="2" idx="0"/>
            <a:endCxn id="9" idx="3"/>
          </p:cNvCxnSpPr>
          <p:nvPr/>
        </p:nvCxnSpPr>
        <p:spPr>
          <a:xfrm rot="16200000" flipV="1">
            <a:off x="9281336" y="5481232"/>
            <a:ext cx="617268" cy="602369"/>
          </a:xfrm>
          <a:prstGeom prst="curvedConnector2">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09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
            <a:hlinkClick r:id="" action="ppaction://media"/>
            <a:extLst>
              <a:ext uri="{FF2B5EF4-FFF2-40B4-BE49-F238E27FC236}">
                <a16:creationId xmlns:a16="http://schemas.microsoft.com/office/drawing/2014/main" id="{42834815-0B87-9D69-F8BC-5F42B9E3823B}"/>
              </a:ext>
            </a:extLst>
          </p:cNvPr>
          <p:cNvPicPr>
            <a:picLocks noChangeAspect="1"/>
          </p:cNvPicPr>
          <p:nvPr>
            <a:videoFile r:link="rId2"/>
            <p:extLst>
              <p:ext uri="{DAA4B4D4-6D71-4841-9C94-3DE7FCFB9230}">
                <p14:media xmlns:p14="http://schemas.microsoft.com/office/powerpoint/2010/main" r:embed="rId1"/>
              </p:ext>
            </p:extLst>
          </p:nvPr>
        </p:nvPicPr>
        <p:blipFill>
          <a:blip r:embed="rId21"/>
          <a:stretch>
            <a:fillRect/>
          </a:stretch>
        </p:blipFill>
        <p:spPr>
          <a:xfrm>
            <a:off x="0" y="-7911"/>
            <a:ext cx="4064400" cy="2267657"/>
          </a:xfrm>
          <a:prstGeom prst="rect">
            <a:avLst/>
          </a:prstGeom>
        </p:spPr>
      </p:pic>
      <p:pic>
        <p:nvPicPr>
          <p:cNvPr id="5" name="2">
            <a:hlinkClick r:id="" action="ppaction://media"/>
            <a:extLst>
              <a:ext uri="{FF2B5EF4-FFF2-40B4-BE49-F238E27FC236}">
                <a16:creationId xmlns:a16="http://schemas.microsoft.com/office/drawing/2014/main" id="{AE7BA34B-9B9F-03CC-7A4C-FF4A888E1E0F}"/>
              </a:ext>
            </a:extLst>
          </p:cNvPr>
          <p:cNvPicPr>
            <a:picLocks noChangeAspect="1"/>
          </p:cNvPicPr>
          <p:nvPr>
            <a:videoFile r:link="rId4"/>
            <p:extLst>
              <p:ext uri="{DAA4B4D4-6D71-4841-9C94-3DE7FCFB9230}">
                <p14:media xmlns:p14="http://schemas.microsoft.com/office/powerpoint/2010/main" r:embed="rId3"/>
              </p:ext>
            </p:extLst>
          </p:nvPr>
        </p:nvPicPr>
        <p:blipFill>
          <a:blip r:embed="rId22"/>
          <a:stretch>
            <a:fillRect/>
          </a:stretch>
        </p:blipFill>
        <p:spPr>
          <a:xfrm>
            <a:off x="4045466" y="0"/>
            <a:ext cx="4130594" cy="2330320"/>
          </a:xfrm>
          <a:prstGeom prst="rect">
            <a:avLst/>
          </a:prstGeom>
        </p:spPr>
      </p:pic>
      <p:pic>
        <p:nvPicPr>
          <p:cNvPr id="6" name="3">
            <a:hlinkClick r:id="" action="ppaction://media"/>
            <a:extLst>
              <a:ext uri="{FF2B5EF4-FFF2-40B4-BE49-F238E27FC236}">
                <a16:creationId xmlns:a16="http://schemas.microsoft.com/office/drawing/2014/main" id="{EAE9CF8B-4FC6-3C22-4ED6-2615EF01C9B0}"/>
              </a:ext>
            </a:extLst>
          </p:cNvPr>
          <p:cNvPicPr>
            <a:picLocks noChangeAspect="1"/>
          </p:cNvPicPr>
          <p:nvPr>
            <a:videoFile r:link="rId6"/>
            <p:extLst>
              <p:ext uri="{DAA4B4D4-6D71-4841-9C94-3DE7FCFB9230}">
                <p14:media xmlns:p14="http://schemas.microsoft.com/office/powerpoint/2010/main" r:embed="rId5"/>
              </p:ext>
            </p:extLst>
          </p:nvPr>
        </p:nvPicPr>
        <p:blipFill>
          <a:blip r:embed="rId23"/>
          <a:stretch>
            <a:fillRect/>
          </a:stretch>
        </p:blipFill>
        <p:spPr>
          <a:xfrm>
            <a:off x="8146535" y="-5347"/>
            <a:ext cx="4064400" cy="2269449"/>
          </a:xfrm>
          <a:prstGeom prst="rect">
            <a:avLst/>
          </a:prstGeom>
        </p:spPr>
      </p:pic>
      <p:pic>
        <p:nvPicPr>
          <p:cNvPr id="7" name="4">
            <a:hlinkClick r:id="" action="ppaction://media"/>
            <a:extLst>
              <a:ext uri="{FF2B5EF4-FFF2-40B4-BE49-F238E27FC236}">
                <a16:creationId xmlns:a16="http://schemas.microsoft.com/office/drawing/2014/main" id="{3A963BFA-BBE7-C9E5-8BA0-31A10346B3DD}"/>
              </a:ext>
            </a:extLst>
          </p:cNvPr>
          <p:cNvPicPr>
            <a:picLocks noChangeAspect="1"/>
          </p:cNvPicPr>
          <p:nvPr>
            <a:videoFile r:link="rId8"/>
            <p:extLst>
              <p:ext uri="{DAA4B4D4-6D71-4841-9C94-3DE7FCFB9230}">
                <p14:media xmlns:p14="http://schemas.microsoft.com/office/powerpoint/2010/main" r:embed="rId7"/>
              </p:ext>
            </p:extLst>
          </p:nvPr>
        </p:nvPicPr>
        <p:blipFill>
          <a:blip r:embed="rId24"/>
          <a:stretch>
            <a:fillRect/>
          </a:stretch>
        </p:blipFill>
        <p:spPr>
          <a:xfrm>
            <a:off x="-1925" y="2251458"/>
            <a:ext cx="4064400" cy="2262530"/>
          </a:xfrm>
          <a:prstGeom prst="rect">
            <a:avLst/>
          </a:prstGeom>
        </p:spPr>
      </p:pic>
      <p:pic>
        <p:nvPicPr>
          <p:cNvPr id="8" name="5">
            <a:hlinkClick r:id="" action="ppaction://media"/>
            <a:extLst>
              <a:ext uri="{FF2B5EF4-FFF2-40B4-BE49-F238E27FC236}">
                <a16:creationId xmlns:a16="http://schemas.microsoft.com/office/drawing/2014/main" id="{F36BFE1C-E591-3D96-9B10-2B87F34CBC5A}"/>
              </a:ext>
            </a:extLst>
          </p:cNvPr>
          <p:cNvPicPr>
            <a:picLocks noChangeAspect="1"/>
          </p:cNvPicPr>
          <p:nvPr>
            <a:videoFile r:link="rId10"/>
            <p:extLst>
              <p:ext uri="{DAA4B4D4-6D71-4841-9C94-3DE7FCFB9230}">
                <p14:media xmlns:p14="http://schemas.microsoft.com/office/powerpoint/2010/main" r:embed="rId9"/>
              </p:ext>
            </p:extLst>
          </p:nvPr>
        </p:nvPicPr>
        <p:blipFill>
          <a:blip r:embed="rId25"/>
          <a:stretch>
            <a:fillRect/>
          </a:stretch>
        </p:blipFill>
        <p:spPr>
          <a:xfrm>
            <a:off x="0" y="4513014"/>
            <a:ext cx="4064400" cy="2344986"/>
          </a:xfrm>
          <a:prstGeom prst="rect">
            <a:avLst/>
          </a:prstGeom>
        </p:spPr>
      </p:pic>
      <p:pic>
        <p:nvPicPr>
          <p:cNvPr id="9" name="6">
            <a:hlinkClick r:id="" action="ppaction://media"/>
            <a:extLst>
              <a:ext uri="{FF2B5EF4-FFF2-40B4-BE49-F238E27FC236}">
                <a16:creationId xmlns:a16="http://schemas.microsoft.com/office/drawing/2014/main" id="{07C2AEF8-C57F-AA6D-19F8-D25FDDE2571F}"/>
              </a:ext>
            </a:extLst>
          </p:cNvPr>
          <p:cNvPicPr>
            <a:picLocks noChangeAspect="1"/>
          </p:cNvPicPr>
          <p:nvPr>
            <a:videoFile r:link="rId12"/>
            <p:extLst>
              <p:ext uri="{DAA4B4D4-6D71-4841-9C94-3DE7FCFB9230}">
                <p14:media xmlns:p14="http://schemas.microsoft.com/office/powerpoint/2010/main" r:embed="rId11"/>
              </p:ext>
            </p:extLst>
          </p:nvPr>
        </p:nvPicPr>
        <p:blipFill>
          <a:blip r:embed="rId26"/>
          <a:stretch>
            <a:fillRect/>
          </a:stretch>
        </p:blipFill>
        <p:spPr>
          <a:xfrm>
            <a:off x="4064399" y="2256788"/>
            <a:ext cx="4111661" cy="2251871"/>
          </a:xfrm>
          <a:prstGeom prst="rect">
            <a:avLst/>
          </a:prstGeom>
        </p:spPr>
      </p:pic>
      <p:pic>
        <p:nvPicPr>
          <p:cNvPr id="10" name="4">
            <a:hlinkClick r:id="" action="ppaction://media"/>
            <a:extLst>
              <a:ext uri="{FF2B5EF4-FFF2-40B4-BE49-F238E27FC236}">
                <a16:creationId xmlns:a16="http://schemas.microsoft.com/office/drawing/2014/main" id="{C1CA6657-3631-59CF-568C-432E138C95F4}"/>
              </a:ext>
            </a:extLst>
          </p:cNvPr>
          <p:cNvPicPr>
            <a:picLocks noChangeAspect="1"/>
          </p:cNvPicPr>
          <p:nvPr>
            <a:videoFile r:link="rId14"/>
            <p:extLst>
              <p:ext uri="{DAA4B4D4-6D71-4841-9C94-3DE7FCFB9230}">
                <p14:media xmlns:p14="http://schemas.microsoft.com/office/powerpoint/2010/main" r:embed="rId13"/>
              </p:ext>
            </p:extLst>
          </p:nvPr>
        </p:nvPicPr>
        <p:blipFill>
          <a:blip r:embed="rId27"/>
          <a:stretch>
            <a:fillRect/>
          </a:stretch>
        </p:blipFill>
        <p:spPr>
          <a:xfrm>
            <a:off x="8176061" y="2268457"/>
            <a:ext cx="4064400" cy="2228531"/>
          </a:xfrm>
          <a:prstGeom prst="rect">
            <a:avLst/>
          </a:prstGeom>
        </p:spPr>
      </p:pic>
      <p:pic>
        <p:nvPicPr>
          <p:cNvPr id="11" name="2">
            <a:hlinkClick r:id="" action="ppaction://media"/>
            <a:extLst>
              <a:ext uri="{FF2B5EF4-FFF2-40B4-BE49-F238E27FC236}">
                <a16:creationId xmlns:a16="http://schemas.microsoft.com/office/drawing/2014/main" id="{79835D31-D455-251E-C695-EBFD24359144}"/>
              </a:ext>
            </a:extLst>
          </p:cNvPr>
          <p:cNvPicPr>
            <a:picLocks noChangeAspect="1"/>
          </p:cNvPicPr>
          <p:nvPr>
            <a:videoFile r:link="rId16"/>
            <p:extLst>
              <p:ext uri="{DAA4B4D4-6D71-4841-9C94-3DE7FCFB9230}">
                <p14:media xmlns:p14="http://schemas.microsoft.com/office/powerpoint/2010/main" r:embed="rId15"/>
              </p:ext>
            </p:extLst>
          </p:nvPr>
        </p:nvPicPr>
        <p:blipFill>
          <a:blip r:embed="rId28"/>
          <a:stretch>
            <a:fillRect/>
          </a:stretch>
        </p:blipFill>
        <p:spPr>
          <a:xfrm>
            <a:off x="4063800" y="4496988"/>
            <a:ext cx="4130594" cy="2361012"/>
          </a:xfrm>
          <a:prstGeom prst="rect">
            <a:avLst/>
          </a:prstGeom>
        </p:spPr>
      </p:pic>
      <p:pic>
        <p:nvPicPr>
          <p:cNvPr id="12" name="3">
            <a:hlinkClick r:id="" action="ppaction://media"/>
            <a:extLst>
              <a:ext uri="{FF2B5EF4-FFF2-40B4-BE49-F238E27FC236}">
                <a16:creationId xmlns:a16="http://schemas.microsoft.com/office/drawing/2014/main" id="{9D67647B-35B0-4303-719D-10C078C4520A}"/>
              </a:ext>
            </a:extLst>
          </p:cNvPr>
          <p:cNvPicPr>
            <a:picLocks noChangeAspect="1"/>
          </p:cNvPicPr>
          <p:nvPr>
            <a:videoFile r:link="rId18"/>
            <p:extLst>
              <p:ext uri="{DAA4B4D4-6D71-4841-9C94-3DE7FCFB9230}">
                <p14:media xmlns:p14="http://schemas.microsoft.com/office/powerpoint/2010/main" r:embed="rId17"/>
              </p:ext>
            </p:extLst>
          </p:nvPr>
        </p:nvPicPr>
        <p:blipFill>
          <a:blip r:embed="rId29"/>
          <a:stretch>
            <a:fillRect/>
          </a:stretch>
        </p:blipFill>
        <p:spPr>
          <a:xfrm>
            <a:off x="8194394" y="4496988"/>
            <a:ext cx="4046067" cy="2372683"/>
          </a:xfrm>
          <a:prstGeom prst="rect">
            <a:avLst/>
          </a:prstGeom>
        </p:spPr>
      </p:pic>
    </p:spTree>
    <p:extLst>
      <p:ext uri="{BB962C8B-B14F-4D97-AF65-F5344CB8AC3E}">
        <p14:creationId xmlns:p14="http://schemas.microsoft.com/office/powerpoint/2010/main" val="181224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00" fill="hold"/>
                                        <p:tgtEl>
                                          <p:spTgt spid="4"/>
                                        </p:tgtEl>
                                      </p:cBhvr>
                                    </p:cmd>
                                  </p:childTnLst>
                                </p:cTn>
                              </p:par>
                              <p:par>
                                <p:cTn id="7" presetID="1" presetClass="mediacall" presetSubtype="0" fill="hold" nodeType="withEffect">
                                  <p:stCondLst>
                                    <p:cond delay="0"/>
                                  </p:stCondLst>
                                  <p:childTnLst>
                                    <p:cmd type="call" cmd="playFrom(0.0)">
                                      <p:cBhvr>
                                        <p:cTn id="8" dur="8000" fill="hold"/>
                                        <p:tgtEl>
                                          <p:spTgt spid="5"/>
                                        </p:tgtEl>
                                      </p:cBhvr>
                                    </p:cmd>
                                  </p:childTnLst>
                                </p:cTn>
                              </p:par>
                              <p:par>
                                <p:cTn id="9" presetID="1" presetClass="mediacall" presetSubtype="0" fill="hold" nodeType="withEffect">
                                  <p:stCondLst>
                                    <p:cond delay="0"/>
                                  </p:stCondLst>
                                  <p:childTnLst>
                                    <p:cmd type="call" cmd="playFrom(0.0)">
                                      <p:cBhvr>
                                        <p:cTn id="10" dur="8000" fill="hold"/>
                                        <p:tgtEl>
                                          <p:spTgt spid="6"/>
                                        </p:tgtEl>
                                      </p:cBhvr>
                                    </p:cmd>
                                  </p:childTnLst>
                                </p:cTn>
                              </p:par>
                              <p:par>
                                <p:cTn id="11" presetID="1" presetClass="mediacall" presetSubtype="0" fill="hold" nodeType="withEffect">
                                  <p:stCondLst>
                                    <p:cond delay="0"/>
                                  </p:stCondLst>
                                  <p:childTnLst>
                                    <p:cmd type="call" cmd="playFrom(0.0)">
                                      <p:cBhvr>
                                        <p:cTn id="12" dur="8000" fill="hold"/>
                                        <p:tgtEl>
                                          <p:spTgt spid="7"/>
                                        </p:tgtEl>
                                      </p:cBhvr>
                                    </p:cmd>
                                  </p:childTnLst>
                                </p:cTn>
                              </p:par>
                              <p:par>
                                <p:cTn id="13" presetID="1" presetClass="mediacall" presetSubtype="0" fill="hold" nodeType="withEffect">
                                  <p:stCondLst>
                                    <p:cond delay="0"/>
                                  </p:stCondLst>
                                  <p:childTnLst>
                                    <p:cmd type="call" cmd="playFrom(0.0)">
                                      <p:cBhvr>
                                        <p:cTn id="14" dur="8000" fill="hold"/>
                                        <p:tgtEl>
                                          <p:spTgt spid="9"/>
                                        </p:tgtEl>
                                      </p:cBhvr>
                                    </p:cmd>
                                  </p:childTnLst>
                                </p:cTn>
                              </p:par>
                              <p:par>
                                <p:cTn id="15" presetID="1" presetClass="mediacall" presetSubtype="0" fill="hold" nodeType="withEffect">
                                  <p:stCondLst>
                                    <p:cond delay="0"/>
                                  </p:stCondLst>
                                  <p:childTnLst>
                                    <p:cmd type="call" cmd="playFrom(0.0)">
                                      <p:cBhvr>
                                        <p:cTn id="16" dur="8000" fill="hold"/>
                                        <p:tgtEl>
                                          <p:spTgt spid="10"/>
                                        </p:tgtEl>
                                      </p:cBhvr>
                                    </p:cmd>
                                  </p:childTnLst>
                                </p:cTn>
                              </p:par>
                              <p:par>
                                <p:cTn id="17" presetID="1" presetClass="mediacall" presetSubtype="0" fill="hold" nodeType="withEffect">
                                  <p:stCondLst>
                                    <p:cond delay="0"/>
                                  </p:stCondLst>
                                  <p:childTnLst>
                                    <p:cmd type="call" cmd="playFrom(0.0)">
                                      <p:cBhvr>
                                        <p:cTn id="18" dur="8000" fill="hold"/>
                                        <p:tgtEl>
                                          <p:spTgt spid="8"/>
                                        </p:tgtEl>
                                      </p:cBhvr>
                                    </p:cmd>
                                  </p:childTnLst>
                                </p:cTn>
                              </p:par>
                              <p:par>
                                <p:cTn id="19" presetID="1" presetClass="mediacall" presetSubtype="0" fill="hold" nodeType="withEffect">
                                  <p:stCondLst>
                                    <p:cond delay="0"/>
                                  </p:stCondLst>
                                  <p:childTnLst>
                                    <p:cmd type="call" cmd="playFrom(0.0)">
                                      <p:cBhvr>
                                        <p:cTn id="20" dur="24618" fill="hold"/>
                                        <p:tgtEl>
                                          <p:spTgt spid="11"/>
                                        </p:tgtEl>
                                      </p:cBhvr>
                                    </p:cmd>
                                  </p:childTnLst>
                                </p:cTn>
                              </p:par>
                              <p:par>
                                <p:cTn id="21" presetID="1" presetClass="mediacall" presetSubtype="0" fill="hold" nodeType="withEffect">
                                  <p:stCondLst>
                                    <p:cond delay="0"/>
                                  </p:stCondLst>
                                  <p:childTnLst>
                                    <p:cmd type="call" cmd="playFrom(0.0)">
                                      <p:cBhvr>
                                        <p:cTn id="22" dur="4153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hold" display="0">
                  <p:stCondLst>
                    <p:cond delay="indefinite"/>
                  </p:stCondLst>
                </p:cTn>
                <p:tgtEl>
                  <p:spTgt spid="9"/>
                </p:tgtEl>
              </p:cMediaNode>
            </p:video>
            <p:video>
              <p:cMediaNode vol="80000">
                <p:cTn id="24" repeatCount="indefinite" fill="hold" display="0">
                  <p:stCondLst>
                    <p:cond delay="indefinite"/>
                  </p:stCondLst>
                </p:cTn>
                <p:tgtEl>
                  <p:spTgt spid="8"/>
                </p:tgtEl>
              </p:cMediaNode>
            </p:video>
            <p:video>
              <p:cMediaNode vol="80000">
                <p:cTn id="25" repeatCount="indefinite" fill="hold" display="0">
                  <p:stCondLst>
                    <p:cond delay="indefinite"/>
                  </p:stCondLst>
                </p:cTn>
                <p:tgtEl>
                  <p:spTgt spid="7"/>
                </p:tgtEl>
              </p:cMediaNode>
            </p:video>
            <p:video>
              <p:cMediaNode vol="80000">
                <p:cTn id="26" repeatCount="indefinite" fill="hold" display="0">
                  <p:stCondLst>
                    <p:cond delay="indefinite"/>
                  </p:stCondLst>
                </p:cTn>
                <p:tgtEl>
                  <p:spTgt spid="5"/>
                </p:tgtEl>
              </p:cMediaNode>
            </p:video>
            <p:video>
              <p:cMediaNode vol="80000">
                <p:cTn id="27" repeatCount="indefinite" fill="hold" display="0">
                  <p:stCondLst>
                    <p:cond delay="indefinite"/>
                  </p:stCondLst>
                </p:cTn>
                <p:tgtEl>
                  <p:spTgt spid="10"/>
                </p:tgtEl>
              </p:cMediaNode>
            </p:video>
            <p:video>
              <p:cMediaNode vol="80000">
                <p:cTn id="28" repeatCount="indefinite" fill="hold" display="0">
                  <p:stCondLst>
                    <p:cond delay="indefinite"/>
                  </p:stCondLst>
                </p:cTn>
                <p:tgtEl>
                  <p:spTgt spid="6"/>
                </p:tgtEl>
              </p:cMediaNode>
            </p:video>
            <p:video>
              <p:cMediaNode vol="80000">
                <p:cTn id="29" repeatCount="indefinite" fill="hold" display="0">
                  <p:stCondLst>
                    <p:cond delay="indefinite"/>
                  </p:stCondLst>
                </p:cTn>
                <p:tgtEl>
                  <p:spTgt spid="4"/>
                </p:tgtEl>
              </p:cMediaNode>
            </p:video>
            <p:video>
              <p:cMediaNode vol="80000">
                <p:cTn id="30" repeatCount="indefinite" fill="hold" display="0">
                  <p:stCondLst>
                    <p:cond delay="indefinite"/>
                  </p:stCondLst>
                </p:cTn>
                <p:tgtEl>
                  <p:spTgt spid="11"/>
                </p:tgtEl>
              </p:cMediaNode>
            </p:video>
            <p:video>
              <p:cMediaNode vol="80000">
                <p:cTn id="31" repeatCount="indefinite" fill="hold" display="0">
                  <p:stCondLst>
                    <p:cond delay="indefinite"/>
                  </p:stCondLst>
                </p:cTn>
                <p:tgtEl>
                  <p:spTgt spid="1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6C578-9B60-A8E0-1854-684DC885C9A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A551176-1727-9207-02F6-232D5F659957}"/>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289E4F54-073A-FFAE-CCBC-7C956CB9F83D}"/>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Atom of Neural Networks</a:t>
            </a:r>
          </a:p>
        </p:txBody>
      </p:sp>
    </p:spTree>
    <p:extLst>
      <p:ext uri="{BB962C8B-B14F-4D97-AF65-F5344CB8AC3E}">
        <p14:creationId xmlns:p14="http://schemas.microsoft.com/office/powerpoint/2010/main" val="2099231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29C26-E388-CE4D-BDCD-1891BE5FAB9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E04D5A0-4C8E-C0D4-3FE4-427B70771C8D}"/>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C314DCAE-A6A1-C217-340B-0BCA66ABC692}"/>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Atom of Neural Networks</a:t>
            </a:r>
          </a:p>
        </p:txBody>
      </p:sp>
      <p:sp>
        <p:nvSpPr>
          <p:cNvPr id="7" name="Oval 6">
            <a:extLst>
              <a:ext uri="{FF2B5EF4-FFF2-40B4-BE49-F238E27FC236}">
                <a16:creationId xmlns:a16="http://schemas.microsoft.com/office/drawing/2014/main" id="{82ADC665-79E6-8873-11AB-45547BB58A23}"/>
              </a:ext>
            </a:extLst>
          </p:cNvPr>
          <p:cNvSpPr/>
          <p:nvPr/>
        </p:nvSpPr>
        <p:spPr>
          <a:xfrm>
            <a:off x="5346366" y="2338388"/>
            <a:ext cx="2181225" cy="2181225"/>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5945DA4-582F-DDD0-4F02-18BE68D8CAF0}"/>
              </a:ext>
            </a:extLst>
          </p:cNvPr>
          <p:cNvSpPr txBox="1"/>
          <p:nvPr/>
        </p:nvSpPr>
        <p:spPr>
          <a:xfrm>
            <a:off x="5311205" y="4672260"/>
            <a:ext cx="2251546" cy="523220"/>
          </a:xfrm>
          <a:prstGeom prst="rect">
            <a:avLst/>
          </a:prstGeom>
          <a:noFill/>
        </p:spPr>
        <p:txBody>
          <a:bodyPr wrap="square" rtlCol="0">
            <a:spAutoFit/>
          </a:bodyPr>
          <a:lstStyle/>
          <a:p>
            <a:pPr algn="ctr"/>
            <a:r>
              <a:rPr lang="en-US" sz="2800" dirty="0">
                <a:solidFill>
                  <a:schemeClr val="bg1">
                    <a:lumMod val="85000"/>
                  </a:schemeClr>
                </a:solidFill>
                <a:latin typeface="Poppins" panose="00000500000000000000" pitchFamily="2" charset="0"/>
                <a:cs typeface="Poppins" panose="00000500000000000000" pitchFamily="2" charset="0"/>
              </a:rPr>
              <a:t>Perceptron</a:t>
            </a:r>
            <a:endParaRPr lang="en-IN" sz="2800" dirty="0">
              <a:solidFill>
                <a:schemeClr val="bg1">
                  <a:lumMod val="85000"/>
                </a:schemeClr>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71563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6F4F3-3B37-4781-A992-305015F6E5F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BC81B35-5CCB-04A2-5801-A0AF7DDBA85F}"/>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Learning with or without Guidance</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82" name="TextBox 81">
            <a:extLst>
              <a:ext uri="{FF2B5EF4-FFF2-40B4-BE49-F238E27FC236}">
                <a16:creationId xmlns:a16="http://schemas.microsoft.com/office/drawing/2014/main" id="{02F79A1B-4305-35C6-40E2-A1DC1F16B17E}"/>
              </a:ext>
            </a:extLst>
          </p:cNvPr>
          <p:cNvSpPr txBox="1"/>
          <p:nvPr/>
        </p:nvSpPr>
        <p:spPr>
          <a:xfrm>
            <a:off x="3858936" y="1264729"/>
            <a:ext cx="3373843" cy="400110"/>
          </a:xfrm>
          <a:prstGeom prst="rect">
            <a:avLst/>
          </a:prstGeom>
          <a:noFill/>
          <a:ln>
            <a:noFill/>
          </a:ln>
        </p:spPr>
        <p:txBody>
          <a:bodyPr wrap="square">
            <a:spAutoFit/>
          </a:bodyPr>
          <a:lstStyle/>
          <a:p>
            <a:pPr algn="ctr"/>
            <a:r>
              <a:rPr lang="en-US" sz="2000" dirty="0">
                <a:solidFill>
                  <a:schemeClr val="bg1"/>
                </a:solidFill>
                <a:latin typeface="Inter Medium" panose="02000503000000020004" pitchFamily="2" charset="0"/>
                <a:ea typeface="Inter Medium" panose="02000503000000020004" pitchFamily="2" charset="0"/>
              </a:rPr>
              <a:t>Supervised Learning</a:t>
            </a:r>
            <a:endParaRPr lang="en-IN" sz="2000" i="1" dirty="0">
              <a:solidFill>
                <a:schemeClr val="bg1"/>
              </a:solidFill>
              <a:latin typeface="Inter Medium" panose="02000503000000020004" pitchFamily="2" charset="0"/>
              <a:ea typeface="Inter Medium" panose="02000503000000020004" pitchFamily="2" charset="0"/>
            </a:endParaRPr>
          </a:p>
        </p:txBody>
      </p:sp>
      <p:pic>
        <p:nvPicPr>
          <p:cNvPr id="5" name="Graphic 4" descr="Owl with solid fill">
            <a:extLst>
              <a:ext uri="{FF2B5EF4-FFF2-40B4-BE49-F238E27FC236}">
                <a16:creationId xmlns:a16="http://schemas.microsoft.com/office/drawing/2014/main" id="{D1DA23A0-6619-9C65-8007-AA1B8582AF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3223" y="2295516"/>
            <a:ext cx="676209" cy="676209"/>
          </a:xfrm>
          <a:prstGeom prst="rect">
            <a:avLst/>
          </a:prstGeom>
        </p:spPr>
      </p:pic>
      <p:pic>
        <p:nvPicPr>
          <p:cNvPr id="8" name="Graphic 7" descr="Brontosaurus with solid fill">
            <a:extLst>
              <a:ext uri="{FF2B5EF4-FFF2-40B4-BE49-F238E27FC236}">
                <a16:creationId xmlns:a16="http://schemas.microsoft.com/office/drawing/2014/main" id="{64B8FE9B-A9A7-088F-36A2-6F856414DF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9894" y="2295516"/>
            <a:ext cx="676209" cy="676209"/>
          </a:xfrm>
          <a:prstGeom prst="rect">
            <a:avLst/>
          </a:prstGeom>
        </p:spPr>
      </p:pic>
      <p:pic>
        <p:nvPicPr>
          <p:cNvPr id="10" name="Graphic 9" descr="Crocodile with solid fill">
            <a:extLst>
              <a:ext uri="{FF2B5EF4-FFF2-40B4-BE49-F238E27FC236}">
                <a16:creationId xmlns:a16="http://schemas.microsoft.com/office/drawing/2014/main" id="{17091E27-AC44-209E-BC1D-B16B09124F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0662" y="2295516"/>
            <a:ext cx="676209" cy="676209"/>
          </a:xfrm>
          <a:prstGeom prst="rect">
            <a:avLst/>
          </a:prstGeom>
        </p:spPr>
      </p:pic>
      <p:pic>
        <p:nvPicPr>
          <p:cNvPr id="11" name="Graphic 10" descr="Owl with solid fill">
            <a:extLst>
              <a:ext uri="{FF2B5EF4-FFF2-40B4-BE49-F238E27FC236}">
                <a16:creationId xmlns:a16="http://schemas.microsoft.com/office/drawing/2014/main" id="{D7A6BA48-0D0A-FC32-79C4-B30DC283D76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80662" y="2996603"/>
            <a:ext cx="676209" cy="676209"/>
          </a:xfrm>
          <a:prstGeom prst="rect">
            <a:avLst/>
          </a:prstGeom>
        </p:spPr>
      </p:pic>
      <p:pic>
        <p:nvPicPr>
          <p:cNvPr id="12" name="Graphic 11" descr="Brontosaurus with solid fill">
            <a:extLst>
              <a:ext uri="{FF2B5EF4-FFF2-40B4-BE49-F238E27FC236}">
                <a16:creationId xmlns:a16="http://schemas.microsoft.com/office/drawing/2014/main" id="{98FCEC1D-25A1-5C62-1C02-BB97A6834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9894" y="2996603"/>
            <a:ext cx="676209" cy="676209"/>
          </a:xfrm>
          <a:prstGeom prst="rect">
            <a:avLst/>
          </a:prstGeom>
        </p:spPr>
      </p:pic>
      <p:pic>
        <p:nvPicPr>
          <p:cNvPr id="13" name="Graphic 12" descr="Crocodile with solid fill">
            <a:extLst>
              <a:ext uri="{FF2B5EF4-FFF2-40B4-BE49-F238E27FC236}">
                <a16:creationId xmlns:a16="http://schemas.microsoft.com/office/drawing/2014/main" id="{AC8151A1-2EAB-E8BE-F0DC-488F06DFAB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3223" y="2996603"/>
            <a:ext cx="676209" cy="676209"/>
          </a:xfrm>
          <a:prstGeom prst="rect">
            <a:avLst/>
          </a:prstGeom>
        </p:spPr>
      </p:pic>
      <p:pic>
        <p:nvPicPr>
          <p:cNvPr id="14" name="Graphic 13" descr="Owl with solid fill">
            <a:extLst>
              <a:ext uri="{FF2B5EF4-FFF2-40B4-BE49-F238E27FC236}">
                <a16:creationId xmlns:a16="http://schemas.microsoft.com/office/drawing/2014/main" id="{134FFC64-7AD1-D3C4-7982-EE4B14B431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9894" y="3697688"/>
            <a:ext cx="676209" cy="676209"/>
          </a:xfrm>
          <a:prstGeom prst="rect">
            <a:avLst/>
          </a:prstGeom>
        </p:spPr>
      </p:pic>
      <p:pic>
        <p:nvPicPr>
          <p:cNvPr id="15" name="Graphic 14" descr="Brontosaurus with solid fill">
            <a:extLst>
              <a:ext uri="{FF2B5EF4-FFF2-40B4-BE49-F238E27FC236}">
                <a16:creationId xmlns:a16="http://schemas.microsoft.com/office/drawing/2014/main" id="{0024485F-5C42-28FE-D214-8BDE81E3EF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0662" y="3697688"/>
            <a:ext cx="676209" cy="676209"/>
          </a:xfrm>
          <a:prstGeom prst="rect">
            <a:avLst/>
          </a:prstGeom>
        </p:spPr>
      </p:pic>
      <p:pic>
        <p:nvPicPr>
          <p:cNvPr id="16" name="Graphic 15" descr="Crocodile with solid fill">
            <a:extLst>
              <a:ext uri="{FF2B5EF4-FFF2-40B4-BE49-F238E27FC236}">
                <a16:creationId xmlns:a16="http://schemas.microsoft.com/office/drawing/2014/main" id="{96FB5D8F-A825-A366-A178-61418D361D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3223" y="3697688"/>
            <a:ext cx="676209" cy="676209"/>
          </a:xfrm>
          <a:prstGeom prst="rect">
            <a:avLst/>
          </a:prstGeom>
        </p:spPr>
      </p:pic>
      <p:pic>
        <p:nvPicPr>
          <p:cNvPr id="18" name="Graphic 17" descr="Owl with solid fill">
            <a:extLst>
              <a:ext uri="{FF2B5EF4-FFF2-40B4-BE49-F238E27FC236}">
                <a16:creationId xmlns:a16="http://schemas.microsoft.com/office/drawing/2014/main" id="{27F33673-25D8-637C-E71D-1CA4D468F9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41487" y="4984640"/>
            <a:ext cx="676209" cy="676209"/>
          </a:xfrm>
          <a:prstGeom prst="rect">
            <a:avLst/>
          </a:prstGeom>
        </p:spPr>
      </p:pic>
      <p:pic>
        <p:nvPicPr>
          <p:cNvPr id="19" name="Graphic 18" descr="Brontosaurus with solid fill">
            <a:extLst>
              <a:ext uri="{FF2B5EF4-FFF2-40B4-BE49-F238E27FC236}">
                <a16:creationId xmlns:a16="http://schemas.microsoft.com/office/drawing/2014/main" id="{11BCFFA3-9BE3-9CFF-643C-4A482C35C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8158" y="4984640"/>
            <a:ext cx="676209" cy="676209"/>
          </a:xfrm>
          <a:prstGeom prst="rect">
            <a:avLst/>
          </a:prstGeom>
        </p:spPr>
      </p:pic>
      <p:pic>
        <p:nvPicPr>
          <p:cNvPr id="20" name="Graphic 19" descr="Crocodile with solid fill">
            <a:extLst>
              <a:ext uri="{FF2B5EF4-FFF2-40B4-BE49-F238E27FC236}">
                <a16:creationId xmlns:a16="http://schemas.microsoft.com/office/drawing/2014/main" id="{5ECE24E6-0174-FBF9-08F0-192C89C71C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818925" y="4984640"/>
            <a:ext cx="676209" cy="676209"/>
          </a:xfrm>
          <a:prstGeom prst="rect">
            <a:avLst/>
          </a:prstGeom>
        </p:spPr>
      </p:pic>
      <p:sp>
        <p:nvSpPr>
          <p:cNvPr id="21" name="TextBox 20">
            <a:extLst>
              <a:ext uri="{FF2B5EF4-FFF2-40B4-BE49-F238E27FC236}">
                <a16:creationId xmlns:a16="http://schemas.microsoft.com/office/drawing/2014/main" id="{8827F3D1-6934-4C98-2B9A-3D142E4BEA2A}"/>
              </a:ext>
            </a:extLst>
          </p:cNvPr>
          <p:cNvSpPr txBox="1"/>
          <p:nvPr/>
        </p:nvSpPr>
        <p:spPr>
          <a:xfrm>
            <a:off x="2343914" y="5685726"/>
            <a:ext cx="2296488" cy="276999"/>
          </a:xfrm>
          <a:prstGeom prst="rect">
            <a:avLst/>
          </a:prstGeom>
          <a:noFill/>
          <a:ln>
            <a:noFill/>
          </a:ln>
        </p:spPr>
        <p:txBody>
          <a:bodyPr wrap="square">
            <a:spAutoFit/>
          </a:bodyPr>
          <a:lstStyle/>
          <a:p>
            <a:pPr algn="ctr"/>
            <a:r>
              <a:rPr lang="en-US" sz="1200" dirty="0">
                <a:solidFill>
                  <a:schemeClr val="tx1">
                    <a:lumMod val="75000"/>
                    <a:lumOff val="25000"/>
                  </a:schemeClr>
                </a:solidFill>
                <a:latin typeface="Inter Medium" panose="02000503000000020004" pitchFamily="2" charset="0"/>
                <a:ea typeface="Inter Medium" panose="02000503000000020004" pitchFamily="2" charset="0"/>
              </a:rPr>
              <a:t>Labeled data (by supervisor)</a:t>
            </a:r>
            <a:endParaRPr lang="en-IN" sz="1200" i="1" dirty="0">
              <a:solidFill>
                <a:schemeClr val="tx1">
                  <a:lumMod val="75000"/>
                  <a:lumOff val="25000"/>
                </a:schemeClr>
              </a:solidFill>
              <a:latin typeface="Inter Medium" panose="02000503000000020004" pitchFamily="2" charset="0"/>
              <a:ea typeface="Inter Medium" panose="02000503000000020004" pitchFamily="2" charset="0"/>
            </a:endParaRPr>
          </a:p>
        </p:txBody>
      </p:sp>
      <p:sp>
        <p:nvSpPr>
          <p:cNvPr id="22" name="Rectangle: Rounded Corners 21">
            <a:extLst>
              <a:ext uri="{FF2B5EF4-FFF2-40B4-BE49-F238E27FC236}">
                <a16:creationId xmlns:a16="http://schemas.microsoft.com/office/drawing/2014/main" id="{FE669D46-39D6-1849-33C0-D1DC30EBD95F}"/>
              </a:ext>
            </a:extLst>
          </p:cNvPr>
          <p:cNvSpPr/>
          <p:nvPr/>
        </p:nvSpPr>
        <p:spPr>
          <a:xfrm>
            <a:off x="4970931" y="2720692"/>
            <a:ext cx="1335888" cy="1335888"/>
          </a:xfrm>
          <a:prstGeom prst="roundRect">
            <a:avLst/>
          </a:prstGeom>
          <a:gradFill>
            <a:gsLst>
              <a:gs pos="100000">
                <a:schemeClr val="bg2">
                  <a:lumMod val="25000"/>
                </a:schemeClr>
              </a:gs>
              <a:gs pos="0">
                <a:schemeClr val="bg2">
                  <a:lumMod val="25000"/>
                </a:schemeClr>
              </a:gs>
              <a:gs pos="100000">
                <a:schemeClr val="bg2">
                  <a:lumMod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4" name="Connector: Elbow 23">
            <a:extLst>
              <a:ext uri="{FF2B5EF4-FFF2-40B4-BE49-F238E27FC236}">
                <a16:creationId xmlns:a16="http://schemas.microsoft.com/office/drawing/2014/main" id="{BD3B9DC3-BCE5-5BD0-5D8E-F4D3733C0847}"/>
              </a:ext>
            </a:extLst>
          </p:cNvPr>
          <p:cNvCxnSpPr>
            <a:cxnSpLocks/>
            <a:stCxn id="21" idx="3"/>
          </p:cNvCxnSpPr>
          <p:nvPr/>
        </p:nvCxnSpPr>
        <p:spPr>
          <a:xfrm flipV="1">
            <a:off x="4640402" y="4199945"/>
            <a:ext cx="1004531" cy="1624281"/>
          </a:xfrm>
          <a:prstGeom prst="bentConnector2">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7E8C01D-3B5B-0E78-FA90-DBD7B7FD52CC}"/>
              </a:ext>
            </a:extLst>
          </p:cNvPr>
          <p:cNvCxnSpPr>
            <a:cxnSpLocks/>
          </p:cNvCxnSpPr>
          <p:nvPr/>
        </p:nvCxnSpPr>
        <p:spPr>
          <a:xfrm>
            <a:off x="4157030" y="3388636"/>
            <a:ext cx="60063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8F50A91-9584-C9B1-C8BF-086B776BAD17}"/>
              </a:ext>
            </a:extLst>
          </p:cNvPr>
          <p:cNvSpPr txBox="1"/>
          <p:nvPr/>
        </p:nvSpPr>
        <p:spPr>
          <a:xfrm>
            <a:off x="5066751" y="3216176"/>
            <a:ext cx="1144248" cy="385410"/>
          </a:xfrm>
          <a:prstGeom prst="rect">
            <a:avLst/>
          </a:prstGeom>
          <a:noFill/>
          <a:ln>
            <a:noFill/>
          </a:ln>
        </p:spPr>
        <p:txBody>
          <a:bodyPr wrap="square">
            <a:spAutoFit/>
          </a:bodyPr>
          <a:lstStyle/>
          <a:p>
            <a:pPr algn="ctr"/>
            <a:r>
              <a:rPr lang="en-US" sz="1400" dirty="0">
                <a:solidFill>
                  <a:schemeClr val="bg1"/>
                </a:solidFill>
                <a:latin typeface="Inter Medium" panose="02000503000000020004" pitchFamily="2" charset="0"/>
                <a:ea typeface="Inter Medium" panose="02000503000000020004" pitchFamily="2" charset="0"/>
              </a:rPr>
              <a:t>Model</a:t>
            </a:r>
            <a:endParaRPr lang="en-IN" sz="1400" i="1" dirty="0">
              <a:solidFill>
                <a:schemeClr val="bg1"/>
              </a:solidFill>
              <a:latin typeface="Inter Medium" panose="02000503000000020004" pitchFamily="2" charset="0"/>
              <a:ea typeface="Inter Medium" panose="02000503000000020004" pitchFamily="2" charset="0"/>
            </a:endParaRPr>
          </a:p>
        </p:txBody>
      </p:sp>
      <p:cxnSp>
        <p:nvCxnSpPr>
          <p:cNvPr id="32" name="Straight Arrow Connector 31">
            <a:extLst>
              <a:ext uri="{FF2B5EF4-FFF2-40B4-BE49-F238E27FC236}">
                <a16:creationId xmlns:a16="http://schemas.microsoft.com/office/drawing/2014/main" id="{986DD9D5-CAD2-2AA8-01BD-6CBC0560C029}"/>
              </a:ext>
            </a:extLst>
          </p:cNvPr>
          <p:cNvCxnSpPr>
            <a:cxnSpLocks/>
          </p:cNvCxnSpPr>
          <p:nvPr/>
        </p:nvCxnSpPr>
        <p:spPr>
          <a:xfrm>
            <a:off x="6424702" y="3334707"/>
            <a:ext cx="51896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Brontosaurus with solid fill">
            <a:extLst>
              <a:ext uri="{FF2B5EF4-FFF2-40B4-BE49-F238E27FC236}">
                <a16:creationId xmlns:a16="http://schemas.microsoft.com/office/drawing/2014/main" id="{A5D3FB66-787E-E578-0861-830E35757E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50009" y="2294233"/>
            <a:ext cx="676209" cy="676209"/>
          </a:xfrm>
          <a:prstGeom prst="rect">
            <a:avLst/>
          </a:prstGeom>
        </p:spPr>
      </p:pic>
      <p:pic>
        <p:nvPicPr>
          <p:cNvPr id="37" name="Graphic 36" descr="Brontosaurus with solid fill">
            <a:extLst>
              <a:ext uri="{FF2B5EF4-FFF2-40B4-BE49-F238E27FC236}">
                <a16:creationId xmlns:a16="http://schemas.microsoft.com/office/drawing/2014/main" id="{2BABD53D-6752-2689-3905-4635709B8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8318" y="2295516"/>
            <a:ext cx="676209" cy="676209"/>
          </a:xfrm>
          <a:prstGeom prst="rect">
            <a:avLst/>
          </a:prstGeom>
        </p:spPr>
      </p:pic>
      <p:pic>
        <p:nvPicPr>
          <p:cNvPr id="38" name="Graphic 37" descr="Brontosaurus with solid fill">
            <a:extLst>
              <a:ext uri="{FF2B5EF4-FFF2-40B4-BE49-F238E27FC236}">
                <a16:creationId xmlns:a16="http://schemas.microsoft.com/office/drawing/2014/main" id="{A9C5B927-09A2-30A7-C7A3-218E7205A6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9407" y="2269355"/>
            <a:ext cx="676209" cy="676209"/>
          </a:xfrm>
          <a:prstGeom prst="rect">
            <a:avLst/>
          </a:prstGeom>
        </p:spPr>
      </p:pic>
      <p:pic>
        <p:nvPicPr>
          <p:cNvPr id="39" name="Graphic 38" descr="Brontosaurus with solid fill">
            <a:extLst>
              <a:ext uri="{FF2B5EF4-FFF2-40B4-BE49-F238E27FC236}">
                <a16:creationId xmlns:a16="http://schemas.microsoft.com/office/drawing/2014/main" id="{7AEDF4CE-D57F-CAF7-1931-E036FE07BA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0497" y="2269355"/>
            <a:ext cx="676209" cy="676209"/>
          </a:xfrm>
          <a:prstGeom prst="rect">
            <a:avLst/>
          </a:prstGeom>
        </p:spPr>
      </p:pic>
      <p:pic>
        <p:nvPicPr>
          <p:cNvPr id="40" name="Graphic 39" descr="Crocodile with solid fill">
            <a:extLst>
              <a:ext uri="{FF2B5EF4-FFF2-40B4-BE49-F238E27FC236}">
                <a16:creationId xmlns:a16="http://schemas.microsoft.com/office/drawing/2014/main" id="{9405FE59-4092-6371-9477-DE97E3AD61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0009" y="3045076"/>
            <a:ext cx="676209" cy="676209"/>
          </a:xfrm>
          <a:prstGeom prst="rect">
            <a:avLst/>
          </a:prstGeom>
        </p:spPr>
      </p:pic>
      <p:pic>
        <p:nvPicPr>
          <p:cNvPr id="41" name="Graphic 40" descr="Crocodile with solid fill">
            <a:extLst>
              <a:ext uri="{FF2B5EF4-FFF2-40B4-BE49-F238E27FC236}">
                <a16:creationId xmlns:a16="http://schemas.microsoft.com/office/drawing/2014/main" id="{BF5F5D9B-95E1-0014-96C6-3D26BDC2D4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8845" y="3045076"/>
            <a:ext cx="676209" cy="676209"/>
          </a:xfrm>
          <a:prstGeom prst="rect">
            <a:avLst/>
          </a:prstGeom>
        </p:spPr>
      </p:pic>
      <p:pic>
        <p:nvPicPr>
          <p:cNvPr id="42" name="Graphic 41" descr="Crocodile with solid fill">
            <a:extLst>
              <a:ext uri="{FF2B5EF4-FFF2-40B4-BE49-F238E27FC236}">
                <a16:creationId xmlns:a16="http://schemas.microsoft.com/office/drawing/2014/main" id="{94AD042C-B2DB-7EC3-C6E9-422B328AC2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69407" y="3045076"/>
            <a:ext cx="676209" cy="676209"/>
          </a:xfrm>
          <a:prstGeom prst="rect">
            <a:avLst/>
          </a:prstGeom>
        </p:spPr>
      </p:pic>
      <p:pic>
        <p:nvPicPr>
          <p:cNvPr id="43" name="Graphic 42" descr="Owl with solid fill">
            <a:extLst>
              <a:ext uri="{FF2B5EF4-FFF2-40B4-BE49-F238E27FC236}">
                <a16:creationId xmlns:a16="http://schemas.microsoft.com/office/drawing/2014/main" id="{35421C64-79C5-C02A-BB34-2823A6E069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09" y="3795918"/>
            <a:ext cx="676209" cy="676209"/>
          </a:xfrm>
          <a:prstGeom prst="rect">
            <a:avLst/>
          </a:prstGeom>
        </p:spPr>
      </p:pic>
      <p:pic>
        <p:nvPicPr>
          <p:cNvPr id="44" name="Graphic 43" descr="Owl with solid fill">
            <a:extLst>
              <a:ext uri="{FF2B5EF4-FFF2-40B4-BE49-F238E27FC236}">
                <a16:creationId xmlns:a16="http://schemas.microsoft.com/office/drawing/2014/main" id="{EF222CC0-8916-F652-DFAB-325BB95BDF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8977" y="3795918"/>
            <a:ext cx="676209" cy="676209"/>
          </a:xfrm>
          <a:prstGeom prst="rect">
            <a:avLst/>
          </a:prstGeom>
        </p:spPr>
      </p:pic>
      <p:sp>
        <p:nvSpPr>
          <p:cNvPr id="45" name="TextBox 44">
            <a:extLst>
              <a:ext uri="{FF2B5EF4-FFF2-40B4-BE49-F238E27FC236}">
                <a16:creationId xmlns:a16="http://schemas.microsoft.com/office/drawing/2014/main" id="{51AAC449-D23C-B699-6A90-C9E361F67EE2}"/>
              </a:ext>
            </a:extLst>
          </p:cNvPr>
          <p:cNvSpPr txBox="1"/>
          <p:nvPr/>
        </p:nvSpPr>
        <p:spPr>
          <a:xfrm>
            <a:off x="6858263" y="1897608"/>
            <a:ext cx="3373843" cy="346869"/>
          </a:xfrm>
          <a:prstGeom prst="rect">
            <a:avLst/>
          </a:prstGeom>
          <a:noFill/>
          <a:ln>
            <a:noFill/>
          </a:ln>
        </p:spPr>
        <p:txBody>
          <a:bodyPr wrap="square">
            <a:spAutoFit/>
          </a:bodyPr>
          <a:lstStyle/>
          <a:p>
            <a:pPr algn="ctr"/>
            <a:r>
              <a:rPr lang="en-US" sz="1200">
                <a:solidFill>
                  <a:schemeClr val="tx1">
                    <a:lumMod val="75000"/>
                    <a:lumOff val="25000"/>
                  </a:schemeClr>
                </a:solidFill>
                <a:latin typeface="Inter Medium" panose="02000503000000020004" pitchFamily="2" charset="0"/>
                <a:ea typeface="Inter Medium" panose="02000503000000020004" pitchFamily="2" charset="0"/>
              </a:rPr>
              <a:t>Predicted Output</a:t>
            </a:r>
            <a:endParaRPr lang="en-IN" sz="1200" i="1" dirty="0">
              <a:solidFill>
                <a:schemeClr val="tx1">
                  <a:lumMod val="75000"/>
                  <a:lumOff val="25000"/>
                </a:schemeClr>
              </a:solidFill>
              <a:latin typeface="Inter Medium" panose="02000503000000020004" pitchFamily="2" charset="0"/>
              <a:ea typeface="Inter Medium" panose="02000503000000020004" pitchFamily="2" charset="0"/>
            </a:endParaRPr>
          </a:p>
        </p:txBody>
      </p:sp>
      <p:sp>
        <p:nvSpPr>
          <p:cNvPr id="85" name="Google Shape;72;p15">
            <a:extLst>
              <a:ext uri="{FF2B5EF4-FFF2-40B4-BE49-F238E27FC236}">
                <a16:creationId xmlns:a16="http://schemas.microsoft.com/office/drawing/2014/main" id="{35F794CB-02E4-24BB-0D94-E3E0ED49F1E8}"/>
              </a:ext>
            </a:extLst>
          </p:cNvPr>
          <p:cNvSpPr/>
          <p:nvPr/>
        </p:nvSpPr>
        <p:spPr>
          <a:xfrm>
            <a:off x="4298658" y="1264729"/>
            <a:ext cx="2765605" cy="469394"/>
          </a:xfrm>
          <a:prstGeom prst="roundRect">
            <a:avLst>
              <a:gd name="adj" fmla="val 50000"/>
            </a:avLst>
          </a:prstGeom>
          <a:solidFill>
            <a:srgbClr val="EEF0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latin typeface="Inter Medium" panose="02000503000000020004" pitchFamily="2" charset="0"/>
                <a:ea typeface="Inter Medium" panose="02000503000000020004" pitchFamily="2" charset="0"/>
                <a:cs typeface="Poppins" panose="00000500000000000000" pitchFamily="2" charset="0"/>
              </a:rPr>
              <a:t>Supervised Learning</a:t>
            </a:r>
            <a:endParaRPr sz="1400" dirty="0">
              <a:latin typeface="Inter Medium" panose="02000503000000020004" pitchFamily="2" charset="0"/>
              <a:ea typeface="Inter Medium" panose="02000503000000020004" pitchFamily="2" charset="0"/>
              <a:cs typeface="Poppins" panose="00000500000000000000" pitchFamily="2" charset="0"/>
            </a:endParaRPr>
          </a:p>
        </p:txBody>
      </p:sp>
    </p:spTree>
    <p:extLst>
      <p:ext uri="{BB962C8B-B14F-4D97-AF65-F5344CB8AC3E}">
        <p14:creationId xmlns:p14="http://schemas.microsoft.com/office/powerpoint/2010/main" val="1874142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A0B93-8201-2075-EFA3-E44E92AB98A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1846AE8-9FBB-534A-67FE-A94615A0EC39}"/>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E9E6980B-93C9-725C-05FF-F3AF9DE8B48E}"/>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Atom of Neural Networks</a:t>
            </a:r>
          </a:p>
        </p:txBody>
      </p:sp>
      <p:sp>
        <p:nvSpPr>
          <p:cNvPr id="7" name="Oval 6">
            <a:extLst>
              <a:ext uri="{FF2B5EF4-FFF2-40B4-BE49-F238E27FC236}">
                <a16:creationId xmlns:a16="http://schemas.microsoft.com/office/drawing/2014/main" id="{9B903F2A-49D6-9D57-CD9D-DD1788773FC6}"/>
              </a:ext>
            </a:extLst>
          </p:cNvPr>
          <p:cNvSpPr/>
          <p:nvPr/>
        </p:nvSpPr>
        <p:spPr>
          <a:xfrm>
            <a:off x="5346366" y="2338388"/>
            <a:ext cx="2181225" cy="2181225"/>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74886E7E-4EB7-C0E1-512C-279E9A595B80}"/>
              </a:ext>
            </a:extLst>
          </p:cNvPr>
          <p:cNvSpPr txBox="1"/>
          <p:nvPr/>
        </p:nvSpPr>
        <p:spPr>
          <a:xfrm>
            <a:off x="5311205" y="4672260"/>
            <a:ext cx="2251546" cy="523220"/>
          </a:xfrm>
          <a:prstGeom prst="rect">
            <a:avLst/>
          </a:prstGeom>
          <a:noFill/>
        </p:spPr>
        <p:txBody>
          <a:bodyPr wrap="square" rtlCol="0">
            <a:spAutoFit/>
          </a:bodyPr>
          <a:lstStyle/>
          <a:p>
            <a:pPr algn="ctr"/>
            <a:r>
              <a:rPr lang="en-US" sz="2800" dirty="0">
                <a:solidFill>
                  <a:schemeClr val="bg1">
                    <a:lumMod val="85000"/>
                  </a:schemeClr>
                </a:solidFill>
                <a:latin typeface="Poppins" panose="00000500000000000000" pitchFamily="2" charset="0"/>
                <a:cs typeface="Poppins" panose="00000500000000000000" pitchFamily="2" charset="0"/>
              </a:rPr>
              <a:t>Perceptron</a:t>
            </a:r>
            <a:endParaRPr lang="en-IN" sz="2800" dirty="0">
              <a:solidFill>
                <a:schemeClr val="bg1">
                  <a:lumMod val="85000"/>
                </a:schemeClr>
              </a:solidFill>
              <a:latin typeface="Poppins" panose="00000500000000000000" pitchFamily="2" charset="0"/>
              <a:cs typeface="Poppins" panose="00000500000000000000" pitchFamily="2" charset="0"/>
            </a:endParaRPr>
          </a:p>
        </p:txBody>
      </p:sp>
      <p:sp>
        <p:nvSpPr>
          <p:cNvPr id="48" name="Rectangle 1">
            <a:extLst>
              <a:ext uri="{FF2B5EF4-FFF2-40B4-BE49-F238E27FC236}">
                <a16:creationId xmlns:a16="http://schemas.microsoft.com/office/drawing/2014/main" id="{14800D7D-C2D9-94F4-821D-51A253169D5D}"/>
              </a:ext>
            </a:extLst>
          </p:cNvPr>
          <p:cNvSpPr>
            <a:spLocks noChangeArrowheads="1"/>
          </p:cNvSpPr>
          <p:nvPr/>
        </p:nvSpPr>
        <p:spPr bwMode="auto">
          <a:xfrm>
            <a:off x="4820878" y="5256127"/>
            <a:ext cx="32321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A perceptron mimics a neuron – it takes weighted inputs, sums them, and fires an output.</a:t>
            </a:r>
          </a:p>
        </p:txBody>
      </p:sp>
    </p:spTree>
    <p:extLst>
      <p:ext uri="{BB962C8B-B14F-4D97-AF65-F5344CB8AC3E}">
        <p14:creationId xmlns:p14="http://schemas.microsoft.com/office/powerpoint/2010/main" val="360079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8340A-B3AA-CCB8-2A79-57ACA218861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D7E9538-84CB-7DD9-5919-2D06AD0BA528}"/>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EF1CA8E5-E3E4-E1B0-9403-053ED2552DFF}"/>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Atom of Neural Networks</a:t>
            </a:r>
          </a:p>
        </p:txBody>
      </p:sp>
      <p:sp>
        <p:nvSpPr>
          <p:cNvPr id="28" name="Left Bracket 27">
            <a:extLst>
              <a:ext uri="{FF2B5EF4-FFF2-40B4-BE49-F238E27FC236}">
                <a16:creationId xmlns:a16="http://schemas.microsoft.com/office/drawing/2014/main" id="{2C0AD8B8-B58E-DC13-64A4-D6766089D589}"/>
              </a:ext>
            </a:extLst>
          </p:cNvPr>
          <p:cNvSpPr/>
          <p:nvPr/>
        </p:nvSpPr>
        <p:spPr>
          <a:xfrm>
            <a:off x="1574140" y="1695450"/>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2791CF35-65D7-22D0-34BC-8787792D5804}"/>
              </a:ext>
            </a:extLst>
          </p:cNvPr>
          <p:cNvSpPr txBox="1"/>
          <p:nvPr/>
        </p:nvSpPr>
        <p:spPr>
          <a:xfrm>
            <a:off x="324888" y="3139808"/>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9" name="Group 8">
            <a:extLst>
              <a:ext uri="{FF2B5EF4-FFF2-40B4-BE49-F238E27FC236}">
                <a16:creationId xmlns:a16="http://schemas.microsoft.com/office/drawing/2014/main" id="{7D407C1E-2EF4-9642-91D1-5F413BEE9A7A}"/>
              </a:ext>
            </a:extLst>
          </p:cNvPr>
          <p:cNvGrpSpPr/>
          <p:nvPr/>
        </p:nvGrpSpPr>
        <p:grpSpPr>
          <a:xfrm>
            <a:off x="1718530" y="1768738"/>
            <a:ext cx="1325778" cy="3320525"/>
            <a:chOff x="1377552" y="1768738"/>
            <a:chExt cx="1325778" cy="3320525"/>
          </a:xfrm>
        </p:grpSpPr>
        <p:grpSp>
          <p:nvGrpSpPr>
            <p:cNvPr id="5" name="Group 4">
              <a:extLst>
                <a:ext uri="{FF2B5EF4-FFF2-40B4-BE49-F238E27FC236}">
                  <a16:creationId xmlns:a16="http://schemas.microsoft.com/office/drawing/2014/main" id="{39ACE705-09C2-F18B-3CE5-6C089C94A491}"/>
                </a:ext>
              </a:extLst>
            </p:cNvPr>
            <p:cNvGrpSpPr/>
            <p:nvPr/>
          </p:nvGrpSpPr>
          <p:grpSpPr>
            <a:xfrm>
              <a:off x="1377552" y="1768738"/>
              <a:ext cx="1325778" cy="947737"/>
              <a:chOff x="1377552" y="1768738"/>
              <a:chExt cx="1325778" cy="947737"/>
            </a:xfrm>
          </p:grpSpPr>
          <p:sp>
            <p:nvSpPr>
              <p:cNvPr id="11" name="Oval 10">
                <a:extLst>
                  <a:ext uri="{FF2B5EF4-FFF2-40B4-BE49-F238E27FC236}">
                    <a16:creationId xmlns:a16="http://schemas.microsoft.com/office/drawing/2014/main" id="{687D8F3D-AE89-186A-2B3E-6EC9FEF5F262}"/>
                  </a:ext>
                </a:extLst>
              </p:cNvPr>
              <p:cNvSpPr/>
              <p:nvPr/>
            </p:nvSpPr>
            <p:spPr>
              <a:xfrm>
                <a:off x="1509713" y="1768738"/>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4AF77B91-81B8-8237-8B52-C7B6F3391766}"/>
                      </a:ext>
                    </a:extLst>
                  </p:cNvPr>
                  <p:cNvSpPr txBox="1"/>
                  <p:nvPr/>
                </p:nvSpPr>
                <p:spPr>
                  <a:xfrm>
                    <a:off x="1377552" y="1947033"/>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1" name="TextBox 30">
                    <a:extLst>
                      <a:ext uri="{FF2B5EF4-FFF2-40B4-BE49-F238E27FC236}">
                        <a16:creationId xmlns:a16="http://schemas.microsoft.com/office/drawing/2014/main" id="{4AF77B91-81B8-8237-8B52-C7B6F3391766}"/>
                      </a:ext>
                    </a:extLst>
                  </p:cNvPr>
                  <p:cNvSpPr txBox="1">
                    <a:spLocks noRot="1" noChangeAspect="1" noMove="1" noResize="1" noEditPoints="1" noAdjustHandles="1" noChangeArrowheads="1" noChangeShapeType="1" noTextEdit="1"/>
                  </p:cNvSpPr>
                  <p:nvPr/>
                </p:nvSpPr>
                <p:spPr>
                  <a:xfrm>
                    <a:off x="1377552" y="1947033"/>
                    <a:ext cx="1325778" cy="461665"/>
                  </a:xfrm>
                  <a:prstGeom prst="rect">
                    <a:avLst/>
                  </a:prstGeom>
                  <a:blipFill>
                    <a:blip r:embed="rId2"/>
                    <a:stretch>
                      <a:fillRect t="-10526" b="-28947"/>
                    </a:stretch>
                  </a:blipFill>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32E68CD6-A92C-827D-AE11-4C7B5B9D061A}"/>
                </a:ext>
              </a:extLst>
            </p:cNvPr>
            <p:cNvGrpSpPr/>
            <p:nvPr/>
          </p:nvGrpSpPr>
          <p:grpSpPr>
            <a:xfrm>
              <a:off x="1377552" y="2955132"/>
              <a:ext cx="1325778" cy="947737"/>
              <a:chOff x="1377552" y="2955132"/>
              <a:chExt cx="1325778" cy="947737"/>
            </a:xfrm>
          </p:grpSpPr>
          <p:sp>
            <p:nvSpPr>
              <p:cNvPr id="12" name="Oval 11">
                <a:extLst>
                  <a:ext uri="{FF2B5EF4-FFF2-40B4-BE49-F238E27FC236}">
                    <a16:creationId xmlns:a16="http://schemas.microsoft.com/office/drawing/2014/main" id="{D6118EA1-1C96-C425-223F-C6AB12164797}"/>
                  </a:ext>
                </a:extLst>
              </p:cNvPr>
              <p:cNvSpPr/>
              <p:nvPr/>
            </p:nvSpPr>
            <p:spPr>
              <a:xfrm>
                <a:off x="1509713" y="295513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E44DA239-2699-1EF4-D4E4-6983A93506A3}"/>
                      </a:ext>
                    </a:extLst>
                  </p:cNvPr>
                  <p:cNvSpPr txBox="1"/>
                  <p:nvPr/>
                </p:nvSpPr>
                <p:spPr>
                  <a:xfrm>
                    <a:off x="1377552" y="3120691"/>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2" name="TextBox 31">
                    <a:extLst>
                      <a:ext uri="{FF2B5EF4-FFF2-40B4-BE49-F238E27FC236}">
                        <a16:creationId xmlns:a16="http://schemas.microsoft.com/office/drawing/2014/main" id="{E44DA239-2699-1EF4-D4E4-6983A93506A3}"/>
                      </a:ext>
                    </a:extLst>
                  </p:cNvPr>
                  <p:cNvSpPr txBox="1">
                    <a:spLocks noRot="1" noChangeAspect="1" noMove="1" noResize="1" noEditPoints="1" noAdjustHandles="1" noChangeArrowheads="1" noChangeShapeType="1" noTextEdit="1"/>
                  </p:cNvSpPr>
                  <p:nvPr/>
                </p:nvSpPr>
                <p:spPr>
                  <a:xfrm>
                    <a:off x="1377552" y="3120691"/>
                    <a:ext cx="1325778" cy="461665"/>
                  </a:xfrm>
                  <a:prstGeom prst="rect">
                    <a:avLst/>
                  </a:prstGeom>
                  <a:blipFill>
                    <a:blip r:embed="rId3"/>
                    <a:stretch>
                      <a:fillRect t="-10526" b="-28947"/>
                    </a:stretch>
                  </a:blipFill>
                </p:spPr>
                <p:txBody>
                  <a:bodyPr/>
                  <a:lstStyle/>
                  <a:p>
                    <a:r>
                      <a:rPr lang="en-IN">
                        <a:noFill/>
                      </a:rPr>
                      <a:t> </a:t>
                    </a:r>
                  </a:p>
                </p:txBody>
              </p:sp>
            </mc:Fallback>
          </mc:AlternateContent>
        </p:grpSp>
        <p:grpSp>
          <p:nvGrpSpPr>
            <p:cNvPr id="2" name="Group 1">
              <a:extLst>
                <a:ext uri="{FF2B5EF4-FFF2-40B4-BE49-F238E27FC236}">
                  <a16:creationId xmlns:a16="http://schemas.microsoft.com/office/drawing/2014/main" id="{A1BC2785-D060-8429-1CEA-1EAA700CF515}"/>
                </a:ext>
              </a:extLst>
            </p:cNvPr>
            <p:cNvGrpSpPr/>
            <p:nvPr/>
          </p:nvGrpSpPr>
          <p:grpSpPr>
            <a:xfrm>
              <a:off x="1377552" y="4141526"/>
              <a:ext cx="1325778" cy="947737"/>
              <a:chOff x="1377552" y="4141526"/>
              <a:chExt cx="1325778" cy="947737"/>
            </a:xfrm>
          </p:grpSpPr>
          <p:sp>
            <p:nvSpPr>
              <p:cNvPr id="13" name="Oval 12">
                <a:extLst>
                  <a:ext uri="{FF2B5EF4-FFF2-40B4-BE49-F238E27FC236}">
                    <a16:creationId xmlns:a16="http://schemas.microsoft.com/office/drawing/2014/main" id="{0BD24341-461E-9C14-ABCA-F2A5F3A43511}"/>
                  </a:ext>
                </a:extLst>
              </p:cNvPr>
              <p:cNvSpPr/>
              <p:nvPr/>
            </p:nvSpPr>
            <p:spPr>
              <a:xfrm>
                <a:off x="1509712" y="414152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2FB1AA5E-5339-ACFA-CDA4-FF2B715AAB02}"/>
                      </a:ext>
                    </a:extLst>
                  </p:cNvPr>
                  <p:cNvSpPr txBox="1"/>
                  <p:nvPr/>
                </p:nvSpPr>
                <p:spPr>
                  <a:xfrm>
                    <a:off x="1377552" y="433132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3" name="TextBox 32">
                    <a:extLst>
                      <a:ext uri="{FF2B5EF4-FFF2-40B4-BE49-F238E27FC236}">
                        <a16:creationId xmlns:a16="http://schemas.microsoft.com/office/drawing/2014/main" id="{2FB1AA5E-5339-ACFA-CDA4-FF2B715AAB02}"/>
                      </a:ext>
                    </a:extLst>
                  </p:cNvPr>
                  <p:cNvSpPr txBox="1">
                    <a:spLocks noRot="1" noChangeAspect="1" noMove="1" noResize="1" noEditPoints="1" noAdjustHandles="1" noChangeArrowheads="1" noChangeShapeType="1" noTextEdit="1"/>
                  </p:cNvSpPr>
                  <p:nvPr/>
                </p:nvSpPr>
                <p:spPr>
                  <a:xfrm>
                    <a:off x="1377552" y="4331324"/>
                    <a:ext cx="1325778" cy="461665"/>
                  </a:xfrm>
                  <a:prstGeom prst="rect">
                    <a:avLst/>
                  </a:prstGeom>
                  <a:blipFill>
                    <a:blip r:embed="rId4"/>
                    <a:stretch>
                      <a:fillRect t="-10667" b="-30667"/>
                    </a:stretch>
                  </a:blipFill>
                </p:spPr>
                <p:txBody>
                  <a:bodyPr/>
                  <a:lstStyle/>
                  <a:p>
                    <a:r>
                      <a:rPr lang="en-IN">
                        <a:noFill/>
                      </a:rPr>
                      <a:t> </a:t>
                    </a:r>
                  </a:p>
                </p:txBody>
              </p:sp>
            </mc:Fallback>
          </mc:AlternateContent>
        </p:grpSp>
      </p:grpSp>
      <p:cxnSp>
        <p:nvCxnSpPr>
          <p:cNvPr id="17" name="Straight Arrow Connector 16">
            <a:extLst>
              <a:ext uri="{FF2B5EF4-FFF2-40B4-BE49-F238E27FC236}">
                <a16:creationId xmlns:a16="http://schemas.microsoft.com/office/drawing/2014/main" id="{1AF0850E-0522-6405-D139-34757502EE23}"/>
              </a:ext>
            </a:extLst>
          </p:cNvPr>
          <p:cNvCxnSpPr>
            <a:cxnSpLocks/>
          </p:cNvCxnSpPr>
          <p:nvPr/>
        </p:nvCxnSpPr>
        <p:spPr>
          <a:xfrm>
            <a:off x="3193716" y="2295775"/>
            <a:ext cx="1481137" cy="566613"/>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752C0D4-DE6E-79BA-8875-AA65048DAD64}"/>
              </a:ext>
            </a:extLst>
          </p:cNvPr>
          <p:cNvCxnSpPr>
            <a:cxnSpLocks/>
          </p:cNvCxnSpPr>
          <p:nvPr/>
        </p:nvCxnSpPr>
        <p:spPr>
          <a:xfrm>
            <a:off x="3193716" y="3429000"/>
            <a:ext cx="1481137" cy="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450D696-BB1A-4651-B6D1-7D3D2A74EC21}"/>
              </a:ext>
            </a:extLst>
          </p:cNvPr>
          <p:cNvCxnSpPr>
            <a:cxnSpLocks/>
          </p:cNvCxnSpPr>
          <p:nvPr/>
        </p:nvCxnSpPr>
        <p:spPr>
          <a:xfrm flipV="1">
            <a:off x="3084178" y="3981451"/>
            <a:ext cx="1666873" cy="538162"/>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350BC3F-89A0-0A13-7D73-8E6E284B2124}"/>
              </a:ext>
            </a:extLst>
          </p:cNvPr>
          <p:cNvSpPr/>
          <p:nvPr/>
        </p:nvSpPr>
        <p:spPr>
          <a:xfrm>
            <a:off x="5346366" y="2338388"/>
            <a:ext cx="2181225" cy="2181225"/>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494BF5DE-6823-9DDA-881E-CCCC449F333A}"/>
              </a:ext>
            </a:extLst>
          </p:cNvPr>
          <p:cNvSpPr txBox="1"/>
          <p:nvPr/>
        </p:nvSpPr>
        <p:spPr>
          <a:xfrm>
            <a:off x="5311205" y="4672260"/>
            <a:ext cx="2251546" cy="523220"/>
          </a:xfrm>
          <a:prstGeom prst="rect">
            <a:avLst/>
          </a:prstGeom>
          <a:noFill/>
        </p:spPr>
        <p:txBody>
          <a:bodyPr wrap="square" rtlCol="0">
            <a:spAutoFit/>
          </a:bodyPr>
          <a:lstStyle/>
          <a:p>
            <a:pPr algn="ctr"/>
            <a:r>
              <a:rPr lang="en-US" sz="2800" dirty="0">
                <a:solidFill>
                  <a:schemeClr val="bg1">
                    <a:lumMod val="85000"/>
                  </a:schemeClr>
                </a:solidFill>
                <a:latin typeface="Poppins" panose="00000500000000000000" pitchFamily="2" charset="0"/>
                <a:cs typeface="Poppins" panose="00000500000000000000" pitchFamily="2" charset="0"/>
              </a:rPr>
              <a:t>Perceptron</a:t>
            </a:r>
            <a:endParaRPr lang="en-IN" sz="2800" dirty="0">
              <a:solidFill>
                <a:schemeClr val="bg1">
                  <a:lumMod val="85000"/>
                </a:schemeClr>
              </a:solidFill>
              <a:latin typeface="Poppins" panose="00000500000000000000" pitchFamily="2" charset="0"/>
              <a:cs typeface="Poppins" panose="00000500000000000000" pitchFamily="2" charset="0"/>
            </a:endParaRPr>
          </a:p>
        </p:txBody>
      </p:sp>
      <p:sp>
        <p:nvSpPr>
          <p:cNvPr id="48" name="Rectangle 1">
            <a:extLst>
              <a:ext uri="{FF2B5EF4-FFF2-40B4-BE49-F238E27FC236}">
                <a16:creationId xmlns:a16="http://schemas.microsoft.com/office/drawing/2014/main" id="{99A8AEC7-4929-BD24-477A-457B61AB4EB9}"/>
              </a:ext>
            </a:extLst>
          </p:cNvPr>
          <p:cNvSpPr>
            <a:spLocks noChangeArrowheads="1"/>
          </p:cNvSpPr>
          <p:nvPr/>
        </p:nvSpPr>
        <p:spPr bwMode="auto">
          <a:xfrm>
            <a:off x="4820878" y="5256127"/>
            <a:ext cx="32321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A perceptron mimics a neuron – it takes weighted inputs, sums them, and fires an output.</a:t>
            </a:r>
          </a:p>
        </p:txBody>
      </p:sp>
      <p:sp>
        <p:nvSpPr>
          <p:cNvPr id="26" name="TextBox 25">
            <a:extLst>
              <a:ext uri="{FF2B5EF4-FFF2-40B4-BE49-F238E27FC236}">
                <a16:creationId xmlns:a16="http://schemas.microsoft.com/office/drawing/2014/main" id="{F65AC883-0D3A-84DB-1FB6-500FB567B50C}"/>
              </a:ext>
            </a:extLst>
          </p:cNvPr>
          <p:cNvSpPr txBox="1"/>
          <p:nvPr/>
        </p:nvSpPr>
        <p:spPr>
          <a:xfrm>
            <a:off x="1024394" y="5907473"/>
            <a:ext cx="1115326" cy="600164"/>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Raw data entering the model</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29" name="Connector: Curved 28">
            <a:extLst>
              <a:ext uri="{FF2B5EF4-FFF2-40B4-BE49-F238E27FC236}">
                <a16:creationId xmlns:a16="http://schemas.microsoft.com/office/drawing/2014/main" id="{3CD8230C-F185-A368-1ED8-CF6C7AA56FC9}"/>
              </a:ext>
            </a:extLst>
          </p:cNvPr>
          <p:cNvCxnSpPr>
            <a:cxnSpLocks/>
          </p:cNvCxnSpPr>
          <p:nvPr/>
        </p:nvCxnSpPr>
        <p:spPr>
          <a:xfrm flipV="1">
            <a:off x="1956072" y="5255114"/>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587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E63347-660E-78AD-073A-282009D653D2}"/>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D3813507-07F9-8E79-F07A-CEC7BF3E15A8}"/>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EEA96416-4274-210E-9C5C-9D4020876341}"/>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Atom of Neural Networks</a:t>
            </a:r>
          </a:p>
        </p:txBody>
      </p:sp>
      <p:sp>
        <p:nvSpPr>
          <p:cNvPr id="28" name="Left Bracket 27">
            <a:extLst>
              <a:ext uri="{FF2B5EF4-FFF2-40B4-BE49-F238E27FC236}">
                <a16:creationId xmlns:a16="http://schemas.microsoft.com/office/drawing/2014/main" id="{1FC65A49-BA69-A212-18DE-8C8176505B94}"/>
              </a:ext>
            </a:extLst>
          </p:cNvPr>
          <p:cNvSpPr/>
          <p:nvPr/>
        </p:nvSpPr>
        <p:spPr>
          <a:xfrm>
            <a:off x="1574140" y="1695450"/>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EE442F24-61AB-BA5C-6554-47B27CF507C4}"/>
              </a:ext>
            </a:extLst>
          </p:cNvPr>
          <p:cNvSpPr txBox="1"/>
          <p:nvPr/>
        </p:nvSpPr>
        <p:spPr>
          <a:xfrm>
            <a:off x="324888" y="3139808"/>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9" name="Group 8">
            <a:extLst>
              <a:ext uri="{FF2B5EF4-FFF2-40B4-BE49-F238E27FC236}">
                <a16:creationId xmlns:a16="http://schemas.microsoft.com/office/drawing/2014/main" id="{46120A7C-80BE-C793-BA25-7096B9436EC4}"/>
              </a:ext>
            </a:extLst>
          </p:cNvPr>
          <p:cNvGrpSpPr/>
          <p:nvPr/>
        </p:nvGrpSpPr>
        <p:grpSpPr>
          <a:xfrm>
            <a:off x="1718530" y="1768738"/>
            <a:ext cx="1325778" cy="3320525"/>
            <a:chOff x="1377552" y="1768738"/>
            <a:chExt cx="1325778" cy="3320525"/>
          </a:xfrm>
        </p:grpSpPr>
        <p:grpSp>
          <p:nvGrpSpPr>
            <p:cNvPr id="5" name="Group 4">
              <a:extLst>
                <a:ext uri="{FF2B5EF4-FFF2-40B4-BE49-F238E27FC236}">
                  <a16:creationId xmlns:a16="http://schemas.microsoft.com/office/drawing/2014/main" id="{882411E4-F5C0-1419-E506-3B90B30AD17B}"/>
                </a:ext>
              </a:extLst>
            </p:cNvPr>
            <p:cNvGrpSpPr/>
            <p:nvPr/>
          </p:nvGrpSpPr>
          <p:grpSpPr>
            <a:xfrm>
              <a:off x="1377552" y="1768738"/>
              <a:ext cx="1325778" cy="947737"/>
              <a:chOff x="1377552" y="1768738"/>
              <a:chExt cx="1325778" cy="947737"/>
            </a:xfrm>
          </p:grpSpPr>
          <p:sp>
            <p:nvSpPr>
              <p:cNvPr id="11" name="Oval 10">
                <a:extLst>
                  <a:ext uri="{FF2B5EF4-FFF2-40B4-BE49-F238E27FC236}">
                    <a16:creationId xmlns:a16="http://schemas.microsoft.com/office/drawing/2014/main" id="{F90EDB95-8D50-2A39-9102-9537BFD66E8C}"/>
                  </a:ext>
                </a:extLst>
              </p:cNvPr>
              <p:cNvSpPr/>
              <p:nvPr/>
            </p:nvSpPr>
            <p:spPr>
              <a:xfrm>
                <a:off x="1509713" y="1768738"/>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A58F6BF-C15D-D2A7-5E8B-0F59BA3803DB}"/>
                      </a:ext>
                    </a:extLst>
                  </p:cNvPr>
                  <p:cNvSpPr txBox="1"/>
                  <p:nvPr/>
                </p:nvSpPr>
                <p:spPr>
                  <a:xfrm>
                    <a:off x="1377552" y="1947033"/>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1" name="TextBox 30">
                    <a:extLst>
                      <a:ext uri="{FF2B5EF4-FFF2-40B4-BE49-F238E27FC236}">
                        <a16:creationId xmlns:a16="http://schemas.microsoft.com/office/drawing/2014/main" id="{CA58F6BF-C15D-D2A7-5E8B-0F59BA3803DB}"/>
                      </a:ext>
                    </a:extLst>
                  </p:cNvPr>
                  <p:cNvSpPr txBox="1">
                    <a:spLocks noRot="1" noChangeAspect="1" noMove="1" noResize="1" noEditPoints="1" noAdjustHandles="1" noChangeArrowheads="1" noChangeShapeType="1" noTextEdit="1"/>
                  </p:cNvSpPr>
                  <p:nvPr/>
                </p:nvSpPr>
                <p:spPr>
                  <a:xfrm>
                    <a:off x="1377552" y="1947033"/>
                    <a:ext cx="1325778" cy="461665"/>
                  </a:xfrm>
                  <a:prstGeom prst="rect">
                    <a:avLst/>
                  </a:prstGeom>
                  <a:blipFill>
                    <a:blip r:embed="rId2"/>
                    <a:stretch>
                      <a:fillRect t="-10526" b="-28947"/>
                    </a:stretch>
                  </a:blipFill>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94336394-A845-E3E8-577B-0161CBBEF2B5}"/>
                </a:ext>
              </a:extLst>
            </p:cNvPr>
            <p:cNvGrpSpPr/>
            <p:nvPr/>
          </p:nvGrpSpPr>
          <p:grpSpPr>
            <a:xfrm>
              <a:off x="1377552" y="2955132"/>
              <a:ext cx="1325778" cy="947737"/>
              <a:chOff x="1377552" y="2955132"/>
              <a:chExt cx="1325778" cy="947737"/>
            </a:xfrm>
          </p:grpSpPr>
          <p:sp>
            <p:nvSpPr>
              <p:cNvPr id="12" name="Oval 11">
                <a:extLst>
                  <a:ext uri="{FF2B5EF4-FFF2-40B4-BE49-F238E27FC236}">
                    <a16:creationId xmlns:a16="http://schemas.microsoft.com/office/drawing/2014/main" id="{DA832BFE-0190-1D05-5F67-2AC4A814D5F6}"/>
                  </a:ext>
                </a:extLst>
              </p:cNvPr>
              <p:cNvSpPr/>
              <p:nvPr/>
            </p:nvSpPr>
            <p:spPr>
              <a:xfrm>
                <a:off x="1509713" y="295513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D5AA3925-014F-39AA-5E3E-F564A2B78B8A}"/>
                      </a:ext>
                    </a:extLst>
                  </p:cNvPr>
                  <p:cNvSpPr txBox="1"/>
                  <p:nvPr/>
                </p:nvSpPr>
                <p:spPr>
                  <a:xfrm>
                    <a:off x="1377552" y="3120691"/>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2" name="TextBox 31">
                    <a:extLst>
                      <a:ext uri="{FF2B5EF4-FFF2-40B4-BE49-F238E27FC236}">
                        <a16:creationId xmlns:a16="http://schemas.microsoft.com/office/drawing/2014/main" id="{D5AA3925-014F-39AA-5E3E-F564A2B78B8A}"/>
                      </a:ext>
                    </a:extLst>
                  </p:cNvPr>
                  <p:cNvSpPr txBox="1">
                    <a:spLocks noRot="1" noChangeAspect="1" noMove="1" noResize="1" noEditPoints="1" noAdjustHandles="1" noChangeArrowheads="1" noChangeShapeType="1" noTextEdit="1"/>
                  </p:cNvSpPr>
                  <p:nvPr/>
                </p:nvSpPr>
                <p:spPr>
                  <a:xfrm>
                    <a:off x="1377552" y="3120691"/>
                    <a:ext cx="1325778" cy="461665"/>
                  </a:xfrm>
                  <a:prstGeom prst="rect">
                    <a:avLst/>
                  </a:prstGeom>
                  <a:blipFill>
                    <a:blip r:embed="rId3"/>
                    <a:stretch>
                      <a:fillRect t="-10526" b="-28947"/>
                    </a:stretch>
                  </a:blipFill>
                </p:spPr>
                <p:txBody>
                  <a:bodyPr/>
                  <a:lstStyle/>
                  <a:p>
                    <a:r>
                      <a:rPr lang="en-IN">
                        <a:noFill/>
                      </a:rPr>
                      <a:t> </a:t>
                    </a:r>
                  </a:p>
                </p:txBody>
              </p:sp>
            </mc:Fallback>
          </mc:AlternateContent>
        </p:grpSp>
        <p:grpSp>
          <p:nvGrpSpPr>
            <p:cNvPr id="2" name="Group 1">
              <a:extLst>
                <a:ext uri="{FF2B5EF4-FFF2-40B4-BE49-F238E27FC236}">
                  <a16:creationId xmlns:a16="http://schemas.microsoft.com/office/drawing/2014/main" id="{5E766756-AF4A-9DDE-C1DC-3CEF2073144A}"/>
                </a:ext>
              </a:extLst>
            </p:cNvPr>
            <p:cNvGrpSpPr/>
            <p:nvPr/>
          </p:nvGrpSpPr>
          <p:grpSpPr>
            <a:xfrm>
              <a:off x="1377552" y="4141526"/>
              <a:ext cx="1325778" cy="947737"/>
              <a:chOff x="1377552" y="4141526"/>
              <a:chExt cx="1325778" cy="947737"/>
            </a:xfrm>
          </p:grpSpPr>
          <p:sp>
            <p:nvSpPr>
              <p:cNvPr id="13" name="Oval 12">
                <a:extLst>
                  <a:ext uri="{FF2B5EF4-FFF2-40B4-BE49-F238E27FC236}">
                    <a16:creationId xmlns:a16="http://schemas.microsoft.com/office/drawing/2014/main" id="{9EFF64A7-BDC1-B29C-447A-0EF2A1635ACE}"/>
                  </a:ext>
                </a:extLst>
              </p:cNvPr>
              <p:cNvSpPr/>
              <p:nvPr/>
            </p:nvSpPr>
            <p:spPr>
              <a:xfrm>
                <a:off x="1509712" y="414152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E3F07075-EB64-EC27-F43F-0B1D8219C006}"/>
                      </a:ext>
                    </a:extLst>
                  </p:cNvPr>
                  <p:cNvSpPr txBox="1"/>
                  <p:nvPr/>
                </p:nvSpPr>
                <p:spPr>
                  <a:xfrm>
                    <a:off x="1377552" y="433132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3" name="TextBox 32">
                    <a:extLst>
                      <a:ext uri="{FF2B5EF4-FFF2-40B4-BE49-F238E27FC236}">
                        <a16:creationId xmlns:a16="http://schemas.microsoft.com/office/drawing/2014/main" id="{E3F07075-EB64-EC27-F43F-0B1D8219C006}"/>
                      </a:ext>
                    </a:extLst>
                  </p:cNvPr>
                  <p:cNvSpPr txBox="1">
                    <a:spLocks noRot="1" noChangeAspect="1" noMove="1" noResize="1" noEditPoints="1" noAdjustHandles="1" noChangeArrowheads="1" noChangeShapeType="1" noTextEdit="1"/>
                  </p:cNvSpPr>
                  <p:nvPr/>
                </p:nvSpPr>
                <p:spPr>
                  <a:xfrm>
                    <a:off x="1377552" y="4331324"/>
                    <a:ext cx="1325778" cy="461665"/>
                  </a:xfrm>
                  <a:prstGeom prst="rect">
                    <a:avLst/>
                  </a:prstGeom>
                  <a:blipFill>
                    <a:blip r:embed="rId4"/>
                    <a:stretch>
                      <a:fillRect t="-10667" b="-30667"/>
                    </a:stretch>
                  </a:blipFill>
                </p:spPr>
                <p:txBody>
                  <a:bodyPr/>
                  <a:lstStyle/>
                  <a:p>
                    <a:r>
                      <a:rPr lang="en-IN">
                        <a:noFill/>
                      </a:rPr>
                      <a:t> </a:t>
                    </a:r>
                  </a:p>
                </p:txBody>
              </p:sp>
            </mc:Fallback>
          </mc:AlternateContent>
        </p:grpSp>
      </p:grpSp>
      <p:cxnSp>
        <p:nvCxnSpPr>
          <p:cNvPr id="17" name="Straight Arrow Connector 16">
            <a:extLst>
              <a:ext uri="{FF2B5EF4-FFF2-40B4-BE49-F238E27FC236}">
                <a16:creationId xmlns:a16="http://schemas.microsoft.com/office/drawing/2014/main" id="{165794EA-BCAD-1E8F-EBFB-8977E16D8A81}"/>
              </a:ext>
            </a:extLst>
          </p:cNvPr>
          <p:cNvCxnSpPr>
            <a:cxnSpLocks/>
          </p:cNvCxnSpPr>
          <p:nvPr/>
        </p:nvCxnSpPr>
        <p:spPr>
          <a:xfrm>
            <a:off x="3193716" y="2295775"/>
            <a:ext cx="1481137" cy="566613"/>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F7B05DA-C7A2-EF9E-509D-5420C1A2330E}"/>
              </a:ext>
            </a:extLst>
          </p:cNvPr>
          <p:cNvCxnSpPr>
            <a:cxnSpLocks/>
          </p:cNvCxnSpPr>
          <p:nvPr/>
        </p:nvCxnSpPr>
        <p:spPr>
          <a:xfrm>
            <a:off x="3193716" y="3429000"/>
            <a:ext cx="1481137" cy="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A00F5B-12B1-DFF1-AE31-FBA153193D25}"/>
              </a:ext>
            </a:extLst>
          </p:cNvPr>
          <p:cNvCxnSpPr>
            <a:cxnSpLocks/>
          </p:cNvCxnSpPr>
          <p:nvPr/>
        </p:nvCxnSpPr>
        <p:spPr>
          <a:xfrm flipV="1">
            <a:off x="3084178" y="3981451"/>
            <a:ext cx="1666873" cy="538162"/>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258E82CF-D36C-1684-7AFE-8EA892C05121}"/>
              </a:ext>
            </a:extLst>
          </p:cNvPr>
          <p:cNvSpPr/>
          <p:nvPr/>
        </p:nvSpPr>
        <p:spPr>
          <a:xfrm>
            <a:off x="5346366" y="2338388"/>
            <a:ext cx="2181225" cy="2181225"/>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22E21F3-8E98-7522-3834-C3808496AF04}"/>
              </a:ext>
            </a:extLst>
          </p:cNvPr>
          <p:cNvSpPr txBox="1"/>
          <p:nvPr/>
        </p:nvSpPr>
        <p:spPr>
          <a:xfrm>
            <a:off x="5311205" y="4672260"/>
            <a:ext cx="2251546" cy="523220"/>
          </a:xfrm>
          <a:prstGeom prst="rect">
            <a:avLst/>
          </a:prstGeom>
          <a:noFill/>
        </p:spPr>
        <p:txBody>
          <a:bodyPr wrap="square" rtlCol="0">
            <a:spAutoFit/>
          </a:bodyPr>
          <a:lstStyle/>
          <a:p>
            <a:pPr algn="ctr"/>
            <a:r>
              <a:rPr lang="en-US" sz="2800" dirty="0">
                <a:solidFill>
                  <a:schemeClr val="bg1">
                    <a:lumMod val="85000"/>
                  </a:schemeClr>
                </a:solidFill>
                <a:latin typeface="Poppins" panose="00000500000000000000" pitchFamily="2" charset="0"/>
                <a:cs typeface="Poppins" panose="00000500000000000000" pitchFamily="2" charset="0"/>
              </a:rPr>
              <a:t>Perceptron</a:t>
            </a:r>
            <a:endParaRPr lang="en-IN" sz="2800" dirty="0">
              <a:solidFill>
                <a:schemeClr val="bg1">
                  <a:lumMod val="85000"/>
                </a:schemeClr>
              </a:solidFill>
              <a:latin typeface="Poppins" panose="00000500000000000000" pitchFamily="2" charset="0"/>
              <a:cs typeface="Poppins" panose="00000500000000000000" pitchFamily="2" charset="0"/>
            </a:endParaRPr>
          </a:p>
        </p:txBody>
      </p:sp>
      <p:sp>
        <p:nvSpPr>
          <p:cNvPr id="48" name="Rectangle 1">
            <a:extLst>
              <a:ext uri="{FF2B5EF4-FFF2-40B4-BE49-F238E27FC236}">
                <a16:creationId xmlns:a16="http://schemas.microsoft.com/office/drawing/2014/main" id="{A87F1774-B124-802C-5A36-7B9F8B98E0BE}"/>
              </a:ext>
            </a:extLst>
          </p:cNvPr>
          <p:cNvSpPr>
            <a:spLocks noChangeArrowheads="1"/>
          </p:cNvSpPr>
          <p:nvPr/>
        </p:nvSpPr>
        <p:spPr bwMode="auto">
          <a:xfrm>
            <a:off x="4820878" y="5256127"/>
            <a:ext cx="32321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A perceptron mimics a neuron – it takes weighted inputs, sums them, and fires an output.</a:t>
            </a:r>
          </a:p>
        </p:txBody>
      </p:sp>
      <p:sp>
        <p:nvSpPr>
          <p:cNvPr id="10" name="Oval 9">
            <a:extLst>
              <a:ext uri="{FF2B5EF4-FFF2-40B4-BE49-F238E27FC236}">
                <a16:creationId xmlns:a16="http://schemas.microsoft.com/office/drawing/2014/main" id="{AF931F51-F20E-09E7-151F-13960389175A}"/>
              </a:ext>
            </a:extLst>
          </p:cNvPr>
          <p:cNvSpPr/>
          <p:nvPr/>
        </p:nvSpPr>
        <p:spPr>
          <a:xfrm>
            <a:off x="9480215" y="2896773"/>
            <a:ext cx="947737" cy="947737"/>
          </a:xfrm>
          <a:prstGeom prst="ellipse">
            <a:avLst/>
          </a:prstGeom>
          <a:gradFill>
            <a:gsLst>
              <a:gs pos="0">
                <a:srgbClr val="FF6D00"/>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1C41937-86BE-6D49-F234-4640CA6F3263}"/>
                  </a:ext>
                </a:extLst>
              </p:cNvPr>
              <p:cNvSpPr txBox="1"/>
              <p:nvPr/>
            </p:nvSpPr>
            <p:spPr>
              <a:xfrm>
                <a:off x="9357870" y="3073132"/>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𝑦</m:t>
                      </m:r>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4" name="TextBox 13">
                <a:extLst>
                  <a:ext uri="{FF2B5EF4-FFF2-40B4-BE49-F238E27FC236}">
                    <a16:creationId xmlns:a16="http://schemas.microsoft.com/office/drawing/2014/main" id="{41C41937-86BE-6D49-F234-4640CA6F3263}"/>
                  </a:ext>
                </a:extLst>
              </p:cNvPr>
              <p:cNvSpPr txBox="1">
                <a:spLocks noRot="1" noChangeAspect="1" noMove="1" noResize="1" noEditPoints="1" noAdjustHandles="1" noChangeArrowheads="1" noChangeShapeType="1" noTextEdit="1"/>
              </p:cNvSpPr>
              <p:nvPr/>
            </p:nvSpPr>
            <p:spPr>
              <a:xfrm>
                <a:off x="9357870" y="3073132"/>
                <a:ext cx="1325778" cy="461665"/>
              </a:xfrm>
              <a:prstGeom prst="rect">
                <a:avLst/>
              </a:prstGeom>
              <a:blipFill>
                <a:blip r:embed="rId5"/>
                <a:stretch>
                  <a:fillRect t="-10526" b="-28947"/>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84D6D610-8AFF-A84B-8CD0-B4472D88967D}"/>
              </a:ext>
            </a:extLst>
          </p:cNvPr>
          <p:cNvSpPr txBox="1"/>
          <p:nvPr/>
        </p:nvSpPr>
        <p:spPr>
          <a:xfrm>
            <a:off x="9291194" y="4019699"/>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Output</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cxnSp>
        <p:nvCxnSpPr>
          <p:cNvPr id="16" name="Straight Arrow Connector 15">
            <a:extLst>
              <a:ext uri="{FF2B5EF4-FFF2-40B4-BE49-F238E27FC236}">
                <a16:creationId xmlns:a16="http://schemas.microsoft.com/office/drawing/2014/main" id="{8BD309ED-F094-2721-216D-3F2C1924BED8}"/>
              </a:ext>
            </a:extLst>
          </p:cNvPr>
          <p:cNvCxnSpPr>
            <a:cxnSpLocks/>
          </p:cNvCxnSpPr>
          <p:nvPr/>
        </p:nvCxnSpPr>
        <p:spPr>
          <a:xfrm>
            <a:off x="7727616" y="3370641"/>
            <a:ext cx="1481137" cy="0"/>
          </a:xfrm>
          <a:prstGeom prst="straightConnector1">
            <a:avLst/>
          </a:prstGeom>
          <a:ln>
            <a:solidFill>
              <a:srgbClr val="FF8F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1092BB1-BF67-34B0-A5AB-6AB0D861DF39}"/>
              </a:ext>
            </a:extLst>
          </p:cNvPr>
          <p:cNvSpPr txBox="1"/>
          <p:nvPr/>
        </p:nvSpPr>
        <p:spPr>
          <a:xfrm>
            <a:off x="1024394" y="5907473"/>
            <a:ext cx="1115326" cy="600164"/>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Raw data entering the model</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20" name="Connector: Curved 19">
            <a:extLst>
              <a:ext uri="{FF2B5EF4-FFF2-40B4-BE49-F238E27FC236}">
                <a16:creationId xmlns:a16="http://schemas.microsoft.com/office/drawing/2014/main" id="{54BBB48A-492E-7F15-F1B1-FCEC8D29C7C1}"/>
              </a:ext>
            </a:extLst>
          </p:cNvPr>
          <p:cNvCxnSpPr>
            <a:cxnSpLocks/>
          </p:cNvCxnSpPr>
          <p:nvPr/>
        </p:nvCxnSpPr>
        <p:spPr>
          <a:xfrm flipV="1">
            <a:off x="1956072" y="5255114"/>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686D8300-CB96-4002-231A-CB970C9C09CF}"/>
              </a:ext>
            </a:extLst>
          </p:cNvPr>
          <p:cNvSpPr>
            <a:spLocks noChangeArrowheads="1"/>
          </p:cNvSpPr>
          <p:nvPr/>
        </p:nvSpPr>
        <p:spPr bwMode="auto">
          <a:xfrm>
            <a:off x="10385975" y="2262224"/>
            <a:ext cx="1481138"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Prediction or decision of the model</a:t>
            </a:r>
          </a:p>
        </p:txBody>
      </p:sp>
      <p:cxnSp>
        <p:nvCxnSpPr>
          <p:cNvPr id="23" name="Connector: Curved 22">
            <a:extLst>
              <a:ext uri="{FF2B5EF4-FFF2-40B4-BE49-F238E27FC236}">
                <a16:creationId xmlns:a16="http://schemas.microsoft.com/office/drawing/2014/main" id="{2C886A62-1FE8-EAF7-D6D6-F93380B65DEB}"/>
              </a:ext>
            </a:extLst>
          </p:cNvPr>
          <p:cNvCxnSpPr>
            <a:cxnSpLocks/>
          </p:cNvCxnSpPr>
          <p:nvPr/>
        </p:nvCxnSpPr>
        <p:spPr>
          <a:xfrm flipV="1">
            <a:off x="10683648" y="2852195"/>
            <a:ext cx="442896" cy="45177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16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7CD48A-68F7-9D76-2D67-CB4848CAB99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001B3A75-974B-6466-5A92-9E0FFA0D73EB}"/>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8F1B3533-D2CC-3F9C-F8E9-04551759701A}"/>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Atom of Neural Networks</a:t>
            </a:r>
          </a:p>
        </p:txBody>
      </p:sp>
      <p:sp>
        <p:nvSpPr>
          <p:cNvPr id="28" name="Left Bracket 27">
            <a:extLst>
              <a:ext uri="{FF2B5EF4-FFF2-40B4-BE49-F238E27FC236}">
                <a16:creationId xmlns:a16="http://schemas.microsoft.com/office/drawing/2014/main" id="{60CED853-D272-2854-A6D7-FED380160604}"/>
              </a:ext>
            </a:extLst>
          </p:cNvPr>
          <p:cNvSpPr/>
          <p:nvPr/>
        </p:nvSpPr>
        <p:spPr>
          <a:xfrm>
            <a:off x="1574140" y="1695450"/>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8C91CE53-CC06-7AD5-B5AB-444D7D2D56B3}"/>
              </a:ext>
            </a:extLst>
          </p:cNvPr>
          <p:cNvSpPr txBox="1"/>
          <p:nvPr/>
        </p:nvSpPr>
        <p:spPr>
          <a:xfrm>
            <a:off x="324888" y="3139808"/>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9" name="Group 8">
            <a:extLst>
              <a:ext uri="{FF2B5EF4-FFF2-40B4-BE49-F238E27FC236}">
                <a16:creationId xmlns:a16="http://schemas.microsoft.com/office/drawing/2014/main" id="{8A70C960-1F8A-05F9-D926-96007C79B1AA}"/>
              </a:ext>
            </a:extLst>
          </p:cNvPr>
          <p:cNvGrpSpPr/>
          <p:nvPr/>
        </p:nvGrpSpPr>
        <p:grpSpPr>
          <a:xfrm>
            <a:off x="1718530" y="1768738"/>
            <a:ext cx="1325778" cy="3320525"/>
            <a:chOff x="1377552" y="1768738"/>
            <a:chExt cx="1325778" cy="3320525"/>
          </a:xfrm>
        </p:grpSpPr>
        <p:grpSp>
          <p:nvGrpSpPr>
            <p:cNvPr id="5" name="Group 4">
              <a:extLst>
                <a:ext uri="{FF2B5EF4-FFF2-40B4-BE49-F238E27FC236}">
                  <a16:creationId xmlns:a16="http://schemas.microsoft.com/office/drawing/2014/main" id="{2C756179-9E97-1AD4-4ADD-B63799B5FD34}"/>
                </a:ext>
              </a:extLst>
            </p:cNvPr>
            <p:cNvGrpSpPr/>
            <p:nvPr/>
          </p:nvGrpSpPr>
          <p:grpSpPr>
            <a:xfrm>
              <a:off x="1377552" y="1768738"/>
              <a:ext cx="1325778" cy="947737"/>
              <a:chOff x="1377552" y="1768738"/>
              <a:chExt cx="1325778" cy="947737"/>
            </a:xfrm>
          </p:grpSpPr>
          <p:sp>
            <p:nvSpPr>
              <p:cNvPr id="11" name="Oval 10">
                <a:extLst>
                  <a:ext uri="{FF2B5EF4-FFF2-40B4-BE49-F238E27FC236}">
                    <a16:creationId xmlns:a16="http://schemas.microsoft.com/office/drawing/2014/main" id="{AC14ECFF-692B-75D4-A813-5F0407EF99DF}"/>
                  </a:ext>
                </a:extLst>
              </p:cNvPr>
              <p:cNvSpPr/>
              <p:nvPr/>
            </p:nvSpPr>
            <p:spPr>
              <a:xfrm>
                <a:off x="1509713" y="1768738"/>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929FEBA7-E01A-F30C-B340-4FB6F2936AE2}"/>
                      </a:ext>
                    </a:extLst>
                  </p:cNvPr>
                  <p:cNvSpPr txBox="1"/>
                  <p:nvPr/>
                </p:nvSpPr>
                <p:spPr>
                  <a:xfrm>
                    <a:off x="1377552" y="1947033"/>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1" name="TextBox 30">
                    <a:extLst>
                      <a:ext uri="{FF2B5EF4-FFF2-40B4-BE49-F238E27FC236}">
                        <a16:creationId xmlns:a16="http://schemas.microsoft.com/office/drawing/2014/main" id="{929FEBA7-E01A-F30C-B340-4FB6F2936AE2}"/>
                      </a:ext>
                    </a:extLst>
                  </p:cNvPr>
                  <p:cNvSpPr txBox="1">
                    <a:spLocks noRot="1" noChangeAspect="1" noMove="1" noResize="1" noEditPoints="1" noAdjustHandles="1" noChangeArrowheads="1" noChangeShapeType="1" noTextEdit="1"/>
                  </p:cNvSpPr>
                  <p:nvPr/>
                </p:nvSpPr>
                <p:spPr>
                  <a:xfrm>
                    <a:off x="1377552" y="1947033"/>
                    <a:ext cx="1325778" cy="461665"/>
                  </a:xfrm>
                  <a:prstGeom prst="rect">
                    <a:avLst/>
                  </a:prstGeom>
                  <a:blipFill>
                    <a:blip r:embed="rId2"/>
                    <a:stretch>
                      <a:fillRect t="-10526" b="-28947"/>
                    </a:stretch>
                  </a:blipFill>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7126A62F-0134-C6E7-6266-574371952573}"/>
                </a:ext>
              </a:extLst>
            </p:cNvPr>
            <p:cNvGrpSpPr/>
            <p:nvPr/>
          </p:nvGrpSpPr>
          <p:grpSpPr>
            <a:xfrm>
              <a:off x="1377552" y="2955132"/>
              <a:ext cx="1325778" cy="947737"/>
              <a:chOff x="1377552" y="2955132"/>
              <a:chExt cx="1325778" cy="947737"/>
            </a:xfrm>
          </p:grpSpPr>
          <p:sp>
            <p:nvSpPr>
              <p:cNvPr id="12" name="Oval 11">
                <a:extLst>
                  <a:ext uri="{FF2B5EF4-FFF2-40B4-BE49-F238E27FC236}">
                    <a16:creationId xmlns:a16="http://schemas.microsoft.com/office/drawing/2014/main" id="{FD6D5E5F-8269-198A-5334-6F7DA2603516}"/>
                  </a:ext>
                </a:extLst>
              </p:cNvPr>
              <p:cNvSpPr/>
              <p:nvPr/>
            </p:nvSpPr>
            <p:spPr>
              <a:xfrm>
                <a:off x="1509713" y="295513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56258355-78E6-DC22-BD9D-BFF5B5266C9B}"/>
                      </a:ext>
                    </a:extLst>
                  </p:cNvPr>
                  <p:cNvSpPr txBox="1"/>
                  <p:nvPr/>
                </p:nvSpPr>
                <p:spPr>
                  <a:xfrm>
                    <a:off x="1377552" y="3120691"/>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2" name="TextBox 31">
                    <a:extLst>
                      <a:ext uri="{FF2B5EF4-FFF2-40B4-BE49-F238E27FC236}">
                        <a16:creationId xmlns:a16="http://schemas.microsoft.com/office/drawing/2014/main" id="{56258355-78E6-DC22-BD9D-BFF5B5266C9B}"/>
                      </a:ext>
                    </a:extLst>
                  </p:cNvPr>
                  <p:cNvSpPr txBox="1">
                    <a:spLocks noRot="1" noChangeAspect="1" noMove="1" noResize="1" noEditPoints="1" noAdjustHandles="1" noChangeArrowheads="1" noChangeShapeType="1" noTextEdit="1"/>
                  </p:cNvSpPr>
                  <p:nvPr/>
                </p:nvSpPr>
                <p:spPr>
                  <a:xfrm>
                    <a:off x="1377552" y="3120691"/>
                    <a:ext cx="1325778" cy="461665"/>
                  </a:xfrm>
                  <a:prstGeom prst="rect">
                    <a:avLst/>
                  </a:prstGeom>
                  <a:blipFill>
                    <a:blip r:embed="rId3"/>
                    <a:stretch>
                      <a:fillRect t="-10526" b="-28947"/>
                    </a:stretch>
                  </a:blipFill>
                </p:spPr>
                <p:txBody>
                  <a:bodyPr/>
                  <a:lstStyle/>
                  <a:p>
                    <a:r>
                      <a:rPr lang="en-IN">
                        <a:noFill/>
                      </a:rPr>
                      <a:t> </a:t>
                    </a:r>
                  </a:p>
                </p:txBody>
              </p:sp>
            </mc:Fallback>
          </mc:AlternateContent>
        </p:grpSp>
        <p:grpSp>
          <p:nvGrpSpPr>
            <p:cNvPr id="2" name="Group 1">
              <a:extLst>
                <a:ext uri="{FF2B5EF4-FFF2-40B4-BE49-F238E27FC236}">
                  <a16:creationId xmlns:a16="http://schemas.microsoft.com/office/drawing/2014/main" id="{5BC0D0DE-0E6A-B853-4617-E043ACB96265}"/>
                </a:ext>
              </a:extLst>
            </p:cNvPr>
            <p:cNvGrpSpPr/>
            <p:nvPr/>
          </p:nvGrpSpPr>
          <p:grpSpPr>
            <a:xfrm>
              <a:off x="1377552" y="4141526"/>
              <a:ext cx="1325778" cy="947737"/>
              <a:chOff x="1377552" y="4141526"/>
              <a:chExt cx="1325778" cy="947737"/>
            </a:xfrm>
          </p:grpSpPr>
          <p:sp>
            <p:nvSpPr>
              <p:cNvPr id="13" name="Oval 12">
                <a:extLst>
                  <a:ext uri="{FF2B5EF4-FFF2-40B4-BE49-F238E27FC236}">
                    <a16:creationId xmlns:a16="http://schemas.microsoft.com/office/drawing/2014/main" id="{2FEF27D2-1918-52CB-0A51-41A014BB8C02}"/>
                  </a:ext>
                </a:extLst>
              </p:cNvPr>
              <p:cNvSpPr/>
              <p:nvPr/>
            </p:nvSpPr>
            <p:spPr>
              <a:xfrm>
                <a:off x="1509712" y="414152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4EF936F4-5154-2518-4417-BCEA72952348}"/>
                      </a:ext>
                    </a:extLst>
                  </p:cNvPr>
                  <p:cNvSpPr txBox="1"/>
                  <p:nvPr/>
                </p:nvSpPr>
                <p:spPr>
                  <a:xfrm>
                    <a:off x="1377552" y="433132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3" name="TextBox 32">
                    <a:extLst>
                      <a:ext uri="{FF2B5EF4-FFF2-40B4-BE49-F238E27FC236}">
                        <a16:creationId xmlns:a16="http://schemas.microsoft.com/office/drawing/2014/main" id="{4EF936F4-5154-2518-4417-BCEA72952348}"/>
                      </a:ext>
                    </a:extLst>
                  </p:cNvPr>
                  <p:cNvSpPr txBox="1">
                    <a:spLocks noRot="1" noChangeAspect="1" noMove="1" noResize="1" noEditPoints="1" noAdjustHandles="1" noChangeArrowheads="1" noChangeShapeType="1" noTextEdit="1"/>
                  </p:cNvSpPr>
                  <p:nvPr/>
                </p:nvSpPr>
                <p:spPr>
                  <a:xfrm>
                    <a:off x="1377552" y="4331324"/>
                    <a:ext cx="1325778" cy="461665"/>
                  </a:xfrm>
                  <a:prstGeom prst="rect">
                    <a:avLst/>
                  </a:prstGeom>
                  <a:blipFill>
                    <a:blip r:embed="rId4"/>
                    <a:stretch>
                      <a:fillRect t="-10667" b="-30667"/>
                    </a:stretch>
                  </a:blipFill>
                </p:spPr>
                <p:txBody>
                  <a:bodyPr/>
                  <a:lstStyle/>
                  <a:p>
                    <a:r>
                      <a:rPr lang="en-IN">
                        <a:noFill/>
                      </a:rPr>
                      <a:t> </a:t>
                    </a:r>
                  </a:p>
                </p:txBody>
              </p:sp>
            </mc:Fallback>
          </mc:AlternateContent>
        </p:grpSp>
      </p:grpSp>
      <p:cxnSp>
        <p:nvCxnSpPr>
          <p:cNvPr id="17" name="Straight Arrow Connector 16">
            <a:extLst>
              <a:ext uri="{FF2B5EF4-FFF2-40B4-BE49-F238E27FC236}">
                <a16:creationId xmlns:a16="http://schemas.microsoft.com/office/drawing/2014/main" id="{52D53447-1553-E44E-A6D7-C13BF2646A73}"/>
              </a:ext>
            </a:extLst>
          </p:cNvPr>
          <p:cNvCxnSpPr>
            <a:cxnSpLocks/>
          </p:cNvCxnSpPr>
          <p:nvPr/>
        </p:nvCxnSpPr>
        <p:spPr>
          <a:xfrm>
            <a:off x="3193716" y="2295775"/>
            <a:ext cx="1481137" cy="566613"/>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B76EDBE-71E3-FAF5-F2F9-D9D0C653FA0B}"/>
              </a:ext>
            </a:extLst>
          </p:cNvPr>
          <p:cNvCxnSpPr>
            <a:cxnSpLocks/>
          </p:cNvCxnSpPr>
          <p:nvPr/>
        </p:nvCxnSpPr>
        <p:spPr>
          <a:xfrm>
            <a:off x="3193716" y="3429000"/>
            <a:ext cx="1481137" cy="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7F2ADE8-E91C-99D5-F225-EE3A2F433B0C}"/>
              </a:ext>
            </a:extLst>
          </p:cNvPr>
          <p:cNvCxnSpPr>
            <a:cxnSpLocks/>
          </p:cNvCxnSpPr>
          <p:nvPr/>
        </p:nvCxnSpPr>
        <p:spPr>
          <a:xfrm flipV="1">
            <a:off x="3084178" y="3981451"/>
            <a:ext cx="1666873" cy="538162"/>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9689B03B-9529-701E-3959-9494132C86BB}"/>
              </a:ext>
            </a:extLst>
          </p:cNvPr>
          <p:cNvSpPr/>
          <p:nvPr/>
        </p:nvSpPr>
        <p:spPr>
          <a:xfrm>
            <a:off x="5346366" y="2338388"/>
            <a:ext cx="2181225" cy="2181225"/>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E646E4BA-A93F-1372-E05A-7A2CF2E0D33F}"/>
              </a:ext>
            </a:extLst>
          </p:cNvPr>
          <p:cNvSpPr txBox="1"/>
          <p:nvPr/>
        </p:nvSpPr>
        <p:spPr>
          <a:xfrm>
            <a:off x="5311205" y="4672260"/>
            <a:ext cx="2251546" cy="523220"/>
          </a:xfrm>
          <a:prstGeom prst="rect">
            <a:avLst/>
          </a:prstGeom>
          <a:noFill/>
        </p:spPr>
        <p:txBody>
          <a:bodyPr wrap="square" rtlCol="0">
            <a:spAutoFit/>
          </a:bodyPr>
          <a:lstStyle/>
          <a:p>
            <a:pPr algn="ctr"/>
            <a:r>
              <a:rPr lang="en-US" sz="2800" dirty="0">
                <a:solidFill>
                  <a:schemeClr val="bg1">
                    <a:lumMod val="85000"/>
                  </a:schemeClr>
                </a:solidFill>
                <a:latin typeface="Poppins" panose="00000500000000000000" pitchFamily="2" charset="0"/>
                <a:cs typeface="Poppins" panose="00000500000000000000" pitchFamily="2" charset="0"/>
              </a:rPr>
              <a:t>Perceptron</a:t>
            </a:r>
            <a:endParaRPr lang="en-IN" sz="2800" dirty="0">
              <a:solidFill>
                <a:schemeClr val="bg1">
                  <a:lumMod val="85000"/>
                </a:schemeClr>
              </a:solidFill>
              <a:latin typeface="Poppins" panose="00000500000000000000" pitchFamily="2" charset="0"/>
              <a:cs typeface="Poppins" panose="00000500000000000000" pitchFamily="2" charset="0"/>
            </a:endParaRPr>
          </a:p>
        </p:txBody>
      </p:sp>
      <p:sp>
        <p:nvSpPr>
          <p:cNvPr id="48" name="Rectangle 1">
            <a:extLst>
              <a:ext uri="{FF2B5EF4-FFF2-40B4-BE49-F238E27FC236}">
                <a16:creationId xmlns:a16="http://schemas.microsoft.com/office/drawing/2014/main" id="{AA5DDC36-C3A9-2303-6DAD-5E8F079018E1}"/>
              </a:ext>
            </a:extLst>
          </p:cNvPr>
          <p:cNvSpPr>
            <a:spLocks noChangeArrowheads="1"/>
          </p:cNvSpPr>
          <p:nvPr/>
        </p:nvSpPr>
        <p:spPr bwMode="auto">
          <a:xfrm>
            <a:off x="4820878" y="5256127"/>
            <a:ext cx="32321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A perceptron mimics a neuron – it takes weighted inputs, sums them, and fires an output.</a:t>
            </a:r>
          </a:p>
        </p:txBody>
      </p:sp>
      <p:sp>
        <p:nvSpPr>
          <p:cNvPr id="10" name="Oval 9">
            <a:extLst>
              <a:ext uri="{FF2B5EF4-FFF2-40B4-BE49-F238E27FC236}">
                <a16:creationId xmlns:a16="http://schemas.microsoft.com/office/drawing/2014/main" id="{7E524852-D847-4459-98C8-BB901CDABD04}"/>
              </a:ext>
            </a:extLst>
          </p:cNvPr>
          <p:cNvSpPr/>
          <p:nvPr/>
        </p:nvSpPr>
        <p:spPr>
          <a:xfrm>
            <a:off x="9480215" y="2896773"/>
            <a:ext cx="947737" cy="947737"/>
          </a:xfrm>
          <a:prstGeom prst="ellipse">
            <a:avLst/>
          </a:prstGeom>
          <a:gradFill>
            <a:gsLst>
              <a:gs pos="0">
                <a:srgbClr val="FF6D00"/>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9EF95F6-9CB7-B387-5C5C-A618C41D6F84}"/>
                  </a:ext>
                </a:extLst>
              </p:cNvPr>
              <p:cNvSpPr txBox="1"/>
              <p:nvPr/>
            </p:nvSpPr>
            <p:spPr>
              <a:xfrm>
                <a:off x="9357870" y="3073132"/>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𝑦</m:t>
                      </m:r>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4" name="TextBox 13">
                <a:extLst>
                  <a:ext uri="{FF2B5EF4-FFF2-40B4-BE49-F238E27FC236}">
                    <a16:creationId xmlns:a16="http://schemas.microsoft.com/office/drawing/2014/main" id="{F9EF95F6-9CB7-B387-5C5C-A618C41D6F84}"/>
                  </a:ext>
                </a:extLst>
              </p:cNvPr>
              <p:cNvSpPr txBox="1">
                <a:spLocks noRot="1" noChangeAspect="1" noMove="1" noResize="1" noEditPoints="1" noAdjustHandles="1" noChangeArrowheads="1" noChangeShapeType="1" noTextEdit="1"/>
              </p:cNvSpPr>
              <p:nvPr/>
            </p:nvSpPr>
            <p:spPr>
              <a:xfrm>
                <a:off x="9357870" y="3073132"/>
                <a:ext cx="1325778" cy="461665"/>
              </a:xfrm>
              <a:prstGeom prst="rect">
                <a:avLst/>
              </a:prstGeom>
              <a:blipFill>
                <a:blip r:embed="rId5"/>
                <a:stretch>
                  <a:fillRect t="-10526" b="-28947"/>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0D4713ED-48EA-F3C3-5665-13642E0621A7}"/>
              </a:ext>
            </a:extLst>
          </p:cNvPr>
          <p:cNvSpPr txBox="1"/>
          <p:nvPr/>
        </p:nvSpPr>
        <p:spPr>
          <a:xfrm>
            <a:off x="9291194" y="4019699"/>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Output</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cxnSp>
        <p:nvCxnSpPr>
          <p:cNvPr id="16" name="Straight Arrow Connector 15">
            <a:extLst>
              <a:ext uri="{FF2B5EF4-FFF2-40B4-BE49-F238E27FC236}">
                <a16:creationId xmlns:a16="http://schemas.microsoft.com/office/drawing/2014/main" id="{3553E595-2240-AE01-ED78-FC0AA5B015A8}"/>
              </a:ext>
            </a:extLst>
          </p:cNvPr>
          <p:cNvCxnSpPr>
            <a:cxnSpLocks/>
          </p:cNvCxnSpPr>
          <p:nvPr/>
        </p:nvCxnSpPr>
        <p:spPr>
          <a:xfrm>
            <a:off x="7727616" y="3370641"/>
            <a:ext cx="1481137" cy="0"/>
          </a:xfrm>
          <a:prstGeom prst="straightConnector1">
            <a:avLst/>
          </a:prstGeom>
          <a:ln>
            <a:solidFill>
              <a:srgbClr val="FF8F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D8F7930-E37A-E4C2-2C69-222DA736998F}"/>
              </a:ext>
            </a:extLst>
          </p:cNvPr>
          <p:cNvSpPr txBox="1"/>
          <p:nvPr/>
        </p:nvSpPr>
        <p:spPr>
          <a:xfrm>
            <a:off x="1024394" y="5907473"/>
            <a:ext cx="1115326" cy="600164"/>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Raw data entering the model</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20" name="Connector: Curved 19">
            <a:extLst>
              <a:ext uri="{FF2B5EF4-FFF2-40B4-BE49-F238E27FC236}">
                <a16:creationId xmlns:a16="http://schemas.microsoft.com/office/drawing/2014/main" id="{FCD25B03-5E2E-C131-5E78-CFB2000E2197}"/>
              </a:ext>
            </a:extLst>
          </p:cNvPr>
          <p:cNvCxnSpPr>
            <a:cxnSpLocks/>
          </p:cNvCxnSpPr>
          <p:nvPr/>
        </p:nvCxnSpPr>
        <p:spPr>
          <a:xfrm flipV="1">
            <a:off x="1956072" y="5255114"/>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C3D6357F-9FB2-B5A3-4E16-8053C2BEB53B}"/>
              </a:ext>
            </a:extLst>
          </p:cNvPr>
          <p:cNvSpPr>
            <a:spLocks noChangeArrowheads="1"/>
          </p:cNvSpPr>
          <p:nvPr/>
        </p:nvSpPr>
        <p:spPr bwMode="auto">
          <a:xfrm>
            <a:off x="10385975" y="2262224"/>
            <a:ext cx="1481138"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Prediction or decision of the model</a:t>
            </a:r>
          </a:p>
        </p:txBody>
      </p:sp>
      <p:cxnSp>
        <p:nvCxnSpPr>
          <p:cNvPr id="23" name="Connector: Curved 22">
            <a:extLst>
              <a:ext uri="{FF2B5EF4-FFF2-40B4-BE49-F238E27FC236}">
                <a16:creationId xmlns:a16="http://schemas.microsoft.com/office/drawing/2014/main" id="{B7C75B1A-CF40-A8BD-0074-20C3464969AA}"/>
              </a:ext>
            </a:extLst>
          </p:cNvPr>
          <p:cNvCxnSpPr>
            <a:cxnSpLocks/>
          </p:cNvCxnSpPr>
          <p:nvPr/>
        </p:nvCxnSpPr>
        <p:spPr>
          <a:xfrm flipV="1">
            <a:off x="10683648" y="2852195"/>
            <a:ext cx="442896" cy="45177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2E04752E-628E-8E70-03D3-43FCF054CFDB}"/>
                  </a:ext>
                </a:extLst>
              </p:cNvPr>
              <p:cNvSpPr txBox="1"/>
              <p:nvPr/>
            </p:nvSpPr>
            <p:spPr>
              <a:xfrm>
                <a:off x="3357408" y="4327139"/>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4" name="TextBox 23">
                <a:extLst>
                  <a:ext uri="{FF2B5EF4-FFF2-40B4-BE49-F238E27FC236}">
                    <a16:creationId xmlns:a16="http://schemas.microsoft.com/office/drawing/2014/main" id="{2E04752E-628E-8E70-03D3-43FCF054CFDB}"/>
                  </a:ext>
                </a:extLst>
              </p:cNvPr>
              <p:cNvSpPr txBox="1">
                <a:spLocks noRot="1" noChangeAspect="1" noMove="1" noResize="1" noEditPoints="1" noAdjustHandles="1" noChangeArrowheads="1" noChangeShapeType="1" noTextEdit="1"/>
              </p:cNvSpPr>
              <p:nvPr/>
            </p:nvSpPr>
            <p:spPr>
              <a:xfrm>
                <a:off x="3357408" y="4327139"/>
                <a:ext cx="1325778" cy="461665"/>
              </a:xfrm>
              <a:prstGeom prst="rect">
                <a:avLst/>
              </a:prstGeom>
              <a:blipFill>
                <a:blip r:embed="rId6"/>
                <a:stretch>
                  <a:fillRect t="-10526"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D217F332-9F71-8E06-419E-D8C4BA207FAA}"/>
                  </a:ext>
                </a:extLst>
              </p:cNvPr>
              <p:cNvSpPr txBox="1"/>
              <p:nvPr/>
            </p:nvSpPr>
            <p:spPr>
              <a:xfrm>
                <a:off x="3312454" y="3382846"/>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5" name="TextBox 24">
                <a:extLst>
                  <a:ext uri="{FF2B5EF4-FFF2-40B4-BE49-F238E27FC236}">
                    <a16:creationId xmlns:a16="http://schemas.microsoft.com/office/drawing/2014/main" id="{D217F332-9F71-8E06-419E-D8C4BA207FAA}"/>
                  </a:ext>
                </a:extLst>
              </p:cNvPr>
              <p:cNvSpPr txBox="1">
                <a:spLocks noRot="1" noChangeAspect="1" noMove="1" noResize="1" noEditPoints="1" noAdjustHandles="1" noChangeArrowheads="1" noChangeShapeType="1" noTextEdit="1"/>
              </p:cNvSpPr>
              <p:nvPr/>
            </p:nvSpPr>
            <p:spPr>
              <a:xfrm>
                <a:off x="3312454" y="3382846"/>
                <a:ext cx="1325778" cy="461665"/>
              </a:xfrm>
              <a:prstGeom prst="rect">
                <a:avLst/>
              </a:prstGeom>
              <a:blipFill>
                <a:blip r:embed="rId7"/>
                <a:stretch>
                  <a:fillRect t="-10526"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B86FD0C6-B8D5-4B2C-7AA5-B5B4BBD71C8B}"/>
                  </a:ext>
                </a:extLst>
              </p:cNvPr>
              <p:cNvSpPr txBox="1"/>
              <p:nvPr/>
            </p:nvSpPr>
            <p:spPr>
              <a:xfrm>
                <a:off x="3393742" y="205914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6" name="TextBox 25">
                <a:extLst>
                  <a:ext uri="{FF2B5EF4-FFF2-40B4-BE49-F238E27FC236}">
                    <a16:creationId xmlns:a16="http://schemas.microsoft.com/office/drawing/2014/main" id="{B86FD0C6-B8D5-4B2C-7AA5-B5B4BBD71C8B}"/>
                  </a:ext>
                </a:extLst>
              </p:cNvPr>
              <p:cNvSpPr txBox="1">
                <a:spLocks noRot="1" noChangeAspect="1" noMove="1" noResize="1" noEditPoints="1" noAdjustHandles="1" noChangeArrowheads="1" noChangeShapeType="1" noTextEdit="1"/>
              </p:cNvSpPr>
              <p:nvPr/>
            </p:nvSpPr>
            <p:spPr>
              <a:xfrm>
                <a:off x="3393742" y="2059144"/>
                <a:ext cx="1325778" cy="461665"/>
              </a:xfrm>
              <a:prstGeom prst="rect">
                <a:avLst/>
              </a:prstGeom>
              <a:blipFill>
                <a:blip r:embed="rId8"/>
                <a:stretch>
                  <a:fillRect t="-10526" b="-28947"/>
                </a:stretch>
              </a:blipFill>
            </p:spPr>
            <p:txBody>
              <a:bodyPr/>
              <a:lstStyle/>
              <a:p>
                <a:r>
                  <a:rPr lang="en-IN">
                    <a:noFill/>
                  </a:rPr>
                  <a:t> </a:t>
                </a:r>
              </a:p>
            </p:txBody>
          </p:sp>
        </mc:Fallback>
      </mc:AlternateContent>
    </p:spTree>
    <p:extLst>
      <p:ext uri="{BB962C8B-B14F-4D97-AF65-F5344CB8AC3E}">
        <p14:creationId xmlns:p14="http://schemas.microsoft.com/office/powerpoint/2010/main" val="31170518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BAC29-9402-1740-97D2-FD3C17D872BA}"/>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39053E4-4A26-10C3-CFD1-8CF74369E3A1}"/>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8E989382-833E-1D08-5B5F-3D336F8F0F54}"/>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Atom of Neural Networks</a:t>
            </a:r>
          </a:p>
        </p:txBody>
      </p:sp>
      <p:sp>
        <p:nvSpPr>
          <p:cNvPr id="28" name="Left Bracket 27">
            <a:extLst>
              <a:ext uri="{FF2B5EF4-FFF2-40B4-BE49-F238E27FC236}">
                <a16:creationId xmlns:a16="http://schemas.microsoft.com/office/drawing/2014/main" id="{05B99BE9-DA62-2444-4E24-4669BFDD45D2}"/>
              </a:ext>
            </a:extLst>
          </p:cNvPr>
          <p:cNvSpPr/>
          <p:nvPr/>
        </p:nvSpPr>
        <p:spPr>
          <a:xfrm>
            <a:off x="1574140" y="1695450"/>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317B993D-002E-B545-D7AB-6ACFA88AE946}"/>
              </a:ext>
            </a:extLst>
          </p:cNvPr>
          <p:cNvSpPr txBox="1"/>
          <p:nvPr/>
        </p:nvSpPr>
        <p:spPr>
          <a:xfrm>
            <a:off x="324888" y="3139808"/>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9" name="Group 8">
            <a:extLst>
              <a:ext uri="{FF2B5EF4-FFF2-40B4-BE49-F238E27FC236}">
                <a16:creationId xmlns:a16="http://schemas.microsoft.com/office/drawing/2014/main" id="{6E63B3A9-9BCC-FBC3-0E5C-6D333B8475A1}"/>
              </a:ext>
            </a:extLst>
          </p:cNvPr>
          <p:cNvGrpSpPr/>
          <p:nvPr/>
        </p:nvGrpSpPr>
        <p:grpSpPr>
          <a:xfrm>
            <a:off x="1718530" y="1768738"/>
            <a:ext cx="1325778" cy="3320525"/>
            <a:chOff x="1377552" y="1768738"/>
            <a:chExt cx="1325778" cy="3320525"/>
          </a:xfrm>
        </p:grpSpPr>
        <p:grpSp>
          <p:nvGrpSpPr>
            <p:cNvPr id="5" name="Group 4">
              <a:extLst>
                <a:ext uri="{FF2B5EF4-FFF2-40B4-BE49-F238E27FC236}">
                  <a16:creationId xmlns:a16="http://schemas.microsoft.com/office/drawing/2014/main" id="{2459EA7B-8F26-6F53-BA3D-BFFBD4BDD81A}"/>
                </a:ext>
              </a:extLst>
            </p:cNvPr>
            <p:cNvGrpSpPr/>
            <p:nvPr/>
          </p:nvGrpSpPr>
          <p:grpSpPr>
            <a:xfrm>
              <a:off x="1377552" y="1768738"/>
              <a:ext cx="1325778" cy="947737"/>
              <a:chOff x="1377552" y="1768738"/>
              <a:chExt cx="1325778" cy="947737"/>
            </a:xfrm>
          </p:grpSpPr>
          <p:sp>
            <p:nvSpPr>
              <p:cNvPr id="11" name="Oval 10">
                <a:extLst>
                  <a:ext uri="{FF2B5EF4-FFF2-40B4-BE49-F238E27FC236}">
                    <a16:creationId xmlns:a16="http://schemas.microsoft.com/office/drawing/2014/main" id="{D049B4FD-9DA9-7B86-A9C3-1F7197DB5DBC}"/>
                  </a:ext>
                </a:extLst>
              </p:cNvPr>
              <p:cNvSpPr/>
              <p:nvPr/>
            </p:nvSpPr>
            <p:spPr>
              <a:xfrm>
                <a:off x="1509713" y="1768738"/>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8997A2C3-F971-276B-D2E1-326D84D02CED}"/>
                      </a:ext>
                    </a:extLst>
                  </p:cNvPr>
                  <p:cNvSpPr txBox="1"/>
                  <p:nvPr/>
                </p:nvSpPr>
                <p:spPr>
                  <a:xfrm>
                    <a:off x="1377552" y="1947033"/>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1" name="TextBox 30">
                    <a:extLst>
                      <a:ext uri="{FF2B5EF4-FFF2-40B4-BE49-F238E27FC236}">
                        <a16:creationId xmlns:a16="http://schemas.microsoft.com/office/drawing/2014/main" id="{8997A2C3-F971-276B-D2E1-326D84D02CED}"/>
                      </a:ext>
                    </a:extLst>
                  </p:cNvPr>
                  <p:cNvSpPr txBox="1">
                    <a:spLocks noRot="1" noChangeAspect="1" noMove="1" noResize="1" noEditPoints="1" noAdjustHandles="1" noChangeArrowheads="1" noChangeShapeType="1" noTextEdit="1"/>
                  </p:cNvSpPr>
                  <p:nvPr/>
                </p:nvSpPr>
                <p:spPr>
                  <a:xfrm>
                    <a:off x="1377552" y="1947033"/>
                    <a:ext cx="1325778" cy="461665"/>
                  </a:xfrm>
                  <a:prstGeom prst="rect">
                    <a:avLst/>
                  </a:prstGeom>
                  <a:blipFill>
                    <a:blip r:embed="rId2"/>
                    <a:stretch>
                      <a:fillRect t="-10526" b="-28947"/>
                    </a:stretch>
                  </a:blipFill>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972FC2D6-34D9-218C-D808-BBCC804BEDE4}"/>
                </a:ext>
              </a:extLst>
            </p:cNvPr>
            <p:cNvGrpSpPr/>
            <p:nvPr/>
          </p:nvGrpSpPr>
          <p:grpSpPr>
            <a:xfrm>
              <a:off x="1377552" y="2955132"/>
              <a:ext cx="1325778" cy="947737"/>
              <a:chOff x="1377552" y="2955132"/>
              <a:chExt cx="1325778" cy="947737"/>
            </a:xfrm>
          </p:grpSpPr>
          <p:sp>
            <p:nvSpPr>
              <p:cNvPr id="12" name="Oval 11">
                <a:extLst>
                  <a:ext uri="{FF2B5EF4-FFF2-40B4-BE49-F238E27FC236}">
                    <a16:creationId xmlns:a16="http://schemas.microsoft.com/office/drawing/2014/main" id="{3B017BFC-83A2-D239-F21E-AC4E8E1F76E3}"/>
                  </a:ext>
                </a:extLst>
              </p:cNvPr>
              <p:cNvSpPr/>
              <p:nvPr/>
            </p:nvSpPr>
            <p:spPr>
              <a:xfrm>
                <a:off x="1509713" y="295513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55DCF89C-0E4E-C26A-DC88-B37809ED70B7}"/>
                      </a:ext>
                    </a:extLst>
                  </p:cNvPr>
                  <p:cNvSpPr txBox="1"/>
                  <p:nvPr/>
                </p:nvSpPr>
                <p:spPr>
                  <a:xfrm>
                    <a:off x="1377552" y="3120691"/>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2" name="TextBox 31">
                    <a:extLst>
                      <a:ext uri="{FF2B5EF4-FFF2-40B4-BE49-F238E27FC236}">
                        <a16:creationId xmlns:a16="http://schemas.microsoft.com/office/drawing/2014/main" id="{55DCF89C-0E4E-C26A-DC88-B37809ED70B7}"/>
                      </a:ext>
                    </a:extLst>
                  </p:cNvPr>
                  <p:cNvSpPr txBox="1">
                    <a:spLocks noRot="1" noChangeAspect="1" noMove="1" noResize="1" noEditPoints="1" noAdjustHandles="1" noChangeArrowheads="1" noChangeShapeType="1" noTextEdit="1"/>
                  </p:cNvSpPr>
                  <p:nvPr/>
                </p:nvSpPr>
                <p:spPr>
                  <a:xfrm>
                    <a:off x="1377552" y="3120691"/>
                    <a:ext cx="1325778" cy="461665"/>
                  </a:xfrm>
                  <a:prstGeom prst="rect">
                    <a:avLst/>
                  </a:prstGeom>
                  <a:blipFill>
                    <a:blip r:embed="rId3"/>
                    <a:stretch>
                      <a:fillRect t="-10526" b="-28947"/>
                    </a:stretch>
                  </a:blipFill>
                </p:spPr>
                <p:txBody>
                  <a:bodyPr/>
                  <a:lstStyle/>
                  <a:p>
                    <a:r>
                      <a:rPr lang="en-IN">
                        <a:noFill/>
                      </a:rPr>
                      <a:t> </a:t>
                    </a:r>
                  </a:p>
                </p:txBody>
              </p:sp>
            </mc:Fallback>
          </mc:AlternateContent>
        </p:grpSp>
        <p:grpSp>
          <p:nvGrpSpPr>
            <p:cNvPr id="2" name="Group 1">
              <a:extLst>
                <a:ext uri="{FF2B5EF4-FFF2-40B4-BE49-F238E27FC236}">
                  <a16:creationId xmlns:a16="http://schemas.microsoft.com/office/drawing/2014/main" id="{B32509B6-AD83-B4F6-7CCB-C4036B437BCC}"/>
                </a:ext>
              </a:extLst>
            </p:cNvPr>
            <p:cNvGrpSpPr/>
            <p:nvPr/>
          </p:nvGrpSpPr>
          <p:grpSpPr>
            <a:xfrm>
              <a:off x="1377552" y="4141526"/>
              <a:ext cx="1325778" cy="947737"/>
              <a:chOff x="1377552" y="4141526"/>
              <a:chExt cx="1325778" cy="947737"/>
            </a:xfrm>
          </p:grpSpPr>
          <p:sp>
            <p:nvSpPr>
              <p:cNvPr id="13" name="Oval 12">
                <a:extLst>
                  <a:ext uri="{FF2B5EF4-FFF2-40B4-BE49-F238E27FC236}">
                    <a16:creationId xmlns:a16="http://schemas.microsoft.com/office/drawing/2014/main" id="{99A5EA61-CBB2-6045-5C49-56DDF081545D}"/>
                  </a:ext>
                </a:extLst>
              </p:cNvPr>
              <p:cNvSpPr/>
              <p:nvPr/>
            </p:nvSpPr>
            <p:spPr>
              <a:xfrm>
                <a:off x="1509712" y="414152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75A915E3-EFE4-AE09-B3CA-CD3BC9559FA9}"/>
                      </a:ext>
                    </a:extLst>
                  </p:cNvPr>
                  <p:cNvSpPr txBox="1"/>
                  <p:nvPr/>
                </p:nvSpPr>
                <p:spPr>
                  <a:xfrm>
                    <a:off x="1377552" y="433132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3" name="TextBox 32">
                    <a:extLst>
                      <a:ext uri="{FF2B5EF4-FFF2-40B4-BE49-F238E27FC236}">
                        <a16:creationId xmlns:a16="http://schemas.microsoft.com/office/drawing/2014/main" id="{75A915E3-EFE4-AE09-B3CA-CD3BC9559FA9}"/>
                      </a:ext>
                    </a:extLst>
                  </p:cNvPr>
                  <p:cNvSpPr txBox="1">
                    <a:spLocks noRot="1" noChangeAspect="1" noMove="1" noResize="1" noEditPoints="1" noAdjustHandles="1" noChangeArrowheads="1" noChangeShapeType="1" noTextEdit="1"/>
                  </p:cNvSpPr>
                  <p:nvPr/>
                </p:nvSpPr>
                <p:spPr>
                  <a:xfrm>
                    <a:off x="1377552" y="4331324"/>
                    <a:ext cx="1325778" cy="461665"/>
                  </a:xfrm>
                  <a:prstGeom prst="rect">
                    <a:avLst/>
                  </a:prstGeom>
                  <a:blipFill>
                    <a:blip r:embed="rId4"/>
                    <a:stretch>
                      <a:fillRect t="-10667" b="-30667"/>
                    </a:stretch>
                  </a:blipFill>
                </p:spPr>
                <p:txBody>
                  <a:bodyPr/>
                  <a:lstStyle/>
                  <a:p>
                    <a:r>
                      <a:rPr lang="en-IN">
                        <a:noFill/>
                      </a:rPr>
                      <a:t> </a:t>
                    </a:r>
                  </a:p>
                </p:txBody>
              </p:sp>
            </mc:Fallback>
          </mc:AlternateContent>
        </p:grpSp>
      </p:grpSp>
      <p:cxnSp>
        <p:nvCxnSpPr>
          <p:cNvPr id="17" name="Straight Arrow Connector 16">
            <a:extLst>
              <a:ext uri="{FF2B5EF4-FFF2-40B4-BE49-F238E27FC236}">
                <a16:creationId xmlns:a16="http://schemas.microsoft.com/office/drawing/2014/main" id="{3E6AC027-EBB3-E709-360D-D8AFF1D70582}"/>
              </a:ext>
            </a:extLst>
          </p:cNvPr>
          <p:cNvCxnSpPr>
            <a:cxnSpLocks/>
          </p:cNvCxnSpPr>
          <p:nvPr/>
        </p:nvCxnSpPr>
        <p:spPr>
          <a:xfrm>
            <a:off x="3193716" y="2295775"/>
            <a:ext cx="1481137" cy="566613"/>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22F81A-7CF7-16B2-18CC-128F3B54A915}"/>
              </a:ext>
            </a:extLst>
          </p:cNvPr>
          <p:cNvCxnSpPr>
            <a:cxnSpLocks/>
          </p:cNvCxnSpPr>
          <p:nvPr/>
        </p:nvCxnSpPr>
        <p:spPr>
          <a:xfrm>
            <a:off x="3193716" y="3429000"/>
            <a:ext cx="1481137" cy="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D7DBE7A-D5D7-8D46-BC16-6967E6189C68}"/>
              </a:ext>
            </a:extLst>
          </p:cNvPr>
          <p:cNvCxnSpPr>
            <a:cxnSpLocks/>
          </p:cNvCxnSpPr>
          <p:nvPr/>
        </p:nvCxnSpPr>
        <p:spPr>
          <a:xfrm flipV="1">
            <a:off x="3084178" y="3981451"/>
            <a:ext cx="1666873" cy="538162"/>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FAD55A4-1242-F73F-A0DB-C72064AB9F0B}"/>
              </a:ext>
            </a:extLst>
          </p:cNvPr>
          <p:cNvSpPr/>
          <p:nvPr/>
        </p:nvSpPr>
        <p:spPr>
          <a:xfrm>
            <a:off x="5346366" y="2338388"/>
            <a:ext cx="2181225" cy="2181225"/>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8E07BB75-9EBF-DEF6-3866-E0449FCD10B3}"/>
              </a:ext>
            </a:extLst>
          </p:cNvPr>
          <p:cNvSpPr txBox="1"/>
          <p:nvPr/>
        </p:nvSpPr>
        <p:spPr>
          <a:xfrm>
            <a:off x="5311205" y="4672260"/>
            <a:ext cx="2251546" cy="523220"/>
          </a:xfrm>
          <a:prstGeom prst="rect">
            <a:avLst/>
          </a:prstGeom>
          <a:noFill/>
        </p:spPr>
        <p:txBody>
          <a:bodyPr wrap="square" rtlCol="0">
            <a:spAutoFit/>
          </a:bodyPr>
          <a:lstStyle/>
          <a:p>
            <a:pPr algn="ctr"/>
            <a:r>
              <a:rPr lang="en-US" sz="2800" dirty="0">
                <a:solidFill>
                  <a:schemeClr val="bg1">
                    <a:lumMod val="85000"/>
                  </a:schemeClr>
                </a:solidFill>
                <a:latin typeface="Poppins" panose="00000500000000000000" pitchFamily="2" charset="0"/>
                <a:cs typeface="Poppins" panose="00000500000000000000" pitchFamily="2" charset="0"/>
              </a:rPr>
              <a:t>Perceptron</a:t>
            </a:r>
            <a:endParaRPr lang="en-IN" sz="2800" dirty="0">
              <a:solidFill>
                <a:schemeClr val="bg1">
                  <a:lumMod val="85000"/>
                </a:schemeClr>
              </a:solidFill>
              <a:latin typeface="Poppins" panose="00000500000000000000" pitchFamily="2" charset="0"/>
              <a:cs typeface="Poppins" panose="00000500000000000000" pitchFamily="2" charset="0"/>
            </a:endParaRPr>
          </a:p>
        </p:txBody>
      </p:sp>
      <p:sp>
        <p:nvSpPr>
          <p:cNvPr id="48" name="Rectangle 1">
            <a:extLst>
              <a:ext uri="{FF2B5EF4-FFF2-40B4-BE49-F238E27FC236}">
                <a16:creationId xmlns:a16="http://schemas.microsoft.com/office/drawing/2014/main" id="{1B61281C-65DA-47CC-2DAE-22D38846865A}"/>
              </a:ext>
            </a:extLst>
          </p:cNvPr>
          <p:cNvSpPr>
            <a:spLocks noChangeArrowheads="1"/>
          </p:cNvSpPr>
          <p:nvPr/>
        </p:nvSpPr>
        <p:spPr bwMode="auto">
          <a:xfrm>
            <a:off x="4820878" y="5256127"/>
            <a:ext cx="32321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A perceptron mimics a neuron – it takes weighted inputs, sums them, and fires an output.</a:t>
            </a:r>
          </a:p>
        </p:txBody>
      </p:sp>
      <p:sp>
        <p:nvSpPr>
          <p:cNvPr id="10" name="Oval 9">
            <a:extLst>
              <a:ext uri="{FF2B5EF4-FFF2-40B4-BE49-F238E27FC236}">
                <a16:creationId xmlns:a16="http://schemas.microsoft.com/office/drawing/2014/main" id="{3FA79271-01A9-7D79-B666-AE0558C66CE5}"/>
              </a:ext>
            </a:extLst>
          </p:cNvPr>
          <p:cNvSpPr/>
          <p:nvPr/>
        </p:nvSpPr>
        <p:spPr>
          <a:xfrm>
            <a:off x="9480215" y="2896773"/>
            <a:ext cx="947737" cy="947737"/>
          </a:xfrm>
          <a:prstGeom prst="ellipse">
            <a:avLst/>
          </a:prstGeom>
          <a:gradFill>
            <a:gsLst>
              <a:gs pos="0">
                <a:srgbClr val="FF6D00"/>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E3285B5-8C37-2860-3844-29841BF7B54B}"/>
                  </a:ext>
                </a:extLst>
              </p:cNvPr>
              <p:cNvSpPr txBox="1"/>
              <p:nvPr/>
            </p:nvSpPr>
            <p:spPr>
              <a:xfrm>
                <a:off x="9357870" y="3073132"/>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𝑦</m:t>
                      </m:r>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4" name="TextBox 13">
                <a:extLst>
                  <a:ext uri="{FF2B5EF4-FFF2-40B4-BE49-F238E27FC236}">
                    <a16:creationId xmlns:a16="http://schemas.microsoft.com/office/drawing/2014/main" id="{FE3285B5-8C37-2860-3844-29841BF7B54B}"/>
                  </a:ext>
                </a:extLst>
              </p:cNvPr>
              <p:cNvSpPr txBox="1">
                <a:spLocks noRot="1" noChangeAspect="1" noMove="1" noResize="1" noEditPoints="1" noAdjustHandles="1" noChangeArrowheads="1" noChangeShapeType="1" noTextEdit="1"/>
              </p:cNvSpPr>
              <p:nvPr/>
            </p:nvSpPr>
            <p:spPr>
              <a:xfrm>
                <a:off x="9357870" y="3073132"/>
                <a:ext cx="1325778" cy="461665"/>
              </a:xfrm>
              <a:prstGeom prst="rect">
                <a:avLst/>
              </a:prstGeom>
              <a:blipFill>
                <a:blip r:embed="rId5"/>
                <a:stretch>
                  <a:fillRect t="-10526" b="-28947"/>
                </a:stretch>
              </a:blipFill>
            </p:spPr>
            <p:txBody>
              <a:bodyPr/>
              <a:lstStyle/>
              <a:p>
                <a:r>
                  <a:rPr lang="en-IN">
                    <a:noFill/>
                  </a:rPr>
                  <a:t> </a:t>
                </a:r>
              </a:p>
            </p:txBody>
          </p:sp>
        </mc:Fallback>
      </mc:AlternateContent>
      <p:sp>
        <p:nvSpPr>
          <p:cNvPr id="15" name="TextBox 14">
            <a:extLst>
              <a:ext uri="{FF2B5EF4-FFF2-40B4-BE49-F238E27FC236}">
                <a16:creationId xmlns:a16="http://schemas.microsoft.com/office/drawing/2014/main" id="{4BAD395D-00C5-E03B-77CF-33AD62BACA04}"/>
              </a:ext>
            </a:extLst>
          </p:cNvPr>
          <p:cNvSpPr txBox="1"/>
          <p:nvPr/>
        </p:nvSpPr>
        <p:spPr>
          <a:xfrm>
            <a:off x="9291194" y="4019699"/>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Output</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cxnSp>
        <p:nvCxnSpPr>
          <p:cNvPr id="16" name="Straight Arrow Connector 15">
            <a:extLst>
              <a:ext uri="{FF2B5EF4-FFF2-40B4-BE49-F238E27FC236}">
                <a16:creationId xmlns:a16="http://schemas.microsoft.com/office/drawing/2014/main" id="{12B7B76F-389A-04C1-28B4-DD71819E5165}"/>
              </a:ext>
            </a:extLst>
          </p:cNvPr>
          <p:cNvCxnSpPr>
            <a:cxnSpLocks/>
          </p:cNvCxnSpPr>
          <p:nvPr/>
        </p:nvCxnSpPr>
        <p:spPr>
          <a:xfrm>
            <a:off x="7727616" y="3370641"/>
            <a:ext cx="1481137" cy="0"/>
          </a:xfrm>
          <a:prstGeom prst="straightConnector1">
            <a:avLst/>
          </a:prstGeom>
          <a:ln>
            <a:solidFill>
              <a:srgbClr val="FF8F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7D04308-903D-A964-3F1B-952E2B2BA835}"/>
              </a:ext>
            </a:extLst>
          </p:cNvPr>
          <p:cNvSpPr txBox="1"/>
          <p:nvPr/>
        </p:nvSpPr>
        <p:spPr>
          <a:xfrm>
            <a:off x="1024394" y="5907473"/>
            <a:ext cx="1115326" cy="600164"/>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Raw data entering the model</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20" name="Connector: Curved 19">
            <a:extLst>
              <a:ext uri="{FF2B5EF4-FFF2-40B4-BE49-F238E27FC236}">
                <a16:creationId xmlns:a16="http://schemas.microsoft.com/office/drawing/2014/main" id="{DB5A09E9-5E1D-816E-A8D0-5C614A12A30B}"/>
              </a:ext>
            </a:extLst>
          </p:cNvPr>
          <p:cNvCxnSpPr>
            <a:cxnSpLocks/>
          </p:cNvCxnSpPr>
          <p:nvPr/>
        </p:nvCxnSpPr>
        <p:spPr>
          <a:xfrm flipV="1">
            <a:off x="1956072" y="5255114"/>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a:extLst>
              <a:ext uri="{FF2B5EF4-FFF2-40B4-BE49-F238E27FC236}">
                <a16:creationId xmlns:a16="http://schemas.microsoft.com/office/drawing/2014/main" id="{29F6A76E-AECB-BBEC-C174-9629CA4EBE71}"/>
              </a:ext>
            </a:extLst>
          </p:cNvPr>
          <p:cNvSpPr>
            <a:spLocks noChangeArrowheads="1"/>
          </p:cNvSpPr>
          <p:nvPr/>
        </p:nvSpPr>
        <p:spPr bwMode="auto">
          <a:xfrm>
            <a:off x="10385975" y="2262224"/>
            <a:ext cx="1481138"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Prediction or decision of the model</a:t>
            </a:r>
          </a:p>
        </p:txBody>
      </p:sp>
      <p:cxnSp>
        <p:nvCxnSpPr>
          <p:cNvPr id="23" name="Connector: Curved 22">
            <a:extLst>
              <a:ext uri="{FF2B5EF4-FFF2-40B4-BE49-F238E27FC236}">
                <a16:creationId xmlns:a16="http://schemas.microsoft.com/office/drawing/2014/main" id="{FAC01D9B-F76D-AF70-9369-CED546B95ABD}"/>
              </a:ext>
            </a:extLst>
          </p:cNvPr>
          <p:cNvCxnSpPr>
            <a:cxnSpLocks/>
          </p:cNvCxnSpPr>
          <p:nvPr/>
        </p:nvCxnSpPr>
        <p:spPr>
          <a:xfrm flipV="1">
            <a:off x="10683648" y="2852195"/>
            <a:ext cx="442896" cy="45177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B3EEF05C-14A8-4435-9928-C169B9D56B08}"/>
                  </a:ext>
                </a:extLst>
              </p:cNvPr>
              <p:cNvSpPr txBox="1"/>
              <p:nvPr/>
            </p:nvSpPr>
            <p:spPr>
              <a:xfrm>
                <a:off x="3357408" y="4327139"/>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4" name="TextBox 23">
                <a:extLst>
                  <a:ext uri="{FF2B5EF4-FFF2-40B4-BE49-F238E27FC236}">
                    <a16:creationId xmlns:a16="http://schemas.microsoft.com/office/drawing/2014/main" id="{B3EEF05C-14A8-4435-9928-C169B9D56B08}"/>
                  </a:ext>
                </a:extLst>
              </p:cNvPr>
              <p:cNvSpPr txBox="1">
                <a:spLocks noRot="1" noChangeAspect="1" noMove="1" noResize="1" noEditPoints="1" noAdjustHandles="1" noChangeArrowheads="1" noChangeShapeType="1" noTextEdit="1"/>
              </p:cNvSpPr>
              <p:nvPr/>
            </p:nvSpPr>
            <p:spPr>
              <a:xfrm>
                <a:off x="3357408" y="4327139"/>
                <a:ext cx="1325778" cy="461665"/>
              </a:xfrm>
              <a:prstGeom prst="rect">
                <a:avLst/>
              </a:prstGeom>
              <a:blipFill>
                <a:blip r:embed="rId6"/>
                <a:stretch>
                  <a:fillRect t="-10526"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8BA42727-0779-2CF2-4C02-13943DE2046D}"/>
                  </a:ext>
                </a:extLst>
              </p:cNvPr>
              <p:cNvSpPr txBox="1"/>
              <p:nvPr/>
            </p:nvSpPr>
            <p:spPr>
              <a:xfrm>
                <a:off x="3312454" y="3382846"/>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5" name="TextBox 24">
                <a:extLst>
                  <a:ext uri="{FF2B5EF4-FFF2-40B4-BE49-F238E27FC236}">
                    <a16:creationId xmlns:a16="http://schemas.microsoft.com/office/drawing/2014/main" id="{8BA42727-0779-2CF2-4C02-13943DE2046D}"/>
                  </a:ext>
                </a:extLst>
              </p:cNvPr>
              <p:cNvSpPr txBox="1">
                <a:spLocks noRot="1" noChangeAspect="1" noMove="1" noResize="1" noEditPoints="1" noAdjustHandles="1" noChangeArrowheads="1" noChangeShapeType="1" noTextEdit="1"/>
              </p:cNvSpPr>
              <p:nvPr/>
            </p:nvSpPr>
            <p:spPr>
              <a:xfrm>
                <a:off x="3312454" y="3382846"/>
                <a:ext cx="1325778" cy="461665"/>
              </a:xfrm>
              <a:prstGeom prst="rect">
                <a:avLst/>
              </a:prstGeom>
              <a:blipFill>
                <a:blip r:embed="rId7"/>
                <a:stretch>
                  <a:fillRect t="-10526"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61A98A3C-51C6-E94E-60CB-B372E8BB8052}"/>
                  </a:ext>
                </a:extLst>
              </p:cNvPr>
              <p:cNvSpPr txBox="1"/>
              <p:nvPr/>
            </p:nvSpPr>
            <p:spPr>
              <a:xfrm>
                <a:off x="3393742" y="205914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6" name="TextBox 25">
                <a:extLst>
                  <a:ext uri="{FF2B5EF4-FFF2-40B4-BE49-F238E27FC236}">
                    <a16:creationId xmlns:a16="http://schemas.microsoft.com/office/drawing/2014/main" id="{61A98A3C-51C6-E94E-60CB-B372E8BB8052}"/>
                  </a:ext>
                </a:extLst>
              </p:cNvPr>
              <p:cNvSpPr txBox="1">
                <a:spLocks noRot="1" noChangeAspect="1" noMove="1" noResize="1" noEditPoints="1" noAdjustHandles="1" noChangeArrowheads="1" noChangeShapeType="1" noTextEdit="1"/>
              </p:cNvSpPr>
              <p:nvPr/>
            </p:nvSpPr>
            <p:spPr>
              <a:xfrm>
                <a:off x="3393742" y="2059144"/>
                <a:ext cx="1325778" cy="461665"/>
              </a:xfrm>
              <a:prstGeom prst="rect">
                <a:avLst/>
              </a:prstGeom>
              <a:blipFill>
                <a:blip r:embed="rId8"/>
                <a:stretch>
                  <a:fillRect t="-10526"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0DB8393-EC5C-B328-33A4-67FAEB86A921}"/>
                  </a:ext>
                </a:extLst>
              </p:cNvPr>
              <p:cNvSpPr txBox="1"/>
              <p:nvPr/>
            </p:nvSpPr>
            <p:spPr>
              <a:xfrm>
                <a:off x="5774089" y="2952189"/>
                <a:ext cx="1325778" cy="98655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7" name="TextBox 26">
                <a:extLst>
                  <a:ext uri="{FF2B5EF4-FFF2-40B4-BE49-F238E27FC236}">
                    <a16:creationId xmlns:a16="http://schemas.microsoft.com/office/drawing/2014/main" id="{70DB8393-EC5C-B328-33A4-67FAEB86A921}"/>
                  </a:ext>
                </a:extLst>
              </p:cNvPr>
              <p:cNvSpPr txBox="1">
                <a:spLocks noRot="1" noChangeAspect="1" noMove="1" noResize="1" noEditPoints="1" noAdjustHandles="1" noChangeArrowheads="1" noChangeShapeType="1" noTextEdit="1"/>
              </p:cNvSpPr>
              <p:nvPr/>
            </p:nvSpPr>
            <p:spPr>
              <a:xfrm>
                <a:off x="5774089" y="2952189"/>
                <a:ext cx="1325778" cy="986552"/>
              </a:xfrm>
              <a:prstGeom prst="rect">
                <a:avLst/>
              </a:prstGeom>
              <a:blipFill>
                <a:blip r:embed="rId9"/>
                <a:stretch>
                  <a:fillRect l="-11927" r="-25688"/>
                </a:stretch>
              </a:blipFill>
            </p:spPr>
            <p:txBody>
              <a:bodyPr/>
              <a:lstStyle/>
              <a:p>
                <a:r>
                  <a:rPr lang="en-IN">
                    <a:noFill/>
                  </a:rPr>
                  <a:t> </a:t>
                </a:r>
              </a:p>
            </p:txBody>
          </p:sp>
        </mc:Fallback>
      </mc:AlternateContent>
      <p:sp>
        <p:nvSpPr>
          <p:cNvPr id="29" name="TextBox 28">
            <a:extLst>
              <a:ext uri="{FF2B5EF4-FFF2-40B4-BE49-F238E27FC236}">
                <a16:creationId xmlns:a16="http://schemas.microsoft.com/office/drawing/2014/main" id="{16328A9A-6356-3631-36B8-168793214020}"/>
              </a:ext>
            </a:extLst>
          </p:cNvPr>
          <p:cNvSpPr txBox="1"/>
          <p:nvPr/>
        </p:nvSpPr>
        <p:spPr>
          <a:xfrm>
            <a:off x="5346366" y="1780635"/>
            <a:ext cx="2181224"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 Sum + Bias. Then passed through activation.</a:t>
            </a:r>
            <a:endParaRPr lang="en-IN" sz="1100" dirty="0">
              <a:solidFill>
                <a:schemeClr val="bg1"/>
              </a:solidFill>
              <a:latin typeface="Inter Light" panose="02000503000000020004" pitchFamily="2" charset="0"/>
              <a:ea typeface="Inter Light" panose="02000503000000020004" pitchFamily="2" charset="0"/>
            </a:endParaRPr>
          </a:p>
        </p:txBody>
      </p:sp>
    </p:spTree>
    <p:extLst>
      <p:ext uri="{BB962C8B-B14F-4D97-AF65-F5344CB8AC3E}">
        <p14:creationId xmlns:p14="http://schemas.microsoft.com/office/powerpoint/2010/main" val="882253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B294B-2F08-11B7-7491-5CCB044EF8A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6FD89D1-F4F2-898D-D5D1-6AEB359113DD}"/>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701BF1DC-EAAA-4F02-E64B-3EAF93A0C122}"/>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Atom of Neural Networks</a:t>
            </a:r>
          </a:p>
        </p:txBody>
      </p:sp>
      <p:sp>
        <p:nvSpPr>
          <p:cNvPr id="28" name="Left Bracket 27">
            <a:extLst>
              <a:ext uri="{FF2B5EF4-FFF2-40B4-BE49-F238E27FC236}">
                <a16:creationId xmlns:a16="http://schemas.microsoft.com/office/drawing/2014/main" id="{D7BAFF91-8F33-ADDB-C3C5-850D094464C7}"/>
              </a:ext>
            </a:extLst>
          </p:cNvPr>
          <p:cNvSpPr/>
          <p:nvPr/>
        </p:nvSpPr>
        <p:spPr>
          <a:xfrm>
            <a:off x="1574140" y="1695450"/>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61C16935-9DE4-753D-161D-A351525D8828}"/>
              </a:ext>
            </a:extLst>
          </p:cNvPr>
          <p:cNvSpPr txBox="1"/>
          <p:nvPr/>
        </p:nvSpPr>
        <p:spPr>
          <a:xfrm>
            <a:off x="324888" y="3139808"/>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9" name="Group 8">
            <a:extLst>
              <a:ext uri="{FF2B5EF4-FFF2-40B4-BE49-F238E27FC236}">
                <a16:creationId xmlns:a16="http://schemas.microsoft.com/office/drawing/2014/main" id="{F1AD9922-6BB1-1E01-139D-A718DDC181D0}"/>
              </a:ext>
            </a:extLst>
          </p:cNvPr>
          <p:cNvGrpSpPr/>
          <p:nvPr/>
        </p:nvGrpSpPr>
        <p:grpSpPr>
          <a:xfrm>
            <a:off x="1718530" y="1768738"/>
            <a:ext cx="1325778" cy="3320525"/>
            <a:chOff x="1377552" y="1768738"/>
            <a:chExt cx="1325778" cy="3320525"/>
          </a:xfrm>
        </p:grpSpPr>
        <p:grpSp>
          <p:nvGrpSpPr>
            <p:cNvPr id="5" name="Group 4">
              <a:extLst>
                <a:ext uri="{FF2B5EF4-FFF2-40B4-BE49-F238E27FC236}">
                  <a16:creationId xmlns:a16="http://schemas.microsoft.com/office/drawing/2014/main" id="{B2B7F512-C311-04A9-8D67-9D78397E58E8}"/>
                </a:ext>
              </a:extLst>
            </p:cNvPr>
            <p:cNvGrpSpPr/>
            <p:nvPr/>
          </p:nvGrpSpPr>
          <p:grpSpPr>
            <a:xfrm>
              <a:off x="1377552" y="1768738"/>
              <a:ext cx="1325778" cy="947737"/>
              <a:chOff x="1377552" y="1768738"/>
              <a:chExt cx="1325778" cy="947737"/>
            </a:xfrm>
          </p:grpSpPr>
          <p:sp>
            <p:nvSpPr>
              <p:cNvPr id="11" name="Oval 10">
                <a:extLst>
                  <a:ext uri="{FF2B5EF4-FFF2-40B4-BE49-F238E27FC236}">
                    <a16:creationId xmlns:a16="http://schemas.microsoft.com/office/drawing/2014/main" id="{73C0B6A9-44C6-7EB4-3194-9D8B963C34A4}"/>
                  </a:ext>
                </a:extLst>
              </p:cNvPr>
              <p:cNvSpPr/>
              <p:nvPr/>
            </p:nvSpPr>
            <p:spPr>
              <a:xfrm>
                <a:off x="1509713" y="1768738"/>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C63B1FF1-61A6-B4D3-CA2D-6E9F1B017298}"/>
                      </a:ext>
                    </a:extLst>
                  </p:cNvPr>
                  <p:cNvSpPr txBox="1"/>
                  <p:nvPr/>
                </p:nvSpPr>
                <p:spPr>
                  <a:xfrm>
                    <a:off x="1377552" y="1947033"/>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1" name="TextBox 30">
                    <a:extLst>
                      <a:ext uri="{FF2B5EF4-FFF2-40B4-BE49-F238E27FC236}">
                        <a16:creationId xmlns:a16="http://schemas.microsoft.com/office/drawing/2014/main" id="{C63B1FF1-61A6-B4D3-CA2D-6E9F1B017298}"/>
                      </a:ext>
                    </a:extLst>
                  </p:cNvPr>
                  <p:cNvSpPr txBox="1">
                    <a:spLocks noRot="1" noChangeAspect="1" noMove="1" noResize="1" noEditPoints="1" noAdjustHandles="1" noChangeArrowheads="1" noChangeShapeType="1" noTextEdit="1"/>
                  </p:cNvSpPr>
                  <p:nvPr/>
                </p:nvSpPr>
                <p:spPr>
                  <a:xfrm>
                    <a:off x="1377552" y="1947033"/>
                    <a:ext cx="1325778" cy="461665"/>
                  </a:xfrm>
                  <a:prstGeom prst="rect">
                    <a:avLst/>
                  </a:prstGeom>
                  <a:blipFill>
                    <a:blip r:embed="rId2"/>
                    <a:stretch>
                      <a:fillRect t="-10526" b="-28947"/>
                    </a:stretch>
                  </a:blipFill>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FE617DB0-3693-51F3-1BB1-189F2A649CFD}"/>
                </a:ext>
              </a:extLst>
            </p:cNvPr>
            <p:cNvGrpSpPr/>
            <p:nvPr/>
          </p:nvGrpSpPr>
          <p:grpSpPr>
            <a:xfrm>
              <a:off x="1377552" y="2955132"/>
              <a:ext cx="1325778" cy="947737"/>
              <a:chOff x="1377552" y="2955132"/>
              <a:chExt cx="1325778" cy="947737"/>
            </a:xfrm>
          </p:grpSpPr>
          <p:sp>
            <p:nvSpPr>
              <p:cNvPr id="12" name="Oval 11">
                <a:extLst>
                  <a:ext uri="{FF2B5EF4-FFF2-40B4-BE49-F238E27FC236}">
                    <a16:creationId xmlns:a16="http://schemas.microsoft.com/office/drawing/2014/main" id="{8C2CFA74-8926-9E17-D9E0-EBD44022BC5D}"/>
                  </a:ext>
                </a:extLst>
              </p:cNvPr>
              <p:cNvSpPr/>
              <p:nvPr/>
            </p:nvSpPr>
            <p:spPr>
              <a:xfrm>
                <a:off x="1509713" y="295513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80405FB3-B357-7D67-2433-8D91D33E6164}"/>
                      </a:ext>
                    </a:extLst>
                  </p:cNvPr>
                  <p:cNvSpPr txBox="1"/>
                  <p:nvPr/>
                </p:nvSpPr>
                <p:spPr>
                  <a:xfrm>
                    <a:off x="1377552" y="3120691"/>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2" name="TextBox 31">
                    <a:extLst>
                      <a:ext uri="{FF2B5EF4-FFF2-40B4-BE49-F238E27FC236}">
                        <a16:creationId xmlns:a16="http://schemas.microsoft.com/office/drawing/2014/main" id="{80405FB3-B357-7D67-2433-8D91D33E6164}"/>
                      </a:ext>
                    </a:extLst>
                  </p:cNvPr>
                  <p:cNvSpPr txBox="1">
                    <a:spLocks noRot="1" noChangeAspect="1" noMove="1" noResize="1" noEditPoints="1" noAdjustHandles="1" noChangeArrowheads="1" noChangeShapeType="1" noTextEdit="1"/>
                  </p:cNvSpPr>
                  <p:nvPr/>
                </p:nvSpPr>
                <p:spPr>
                  <a:xfrm>
                    <a:off x="1377552" y="3120691"/>
                    <a:ext cx="1325778" cy="461665"/>
                  </a:xfrm>
                  <a:prstGeom prst="rect">
                    <a:avLst/>
                  </a:prstGeom>
                  <a:blipFill>
                    <a:blip r:embed="rId3"/>
                    <a:stretch>
                      <a:fillRect t="-10526" b="-28947"/>
                    </a:stretch>
                  </a:blipFill>
                </p:spPr>
                <p:txBody>
                  <a:bodyPr/>
                  <a:lstStyle/>
                  <a:p>
                    <a:r>
                      <a:rPr lang="en-IN">
                        <a:noFill/>
                      </a:rPr>
                      <a:t> </a:t>
                    </a:r>
                  </a:p>
                </p:txBody>
              </p:sp>
            </mc:Fallback>
          </mc:AlternateContent>
        </p:grpSp>
        <p:grpSp>
          <p:nvGrpSpPr>
            <p:cNvPr id="2" name="Group 1">
              <a:extLst>
                <a:ext uri="{FF2B5EF4-FFF2-40B4-BE49-F238E27FC236}">
                  <a16:creationId xmlns:a16="http://schemas.microsoft.com/office/drawing/2014/main" id="{D30B6882-A9DC-6D92-8734-C5E2C300C366}"/>
                </a:ext>
              </a:extLst>
            </p:cNvPr>
            <p:cNvGrpSpPr/>
            <p:nvPr/>
          </p:nvGrpSpPr>
          <p:grpSpPr>
            <a:xfrm>
              <a:off x="1377552" y="4141526"/>
              <a:ext cx="1325778" cy="947737"/>
              <a:chOff x="1377552" y="4141526"/>
              <a:chExt cx="1325778" cy="947737"/>
            </a:xfrm>
          </p:grpSpPr>
          <p:sp>
            <p:nvSpPr>
              <p:cNvPr id="13" name="Oval 12">
                <a:extLst>
                  <a:ext uri="{FF2B5EF4-FFF2-40B4-BE49-F238E27FC236}">
                    <a16:creationId xmlns:a16="http://schemas.microsoft.com/office/drawing/2014/main" id="{5A585A67-677E-BAE0-8125-238200CE7B56}"/>
                  </a:ext>
                </a:extLst>
              </p:cNvPr>
              <p:cNvSpPr/>
              <p:nvPr/>
            </p:nvSpPr>
            <p:spPr>
              <a:xfrm>
                <a:off x="1509712" y="414152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CB16D94E-2BB8-30BA-1E7B-5D6C88370A95}"/>
                      </a:ext>
                    </a:extLst>
                  </p:cNvPr>
                  <p:cNvSpPr txBox="1"/>
                  <p:nvPr/>
                </p:nvSpPr>
                <p:spPr>
                  <a:xfrm>
                    <a:off x="1377552" y="433132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3" name="TextBox 32">
                    <a:extLst>
                      <a:ext uri="{FF2B5EF4-FFF2-40B4-BE49-F238E27FC236}">
                        <a16:creationId xmlns:a16="http://schemas.microsoft.com/office/drawing/2014/main" id="{CB16D94E-2BB8-30BA-1E7B-5D6C88370A95}"/>
                      </a:ext>
                    </a:extLst>
                  </p:cNvPr>
                  <p:cNvSpPr txBox="1">
                    <a:spLocks noRot="1" noChangeAspect="1" noMove="1" noResize="1" noEditPoints="1" noAdjustHandles="1" noChangeArrowheads="1" noChangeShapeType="1" noTextEdit="1"/>
                  </p:cNvSpPr>
                  <p:nvPr/>
                </p:nvSpPr>
                <p:spPr>
                  <a:xfrm>
                    <a:off x="1377552" y="4331324"/>
                    <a:ext cx="1325778" cy="461665"/>
                  </a:xfrm>
                  <a:prstGeom prst="rect">
                    <a:avLst/>
                  </a:prstGeom>
                  <a:blipFill>
                    <a:blip r:embed="rId4"/>
                    <a:stretch>
                      <a:fillRect t="-10667" b="-30667"/>
                    </a:stretch>
                  </a:blipFill>
                </p:spPr>
                <p:txBody>
                  <a:bodyPr/>
                  <a:lstStyle/>
                  <a:p>
                    <a:r>
                      <a:rPr lang="en-IN">
                        <a:noFill/>
                      </a:rPr>
                      <a:t> </a:t>
                    </a:r>
                  </a:p>
                </p:txBody>
              </p:sp>
            </mc:Fallback>
          </mc:AlternateContent>
        </p:grpSp>
      </p:grpSp>
      <p:sp>
        <p:nvSpPr>
          <p:cNvPr id="37" name="TextBox 36">
            <a:extLst>
              <a:ext uri="{FF2B5EF4-FFF2-40B4-BE49-F238E27FC236}">
                <a16:creationId xmlns:a16="http://schemas.microsoft.com/office/drawing/2014/main" id="{31215119-F05A-8A41-8E78-937628AE2101}"/>
              </a:ext>
            </a:extLst>
          </p:cNvPr>
          <p:cNvSpPr txBox="1"/>
          <p:nvPr/>
        </p:nvSpPr>
        <p:spPr>
          <a:xfrm>
            <a:off x="1024394" y="5907473"/>
            <a:ext cx="1115326" cy="600164"/>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Raw data entering the model</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38" name="Connector: Curved 37">
            <a:extLst>
              <a:ext uri="{FF2B5EF4-FFF2-40B4-BE49-F238E27FC236}">
                <a16:creationId xmlns:a16="http://schemas.microsoft.com/office/drawing/2014/main" id="{226EDF6C-1EB4-F2ED-8417-C7EF0ADF8889}"/>
              </a:ext>
            </a:extLst>
          </p:cNvPr>
          <p:cNvCxnSpPr>
            <a:cxnSpLocks/>
          </p:cNvCxnSpPr>
          <p:nvPr/>
        </p:nvCxnSpPr>
        <p:spPr>
          <a:xfrm flipV="1">
            <a:off x="1956072" y="5255114"/>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3390A11-9840-7FB1-8125-569AED72345B}"/>
              </a:ext>
            </a:extLst>
          </p:cNvPr>
          <p:cNvCxnSpPr>
            <a:cxnSpLocks/>
          </p:cNvCxnSpPr>
          <p:nvPr/>
        </p:nvCxnSpPr>
        <p:spPr>
          <a:xfrm>
            <a:off x="3193716" y="2295775"/>
            <a:ext cx="1481137" cy="566613"/>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19224F6-6DA0-537B-4F7D-AB5828012B89}"/>
              </a:ext>
            </a:extLst>
          </p:cNvPr>
          <p:cNvCxnSpPr>
            <a:cxnSpLocks/>
          </p:cNvCxnSpPr>
          <p:nvPr/>
        </p:nvCxnSpPr>
        <p:spPr>
          <a:xfrm>
            <a:off x="3193716" y="3429000"/>
            <a:ext cx="1481137" cy="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B26A871-34EE-58EF-B7AE-3E677ADC4E79}"/>
              </a:ext>
            </a:extLst>
          </p:cNvPr>
          <p:cNvCxnSpPr>
            <a:cxnSpLocks/>
          </p:cNvCxnSpPr>
          <p:nvPr/>
        </p:nvCxnSpPr>
        <p:spPr>
          <a:xfrm flipV="1">
            <a:off x="3084178" y="3981451"/>
            <a:ext cx="1666873" cy="538162"/>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B9C71E4-4884-2089-01A5-F5BF34D66AE5}"/>
                  </a:ext>
                </a:extLst>
              </p:cNvPr>
              <p:cNvSpPr txBox="1"/>
              <p:nvPr/>
            </p:nvSpPr>
            <p:spPr>
              <a:xfrm>
                <a:off x="3357408" y="4327139"/>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3" name="TextBox 42">
                <a:extLst>
                  <a:ext uri="{FF2B5EF4-FFF2-40B4-BE49-F238E27FC236}">
                    <a16:creationId xmlns:a16="http://schemas.microsoft.com/office/drawing/2014/main" id="{9B9C71E4-4884-2089-01A5-F5BF34D66AE5}"/>
                  </a:ext>
                </a:extLst>
              </p:cNvPr>
              <p:cNvSpPr txBox="1">
                <a:spLocks noRot="1" noChangeAspect="1" noMove="1" noResize="1" noEditPoints="1" noAdjustHandles="1" noChangeArrowheads="1" noChangeShapeType="1" noTextEdit="1"/>
              </p:cNvSpPr>
              <p:nvPr/>
            </p:nvSpPr>
            <p:spPr>
              <a:xfrm>
                <a:off x="3357408" y="4327139"/>
                <a:ext cx="1325778" cy="461665"/>
              </a:xfrm>
              <a:prstGeom prst="rect">
                <a:avLst/>
              </a:prstGeom>
              <a:blipFill>
                <a:blip r:embed="rId5"/>
                <a:stretch>
                  <a:fillRect t="-10526"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7A8AB64C-C7DD-2045-C15F-FF5690C4667B}"/>
                  </a:ext>
                </a:extLst>
              </p:cNvPr>
              <p:cNvSpPr txBox="1"/>
              <p:nvPr/>
            </p:nvSpPr>
            <p:spPr>
              <a:xfrm>
                <a:off x="3312454" y="3382846"/>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6" name="TextBox 45">
                <a:extLst>
                  <a:ext uri="{FF2B5EF4-FFF2-40B4-BE49-F238E27FC236}">
                    <a16:creationId xmlns:a16="http://schemas.microsoft.com/office/drawing/2014/main" id="{7A8AB64C-C7DD-2045-C15F-FF5690C4667B}"/>
                  </a:ext>
                </a:extLst>
              </p:cNvPr>
              <p:cNvSpPr txBox="1">
                <a:spLocks noRot="1" noChangeAspect="1" noMove="1" noResize="1" noEditPoints="1" noAdjustHandles="1" noChangeArrowheads="1" noChangeShapeType="1" noTextEdit="1"/>
              </p:cNvSpPr>
              <p:nvPr/>
            </p:nvSpPr>
            <p:spPr>
              <a:xfrm>
                <a:off x="3312454" y="3382846"/>
                <a:ext cx="1325778" cy="461665"/>
              </a:xfrm>
              <a:prstGeom prst="rect">
                <a:avLst/>
              </a:prstGeom>
              <a:blipFill>
                <a:blip r:embed="rId6"/>
                <a:stretch>
                  <a:fillRect t="-10526"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6011D658-3C45-86C1-E99E-30F2DE9629F2}"/>
                  </a:ext>
                </a:extLst>
              </p:cNvPr>
              <p:cNvSpPr txBox="1"/>
              <p:nvPr/>
            </p:nvSpPr>
            <p:spPr>
              <a:xfrm>
                <a:off x="3393742" y="205914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7" name="TextBox 46">
                <a:extLst>
                  <a:ext uri="{FF2B5EF4-FFF2-40B4-BE49-F238E27FC236}">
                    <a16:creationId xmlns:a16="http://schemas.microsoft.com/office/drawing/2014/main" id="{6011D658-3C45-86C1-E99E-30F2DE9629F2}"/>
                  </a:ext>
                </a:extLst>
              </p:cNvPr>
              <p:cNvSpPr txBox="1">
                <a:spLocks noRot="1" noChangeAspect="1" noMove="1" noResize="1" noEditPoints="1" noAdjustHandles="1" noChangeArrowheads="1" noChangeShapeType="1" noTextEdit="1"/>
              </p:cNvSpPr>
              <p:nvPr/>
            </p:nvSpPr>
            <p:spPr>
              <a:xfrm>
                <a:off x="3393742" y="2059144"/>
                <a:ext cx="1325778" cy="461665"/>
              </a:xfrm>
              <a:prstGeom prst="rect">
                <a:avLst/>
              </a:prstGeom>
              <a:blipFill>
                <a:blip r:embed="rId7"/>
                <a:stretch>
                  <a:fillRect t="-10526" b="-28947"/>
                </a:stretch>
              </a:blipFill>
            </p:spPr>
            <p:txBody>
              <a:bodyPr/>
              <a:lstStyle/>
              <a:p>
                <a:r>
                  <a:rPr lang="en-IN">
                    <a:noFill/>
                  </a:rPr>
                  <a:t> </a:t>
                </a:r>
              </a:p>
            </p:txBody>
          </p:sp>
        </mc:Fallback>
      </mc:AlternateContent>
      <p:grpSp>
        <p:nvGrpSpPr>
          <p:cNvPr id="15" name="Group 14">
            <a:extLst>
              <a:ext uri="{FF2B5EF4-FFF2-40B4-BE49-F238E27FC236}">
                <a16:creationId xmlns:a16="http://schemas.microsoft.com/office/drawing/2014/main" id="{366A97C7-18ED-F7E3-470D-DE25B1AB0AA9}"/>
              </a:ext>
            </a:extLst>
          </p:cNvPr>
          <p:cNvGrpSpPr/>
          <p:nvPr/>
        </p:nvGrpSpPr>
        <p:grpSpPr>
          <a:xfrm>
            <a:off x="4820878" y="1780635"/>
            <a:ext cx="3232199" cy="4075656"/>
            <a:chOff x="4479900" y="1780635"/>
            <a:chExt cx="3232199" cy="4075656"/>
          </a:xfrm>
        </p:grpSpPr>
        <p:sp>
          <p:nvSpPr>
            <p:cNvPr id="7" name="Oval 6">
              <a:extLst>
                <a:ext uri="{FF2B5EF4-FFF2-40B4-BE49-F238E27FC236}">
                  <a16:creationId xmlns:a16="http://schemas.microsoft.com/office/drawing/2014/main" id="{6604A5BF-9159-778F-80F3-7F43DA9B8AD2}"/>
                </a:ext>
              </a:extLst>
            </p:cNvPr>
            <p:cNvSpPr/>
            <p:nvPr/>
          </p:nvSpPr>
          <p:spPr>
            <a:xfrm>
              <a:off x="5005388" y="2338388"/>
              <a:ext cx="2181225" cy="2181225"/>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039E388E-DAC4-A668-292D-70CBAD80825D}"/>
                </a:ext>
              </a:extLst>
            </p:cNvPr>
            <p:cNvSpPr txBox="1"/>
            <p:nvPr/>
          </p:nvSpPr>
          <p:spPr>
            <a:xfrm>
              <a:off x="4970227" y="4672260"/>
              <a:ext cx="2251546" cy="523220"/>
            </a:xfrm>
            <a:prstGeom prst="rect">
              <a:avLst/>
            </a:prstGeom>
            <a:noFill/>
          </p:spPr>
          <p:txBody>
            <a:bodyPr wrap="square" rtlCol="0">
              <a:spAutoFit/>
            </a:bodyPr>
            <a:lstStyle/>
            <a:p>
              <a:pPr algn="ctr"/>
              <a:r>
                <a:rPr lang="en-US" sz="2800" dirty="0">
                  <a:solidFill>
                    <a:schemeClr val="bg1">
                      <a:lumMod val="85000"/>
                    </a:schemeClr>
                  </a:solidFill>
                  <a:latin typeface="Poppins" panose="00000500000000000000" pitchFamily="2" charset="0"/>
                  <a:cs typeface="Poppins" panose="00000500000000000000" pitchFamily="2" charset="0"/>
                </a:rPr>
                <a:t>Perceptron</a:t>
              </a:r>
              <a:endParaRPr lang="en-IN" sz="2800" dirty="0">
                <a:solidFill>
                  <a:schemeClr val="bg1">
                    <a:lumMod val="85000"/>
                  </a:schemeClr>
                </a:solidFill>
                <a:latin typeface="Poppins" panose="00000500000000000000" pitchFamily="2" charset="0"/>
                <a:cs typeface="Poppins" panose="00000500000000000000" pitchFamily="2" charset="0"/>
              </a:endParaRPr>
            </a:p>
          </p:txBody>
        </p:sp>
        <p:sp>
          <p:nvSpPr>
            <p:cNvPr id="41" name="TextBox 40">
              <a:extLst>
                <a:ext uri="{FF2B5EF4-FFF2-40B4-BE49-F238E27FC236}">
                  <a16:creationId xmlns:a16="http://schemas.microsoft.com/office/drawing/2014/main" id="{86E66479-55EB-16E8-6B10-75B8FE8A099D}"/>
                </a:ext>
              </a:extLst>
            </p:cNvPr>
            <p:cNvSpPr txBox="1"/>
            <p:nvPr/>
          </p:nvSpPr>
          <p:spPr>
            <a:xfrm>
              <a:off x="5005388" y="1780635"/>
              <a:ext cx="2181224"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 Sum + Bias. Then passed through activation.</a:t>
              </a:r>
              <a:endParaRPr lang="en-IN" sz="1100" dirty="0">
                <a:solidFill>
                  <a:schemeClr val="bg1"/>
                </a:solidFill>
                <a:latin typeface="Inter Light" panose="02000503000000020004" pitchFamily="2" charset="0"/>
                <a:ea typeface="Inter Light" panose="02000503000000020004" pitchFamily="2" charset="0"/>
              </a:endParaRP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E67DACF-29AD-BB0B-B1D1-A2B58FA4F341}"/>
                    </a:ext>
                  </a:extLst>
                </p:cNvPr>
                <p:cNvSpPr txBox="1"/>
                <p:nvPr/>
              </p:nvSpPr>
              <p:spPr>
                <a:xfrm>
                  <a:off x="5433111" y="2952189"/>
                  <a:ext cx="1325778" cy="98655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2" name="TextBox 41">
                  <a:extLst>
                    <a:ext uri="{FF2B5EF4-FFF2-40B4-BE49-F238E27FC236}">
                      <a16:creationId xmlns:a16="http://schemas.microsoft.com/office/drawing/2014/main" id="{4E67DACF-29AD-BB0B-B1D1-A2B58FA4F341}"/>
                    </a:ext>
                  </a:extLst>
                </p:cNvPr>
                <p:cNvSpPr txBox="1">
                  <a:spLocks noRot="1" noChangeAspect="1" noMove="1" noResize="1" noEditPoints="1" noAdjustHandles="1" noChangeArrowheads="1" noChangeShapeType="1" noTextEdit="1"/>
                </p:cNvSpPr>
                <p:nvPr/>
              </p:nvSpPr>
              <p:spPr>
                <a:xfrm>
                  <a:off x="5433111" y="2952189"/>
                  <a:ext cx="1325778" cy="986552"/>
                </a:xfrm>
                <a:prstGeom prst="rect">
                  <a:avLst/>
                </a:prstGeom>
                <a:blipFill>
                  <a:blip r:embed="rId8"/>
                  <a:stretch>
                    <a:fillRect l="-11927" r="-25688"/>
                  </a:stretch>
                </a:blipFill>
              </p:spPr>
              <p:txBody>
                <a:bodyPr/>
                <a:lstStyle/>
                <a:p>
                  <a:r>
                    <a:rPr lang="en-IN">
                      <a:noFill/>
                    </a:rPr>
                    <a:t> </a:t>
                  </a:r>
                </a:p>
              </p:txBody>
            </p:sp>
          </mc:Fallback>
        </mc:AlternateContent>
        <p:sp>
          <p:nvSpPr>
            <p:cNvPr id="48" name="Rectangle 1">
              <a:extLst>
                <a:ext uri="{FF2B5EF4-FFF2-40B4-BE49-F238E27FC236}">
                  <a16:creationId xmlns:a16="http://schemas.microsoft.com/office/drawing/2014/main" id="{9D22AF7F-4674-B4C8-2ADA-6AFE8AB06D99}"/>
                </a:ext>
              </a:extLst>
            </p:cNvPr>
            <p:cNvSpPr>
              <a:spLocks noChangeArrowheads="1"/>
            </p:cNvSpPr>
            <p:nvPr/>
          </p:nvSpPr>
          <p:spPr bwMode="auto">
            <a:xfrm>
              <a:off x="4479900" y="5256127"/>
              <a:ext cx="32321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A perceptron mimics a neuron – it takes weighted inputs, sums them, and fires an output.</a:t>
              </a:r>
            </a:p>
          </p:txBody>
        </p:sp>
      </p:grpSp>
      <p:cxnSp>
        <p:nvCxnSpPr>
          <p:cNvPr id="27" name="Straight Arrow Connector 26">
            <a:extLst>
              <a:ext uri="{FF2B5EF4-FFF2-40B4-BE49-F238E27FC236}">
                <a16:creationId xmlns:a16="http://schemas.microsoft.com/office/drawing/2014/main" id="{E7A3948E-9ED7-C07B-B5D3-9864FE0FE709}"/>
              </a:ext>
            </a:extLst>
          </p:cNvPr>
          <p:cNvCxnSpPr>
            <a:cxnSpLocks/>
          </p:cNvCxnSpPr>
          <p:nvPr/>
        </p:nvCxnSpPr>
        <p:spPr>
          <a:xfrm>
            <a:off x="7727616" y="3370641"/>
            <a:ext cx="1481137" cy="0"/>
          </a:xfrm>
          <a:prstGeom prst="straightConnector1">
            <a:avLst/>
          </a:prstGeom>
          <a:ln>
            <a:solidFill>
              <a:srgbClr val="FF8F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DBF31B0-FF96-2B34-ED69-EC930204C0CA}"/>
              </a:ext>
            </a:extLst>
          </p:cNvPr>
          <p:cNvSpPr txBox="1"/>
          <p:nvPr/>
        </p:nvSpPr>
        <p:spPr>
          <a:xfrm>
            <a:off x="7865195" y="2716008"/>
            <a:ext cx="1137497" cy="600164"/>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Activation (e.g. ReLU, Tanh)</a:t>
            </a:r>
            <a:endParaRPr lang="en-IN" sz="1100" dirty="0">
              <a:solidFill>
                <a:schemeClr val="bg1"/>
              </a:solidFill>
              <a:latin typeface="Inter Light" panose="02000503000000020004" pitchFamily="2" charset="0"/>
              <a:ea typeface="Inter Light" panose="02000503000000020004" pitchFamily="2" charset="0"/>
            </a:endParaRPr>
          </a:p>
        </p:txBody>
      </p:sp>
      <p:sp>
        <p:nvSpPr>
          <p:cNvPr id="14" name="Oval 13">
            <a:extLst>
              <a:ext uri="{FF2B5EF4-FFF2-40B4-BE49-F238E27FC236}">
                <a16:creationId xmlns:a16="http://schemas.microsoft.com/office/drawing/2014/main" id="{C10ED463-4CE5-F76C-2332-1197CAA3A1FC}"/>
              </a:ext>
            </a:extLst>
          </p:cNvPr>
          <p:cNvSpPr/>
          <p:nvPr/>
        </p:nvSpPr>
        <p:spPr>
          <a:xfrm>
            <a:off x="9480215" y="2896773"/>
            <a:ext cx="947737" cy="947737"/>
          </a:xfrm>
          <a:prstGeom prst="ellipse">
            <a:avLst/>
          </a:prstGeom>
          <a:gradFill>
            <a:gsLst>
              <a:gs pos="0">
                <a:srgbClr val="FF6D00"/>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DEB04CFA-3025-4950-1B86-A9C83F5E78D8}"/>
                  </a:ext>
                </a:extLst>
              </p:cNvPr>
              <p:cNvSpPr txBox="1"/>
              <p:nvPr/>
            </p:nvSpPr>
            <p:spPr>
              <a:xfrm>
                <a:off x="9357870" y="3073132"/>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𝑦</m:t>
                      </m:r>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4" name="TextBox 33">
                <a:extLst>
                  <a:ext uri="{FF2B5EF4-FFF2-40B4-BE49-F238E27FC236}">
                    <a16:creationId xmlns:a16="http://schemas.microsoft.com/office/drawing/2014/main" id="{DEB04CFA-3025-4950-1B86-A9C83F5E78D8}"/>
                  </a:ext>
                </a:extLst>
              </p:cNvPr>
              <p:cNvSpPr txBox="1">
                <a:spLocks noRot="1" noChangeAspect="1" noMove="1" noResize="1" noEditPoints="1" noAdjustHandles="1" noChangeArrowheads="1" noChangeShapeType="1" noTextEdit="1"/>
              </p:cNvSpPr>
              <p:nvPr/>
            </p:nvSpPr>
            <p:spPr>
              <a:xfrm>
                <a:off x="9357870" y="3073132"/>
                <a:ext cx="1325778" cy="461665"/>
              </a:xfrm>
              <a:prstGeom prst="rect">
                <a:avLst/>
              </a:prstGeom>
              <a:blipFill>
                <a:blip r:embed="rId9"/>
                <a:stretch>
                  <a:fillRect t="-10526" b="-28947"/>
                </a:stretch>
              </a:blipFill>
            </p:spPr>
            <p:txBody>
              <a:bodyPr/>
              <a:lstStyle/>
              <a:p>
                <a:r>
                  <a:rPr lang="en-IN">
                    <a:noFill/>
                  </a:rPr>
                  <a:t> </a:t>
                </a:r>
              </a:p>
            </p:txBody>
          </p:sp>
        </mc:Fallback>
      </mc:AlternateContent>
      <p:sp>
        <p:nvSpPr>
          <p:cNvPr id="35" name="TextBox 34">
            <a:extLst>
              <a:ext uri="{FF2B5EF4-FFF2-40B4-BE49-F238E27FC236}">
                <a16:creationId xmlns:a16="http://schemas.microsoft.com/office/drawing/2014/main" id="{D44875AB-C91B-EB5A-3B4F-DFF2AD3B24B4}"/>
              </a:ext>
            </a:extLst>
          </p:cNvPr>
          <p:cNvSpPr txBox="1"/>
          <p:nvPr/>
        </p:nvSpPr>
        <p:spPr>
          <a:xfrm>
            <a:off x="9291194" y="4019699"/>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Output</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1" name="Rectangle 1">
            <a:extLst>
              <a:ext uri="{FF2B5EF4-FFF2-40B4-BE49-F238E27FC236}">
                <a16:creationId xmlns:a16="http://schemas.microsoft.com/office/drawing/2014/main" id="{697EAD4D-720E-715F-E112-A1E6C36453B4}"/>
              </a:ext>
            </a:extLst>
          </p:cNvPr>
          <p:cNvSpPr>
            <a:spLocks noChangeArrowheads="1"/>
          </p:cNvSpPr>
          <p:nvPr/>
        </p:nvSpPr>
        <p:spPr bwMode="auto">
          <a:xfrm>
            <a:off x="10385975" y="2262224"/>
            <a:ext cx="1481138"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Prediction or decision of the model</a:t>
            </a:r>
          </a:p>
        </p:txBody>
      </p:sp>
      <p:cxnSp>
        <p:nvCxnSpPr>
          <p:cNvPr id="53" name="Connector: Curved 52">
            <a:extLst>
              <a:ext uri="{FF2B5EF4-FFF2-40B4-BE49-F238E27FC236}">
                <a16:creationId xmlns:a16="http://schemas.microsoft.com/office/drawing/2014/main" id="{FE2451F4-156E-4246-EA35-64C069579723}"/>
              </a:ext>
            </a:extLst>
          </p:cNvPr>
          <p:cNvCxnSpPr>
            <a:cxnSpLocks/>
            <a:stCxn id="34" idx="3"/>
          </p:cNvCxnSpPr>
          <p:nvPr/>
        </p:nvCxnSpPr>
        <p:spPr>
          <a:xfrm flipV="1">
            <a:off x="10683648" y="2852195"/>
            <a:ext cx="442896" cy="45177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7861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D3B23-C2B4-2AC9-0F2B-A705CFEE796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1E0AA4F8-B493-59EA-8172-AC856B99CCF6}"/>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611C1DB4-5836-C1ED-61FF-A59634D43DA1}"/>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Atom of Neural Networks</a:t>
            </a:r>
          </a:p>
        </p:txBody>
      </p:sp>
      <p:sp>
        <p:nvSpPr>
          <p:cNvPr id="49" name="Rectangle 1">
            <a:extLst>
              <a:ext uri="{FF2B5EF4-FFF2-40B4-BE49-F238E27FC236}">
                <a16:creationId xmlns:a16="http://schemas.microsoft.com/office/drawing/2014/main" id="{04BF6C55-3601-16E4-5085-DE410297FBC5}"/>
              </a:ext>
            </a:extLst>
          </p:cNvPr>
          <p:cNvSpPr>
            <a:spLocks noChangeArrowheads="1"/>
          </p:cNvSpPr>
          <p:nvPr/>
        </p:nvSpPr>
        <p:spPr bwMode="auto">
          <a:xfrm>
            <a:off x="8470874" y="607384"/>
            <a:ext cx="32321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400" b="0" i="0" u="none" strike="noStrike" cap="none" normalizeH="0" baseline="0" dirty="0">
                <a:ln>
                  <a:noFill/>
                </a:ln>
                <a:solidFill>
                  <a:schemeClr val="bg1"/>
                </a:solidFill>
                <a:effectLst/>
                <a:latin typeface="Inter" panose="02000503000000020004" pitchFamily="2" charset="0"/>
                <a:ea typeface="Inter" panose="02000503000000020004" pitchFamily="2" charset="0"/>
              </a:rPr>
              <a:t>Forms the base of deeper neural networks when stacked together.</a:t>
            </a:r>
          </a:p>
        </p:txBody>
      </p:sp>
      <p:sp>
        <p:nvSpPr>
          <p:cNvPr id="28" name="Left Bracket 27">
            <a:extLst>
              <a:ext uri="{FF2B5EF4-FFF2-40B4-BE49-F238E27FC236}">
                <a16:creationId xmlns:a16="http://schemas.microsoft.com/office/drawing/2014/main" id="{FDC742C8-B332-0912-2DD9-6BD55F9F6750}"/>
              </a:ext>
            </a:extLst>
          </p:cNvPr>
          <p:cNvSpPr/>
          <p:nvPr/>
        </p:nvSpPr>
        <p:spPr>
          <a:xfrm>
            <a:off x="1574140" y="1695450"/>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0" name="TextBox 29">
            <a:extLst>
              <a:ext uri="{FF2B5EF4-FFF2-40B4-BE49-F238E27FC236}">
                <a16:creationId xmlns:a16="http://schemas.microsoft.com/office/drawing/2014/main" id="{83ED7CC9-101C-D5D5-7BEF-DD53463C9E83}"/>
              </a:ext>
            </a:extLst>
          </p:cNvPr>
          <p:cNvSpPr txBox="1"/>
          <p:nvPr/>
        </p:nvSpPr>
        <p:spPr>
          <a:xfrm>
            <a:off x="324888" y="3139808"/>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5" name="Group 4">
            <a:extLst>
              <a:ext uri="{FF2B5EF4-FFF2-40B4-BE49-F238E27FC236}">
                <a16:creationId xmlns:a16="http://schemas.microsoft.com/office/drawing/2014/main" id="{97B101E5-8DF3-1E7C-A36B-D5AD2F64B840}"/>
              </a:ext>
            </a:extLst>
          </p:cNvPr>
          <p:cNvGrpSpPr/>
          <p:nvPr/>
        </p:nvGrpSpPr>
        <p:grpSpPr>
          <a:xfrm>
            <a:off x="1718530" y="1768738"/>
            <a:ext cx="1325778" cy="947737"/>
            <a:chOff x="1377552" y="1768738"/>
            <a:chExt cx="1325778" cy="947737"/>
          </a:xfrm>
        </p:grpSpPr>
        <p:sp>
          <p:nvSpPr>
            <p:cNvPr id="11" name="Oval 10">
              <a:extLst>
                <a:ext uri="{FF2B5EF4-FFF2-40B4-BE49-F238E27FC236}">
                  <a16:creationId xmlns:a16="http://schemas.microsoft.com/office/drawing/2014/main" id="{821886E6-750D-7696-A426-356D0F366C38}"/>
                </a:ext>
              </a:extLst>
            </p:cNvPr>
            <p:cNvSpPr/>
            <p:nvPr/>
          </p:nvSpPr>
          <p:spPr>
            <a:xfrm>
              <a:off x="1509713" y="1768738"/>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1" name="TextBox 30">
                  <a:extLst>
                    <a:ext uri="{FF2B5EF4-FFF2-40B4-BE49-F238E27FC236}">
                      <a16:creationId xmlns:a16="http://schemas.microsoft.com/office/drawing/2014/main" id="{05E734AC-4CA7-A39F-C26A-3575E04D4B0D}"/>
                    </a:ext>
                  </a:extLst>
                </p:cNvPr>
                <p:cNvSpPr txBox="1"/>
                <p:nvPr/>
              </p:nvSpPr>
              <p:spPr>
                <a:xfrm>
                  <a:off x="1377552" y="1947033"/>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1" name="TextBox 30">
                  <a:extLst>
                    <a:ext uri="{FF2B5EF4-FFF2-40B4-BE49-F238E27FC236}">
                      <a16:creationId xmlns:a16="http://schemas.microsoft.com/office/drawing/2014/main" id="{05E734AC-4CA7-A39F-C26A-3575E04D4B0D}"/>
                    </a:ext>
                  </a:extLst>
                </p:cNvPr>
                <p:cNvSpPr txBox="1">
                  <a:spLocks noRot="1" noChangeAspect="1" noMove="1" noResize="1" noEditPoints="1" noAdjustHandles="1" noChangeArrowheads="1" noChangeShapeType="1" noTextEdit="1"/>
                </p:cNvSpPr>
                <p:nvPr/>
              </p:nvSpPr>
              <p:spPr>
                <a:xfrm>
                  <a:off x="1377552" y="1947033"/>
                  <a:ext cx="1325778" cy="461665"/>
                </a:xfrm>
                <a:prstGeom prst="rect">
                  <a:avLst/>
                </a:prstGeom>
                <a:blipFill>
                  <a:blip r:embed="rId2"/>
                  <a:stretch>
                    <a:fillRect t="-10526" b="-28947"/>
                  </a:stretch>
                </a:blipFill>
              </p:spPr>
              <p:txBody>
                <a:bodyPr/>
                <a:lstStyle/>
                <a:p>
                  <a:r>
                    <a:rPr lang="en-IN">
                      <a:noFill/>
                    </a:rPr>
                    <a:t> </a:t>
                  </a:r>
                </a:p>
              </p:txBody>
            </p:sp>
          </mc:Fallback>
        </mc:AlternateContent>
      </p:grpSp>
      <p:grpSp>
        <p:nvGrpSpPr>
          <p:cNvPr id="3" name="Group 2">
            <a:extLst>
              <a:ext uri="{FF2B5EF4-FFF2-40B4-BE49-F238E27FC236}">
                <a16:creationId xmlns:a16="http://schemas.microsoft.com/office/drawing/2014/main" id="{26334C1E-0106-D34D-8DB0-2B5E99650DA3}"/>
              </a:ext>
            </a:extLst>
          </p:cNvPr>
          <p:cNvGrpSpPr/>
          <p:nvPr/>
        </p:nvGrpSpPr>
        <p:grpSpPr>
          <a:xfrm>
            <a:off x="1718530" y="2955132"/>
            <a:ext cx="1325778" cy="947737"/>
            <a:chOff x="1377552" y="2955132"/>
            <a:chExt cx="1325778" cy="947737"/>
          </a:xfrm>
        </p:grpSpPr>
        <p:sp>
          <p:nvSpPr>
            <p:cNvPr id="12" name="Oval 11">
              <a:extLst>
                <a:ext uri="{FF2B5EF4-FFF2-40B4-BE49-F238E27FC236}">
                  <a16:creationId xmlns:a16="http://schemas.microsoft.com/office/drawing/2014/main" id="{7724836F-FEAD-6CF9-BC54-57F96A1DAC33}"/>
                </a:ext>
              </a:extLst>
            </p:cNvPr>
            <p:cNvSpPr/>
            <p:nvPr/>
          </p:nvSpPr>
          <p:spPr>
            <a:xfrm>
              <a:off x="1509713" y="295513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04ED25C9-880B-01E9-3C44-E8E4305A5233}"/>
                    </a:ext>
                  </a:extLst>
                </p:cNvPr>
                <p:cNvSpPr txBox="1"/>
                <p:nvPr/>
              </p:nvSpPr>
              <p:spPr>
                <a:xfrm>
                  <a:off x="1377552" y="3120691"/>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2" name="TextBox 31">
                  <a:extLst>
                    <a:ext uri="{FF2B5EF4-FFF2-40B4-BE49-F238E27FC236}">
                      <a16:creationId xmlns:a16="http://schemas.microsoft.com/office/drawing/2014/main" id="{04ED25C9-880B-01E9-3C44-E8E4305A5233}"/>
                    </a:ext>
                  </a:extLst>
                </p:cNvPr>
                <p:cNvSpPr txBox="1">
                  <a:spLocks noRot="1" noChangeAspect="1" noMove="1" noResize="1" noEditPoints="1" noAdjustHandles="1" noChangeArrowheads="1" noChangeShapeType="1" noTextEdit="1"/>
                </p:cNvSpPr>
                <p:nvPr/>
              </p:nvSpPr>
              <p:spPr>
                <a:xfrm>
                  <a:off x="1377552" y="3120691"/>
                  <a:ext cx="1325778" cy="461665"/>
                </a:xfrm>
                <a:prstGeom prst="rect">
                  <a:avLst/>
                </a:prstGeom>
                <a:blipFill>
                  <a:blip r:embed="rId3"/>
                  <a:stretch>
                    <a:fillRect t="-10526" b="-28947"/>
                  </a:stretch>
                </a:blipFill>
              </p:spPr>
              <p:txBody>
                <a:bodyPr/>
                <a:lstStyle/>
                <a:p>
                  <a:r>
                    <a:rPr lang="en-IN">
                      <a:noFill/>
                    </a:rPr>
                    <a:t> </a:t>
                  </a:r>
                </a:p>
              </p:txBody>
            </p:sp>
          </mc:Fallback>
        </mc:AlternateContent>
      </p:grpSp>
      <p:grpSp>
        <p:nvGrpSpPr>
          <p:cNvPr id="2" name="Group 1">
            <a:extLst>
              <a:ext uri="{FF2B5EF4-FFF2-40B4-BE49-F238E27FC236}">
                <a16:creationId xmlns:a16="http://schemas.microsoft.com/office/drawing/2014/main" id="{67C9C742-7C78-C76B-F3CC-EF52D80686A1}"/>
              </a:ext>
            </a:extLst>
          </p:cNvPr>
          <p:cNvGrpSpPr/>
          <p:nvPr/>
        </p:nvGrpSpPr>
        <p:grpSpPr>
          <a:xfrm>
            <a:off x="1718530" y="4141526"/>
            <a:ext cx="1325778" cy="947737"/>
            <a:chOff x="1377552" y="4141526"/>
            <a:chExt cx="1325778" cy="947737"/>
          </a:xfrm>
        </p:grpSpPr>
        <p:sp>
          <p:nvSpPr>
            <p:cNvPr id="13" name="Oval 12">
              <a:extLst>
                <a:ext uri="{FF2B5EF4-FFF2-40B4-BE49-F238E27FC236}">
                  <a16:creationId xmlns:a16="http://schemas.microsoft.com/office/drawing/2014/main" id="{1CC824C1-E687-5B9D-DF23-50BDF33ABD40}"/>
                </a:ext>
              </a:extLst>
            </p:cNvPr>
            <p:cNvSpPr/>
            <p:nvPr/>
          </p:nvSpPr>
          <p:spPr>
            <a:xfrm>
              <a:off x="1509712" y="414152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67E0406F-41F4-72CD-4AE7-C9761BD28962}"/>
                    </a:ext>
                  </a:extLst>
                </p:cNvPr>
                <p:cNvSpPr txBox="1"/>
                <p:nvPr/>
              </p:nvSpPr>
              <p:spPr>
                <a:xfrm>
                  <a:off x="1377552" y="433132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US"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3" name="TextBox 32">
                  <a:extLst>
                    <a:ext uri="{FF2B5EF4-FFF2-40B4-BE49-F238E27FC236}">
                      <a16:creationId xmlns:a16="http://schemas.microsoft.com/office/drawing/2014/main" id="{67E0406F-41F4-72CD-4AE7-C9761BD28962}"/>
                    </a:ext>
                  </a:extLst>
                </p:cNvPr>
                <p:cNvSpPr txBox="1">
                  <a:spLocks noRot="1" noChangeAspect="1" noMove="1" noResize="1" noEditPoints="1" noAdjustHandles="1" noChangeArrowheads="1" noChangeShapeType="1" noTextEdit="1"/>
                </p:cNvSpPr>
                <p:nvPr/>
              </p:nvSpPr>
              <p:spPr>
                <a:xfrm>
                  <a:off x="1377552" y="4331324"/>
                  <a:ext cx="1325778" cy="461665"/>
                </a:xfrm>
                <a:prstGeom prst="rect">
                  <a:avLst/>
                </a:prstGeom>
                <a:blipFill>
                  <a:blip r:embed="rId4"/>
                  <a:stretch>
                    <a:fillRect t="-10667" b="-30667"/>
                  </a:stretch>
                </a:blipFill>
              </p:spPr>
              <p:txBody>
                <a:bodyPr/>
                <a:lstStyle/>
                <a:p>
                  <a:r>
                    <a:rPr lang="en-IN">
                      <a:noFill/>
                    </a:rPr>
                    <a:t> </a:t>
                  </a:r>
                </a:p>
              </p:txBody>
            </p:sp>
          </mc:Fallback>
        </mc:AlternateContent>
      </p:grpSp>
      <p:sp>
        <p:nvSpPr>
          <p:cNvPr id="37" name="TextBox 36">
            <a:extLst>
              <a:ext uri="{FF2B5EF4-FFF2-40B4-BE49-F238E27FC236}">
                <a16:creationId xmlns:a16="http://schemas.microsoft.com/office/drawing/2014/main" id="{0F86FEEA-281A-E3DA-3445-868BED4CEF97}"/>
              </a:ext>
            </a:extLst>
          </p:cNvPr>
          <p:cNvSpPr txBox="1"/>
          <p:nvPr/>
        </p:nvSpPr>
        <p:spPr>
          <a:xfrm>
            <a:off x="1024394" y="5907473"/>
            <a:ext cx="1115326" cy="600164"/>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Raw data entering the model</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38" name="Connector: Curved 37">
            <a:extLst>
              <a:ext uri="{FF2B5EF4-FFF2-40B4-BE49-F238E27FC236}">
                <a16:creationId xmlns:a16="http://schemas.microsoft.com/office/drawing/2014/main" id="{3242AB1F-158F-5142-5443-27114582BC24}"/>
              </a:ext>
            </a:extLst>
          </p:cNvPr>
          <p:cNvCxnSpPr>
            <a:cxnSpLocks/>
          </p:cNvCxnSpPr>
          <p:nvPr/>
        </p:nvCxnSpPr>
        <p:spPr>
          <a:xfrm flipV="1">
            <a:off x="1956071" y="5256127"/>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3CBC53-8D37-4529-322C-59D0321DD482}"/>
              </a:ext>
            </a:extLst>
          </p:cNvPr>
          <p:cNvCxnSpPr>
            <a:cxnSpLocks/>
          </p:cNvCxnSpPr>
          <p:nvPr/>
        </p:nvCxnSpPr>
        <p:spPr>
          <a:xfrm>
            <a:off x="3193716" y="2295775"/>
            <a:ext cx="1481137" cy="566613"/>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BADF35-B589-E258-83E6-91BADD2EFEBB}"/>
              </a:ext>
            </a:extLst>
          </p:cNvPr>
          <p:cNvCxnSpPr>
            <a:cxnSpLocks/>
          </p:cNvCxnSpPr>
          <p:nvPr/>
        </p:nvCxnSpPr>
        <p:spPr>
          <a:xfrm>
            <a:off x="3193716" y="3429000"/>
            <a:ext cx="1481137" cy="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F8291AA-203C-CC00-AFC9-E014C866C800}"/>
              </a:ext>
            </a:extLst>
          </p:cNvPr>
          <p:cNvCxnSpPr>
            <a:cxnSpLocks/>
          </p:cNvCxnSpPr>
          <p:nvPr/>
        </p:nvCxnSpPr>
        <p:spPr>
          <a:xfrm flipV="1">
            <a:off x="3084178" y="3981451"/>
            <a:ext cx="1666873" cy="538162"/>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DCBEE6AD-A771-7525-0F70-5C2E32F57AF0}"/>
                  </a:ext>
                </a:extLst>
              </p:cNvPr>
              <p:cNvSpPr txBox="1"/>
              <p:nvPr/>
            </p:nvSpPr>
            <p:spPr>
              <a:xfrm>
                <a:off x="3357408" y="4327139"/>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3</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3" name="TextBox 42">
                <a:extLst>
                  <a:ext uri="{FF2B5EF4-FFF2-40B4-BE49-F238E27FC236}">
                    <a16:creationId xmlns:a16="http://schemas.microsoft.com/office/drawing/2014/main" id="{DCBEE6AD-A771-7525-0F70-5C2E32F57AF0}"/>
                  </a:ext>
                </a:extLst>
              </p:cNvPr>
              <p:cNvSpPr txBox="1">
                <a:spLocks noRot="1" noChangeAspect="1" noMove="1" noResize="1" noEditPoints="1" noAdjustHandles="1" noChangeArrowheads="1" noChangeShapeType="1" noTextEdit="1"/>
              </p:cNvSpPr>
              <p:nvPr/>
            </p:nvSpPr>
            <p:spPr>
              <a:xfrm>
                <a:off x="3357408" y="4327139"/>
                <a:ext cx="1325778" cy="461665"/>
              </a:xfrm>
              <a:prstGeom prst="rect">
                <a:avLst/>
              </a:prstGeom>
              <a:blipFill>
                <a:blip r:embed="rId5"/>
                <a:stretch>
                  <a:fillRect t="-10526"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ABF90502-CE40-FCA2-67A0-E35D40E66C6A}"/>
                  </a:ext>
                </a:extLst>
              </p:cNvPr>
              <p:cNvSpPr txBox="1"/>
              <p:nvPr/>
            </p:nvSpPr>
            <p:spPr>
              <a:xfrm>
                <a:off x="3312454" y="3382846"/>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2</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6" name="TextBox 45">
                <a:extLst>
                  <a:ext uri="{FF2B5EF4-FFF2-40B4-BE49-F238E27FC236}">
                    <a16:creationId xmlns:a16="http://schemas.microsoft.com/office/drawing/2014/main" id="{ABF90502-CE40-FCA2-67A0-E35D40E66C6A}"/>
                  </a:ext>
                </a:extLst>
              </p:cNvPr>
              <p:cNvSpPr txBox="1">
                <a:spLocks noRot="1" noChangeAspect="1" noMove="1" noResize="1" noEditPoints="1" noAdjustHandles="1" noChangeArrowheads="1" noChangeShapeType="1" noTextEdit="1"/>
              </p:cNvSpPr>
              <p:nvPr/>
            </p:nvSpPr>
            <p:spPr>
              <a:xfrm>
                <a:off x="3312454" y="3382846"/>
                <a:ext cx="1325778" cy="461665"/>
              </a:xfrm>
              <a:prstGeom prst="rect">
                <a:avLst/>
              </a:prstGeom>
              <a:blipFill>
                <a:blip r:embed="rId6"/>
                <a:stretch>
                  <a:fillRect t="-10526" b="-28947"/>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4B32F18E-FCE3-FF13-5994-52E22168D45C}"/>
                  </a:ext>
                </a:extLst>
              </p:cNvPr>
              <p:cNvSpPr txBox="1"/>
              <p:nvPr/>
            </p:nvSpPr>
            <p:spPr>
              <a:xfrm>
                <a:off x="3393742" y="205914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1</m:t>
                          </m:r>
                        </m:sub>
                      </m:sSub>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7" name="TextBox 46">
                <a:extLst>
                  <a:ext uri="{FF2B5EF4-FFF2-40B4-BE49-F238E27FC236}">
                    <a16:creationId xmlns:a16="http://schemas.microsoft.com/office/drawing/2014/main" id="{4B32F18E-FCE3-FF13-5994-52E22168D45C}"/>
                  </a:ext>
                </a:extLst>
              </p:cNvPr>
              <p:cNvSpPr txBox="1">
                <a:spLocks noRot="1" noChangeAspect="1" noMove="1" noResize="1" noEditPoints="1" noAdjustHandles="1" noChangeArrowheads="1" noChangeShapeType="1" noTextEdit="1"/>
              </p:cNvSpPr>
              <p:nvPr/>
            </p:nvSpPr>
            <p:spPr>
              <a:xfrm>
                <a:off x="3393742" y="2059144"/>
                <a:ext cx="1325778" cy="461665"/>
              </a:xfrm>
              <a:prstGeom prst="rect">
                <a:avLst/>
              </a:prstGeom>
              <a:blipFill>
                <a:blip r:embed="rId7"/>
                <a:stretch>
                  <a:fillRect t="-10526" b="-28947"/>
                </a:stretch>
              </a:blipFill>
            </p:spPr>
            <p:txBody>
              <a:bodyPr/>
              <a:lstStyle/>
              <a:p>
                <a:r>
                  <a:rPr lang="en-IN">
                    <a:noFill/>
                  </a:rPr>
                  <a:t> </a:t>
                </a:r>
              </a:p>
            </p:txBody>
          </p:sp>
        </mc:Fallback>
      </mc:AlternateContent>
      <p:grpSp>
        <p:nvGrpSpPr>
          <p:cNvPr id="15" name="Group 14">
            <a:extLst>
              <a:ext uri="{FF2B5EF4-FFF2-40B4-BE49-F238E27FC236}">
                <a16:creationId xmlns:a16="http://schemas.microsoft.com/office/drawing/2014/main" id="{1E3DF58B-9317-AC4E-FC40-966A78C35F7E}"/>
              </a:ext>
            </a:extLst>
          </p:cNvPr>
          <p:cNvGrpSpPr/>
          <p:nvPr/>
        </p:nvGrpSpPr>
        <p:grpSpPr>
          <a:xfrm>
            <a:off x="4820878" y="1780635"/>
            <a:ext cx="3232199" cy="4075656"/>
            <a:chOff x="4479900" y="1780635"/>
            <a:chExt cx="3232199" cy="4075656"/>
          </a:xfrm>
        </p:grpSpPr>
        <p:sp>
          <p:nvSpPr>
            <p:cNvPr id="7" name="Oval 6">
              <a:extLst>
                <a:ext uri="{FF2B5EF4-FFF2-40B4-BE49-F238E27FC236}">
                  <a16:creationId xmlns:a16="http://schemas.microsoft.com/office/drawing/2014/main" id="{437EC461-4527-07D9-D703-C3733BECA80A}"/>
                </a:ext>
              </a:extLst>
            </p:cNvPr>
            <p:cNvSpPr/>
            <p:nvPr/>
          </p:nvSpPr>
          <p:spPr>
            <a:xfrm>
              <a:off x="5005388" y="2338388"/>
              <a:ext cx="2181225" cy="2181225"/>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AA0572DB-0FF2-7009-46AF-D1F3864AF52E}"/>
                </a:ext>
              </a:extLst>
            </p:cNvPr>
            <p:cNvSpPr txBox="1"/>
            <p:nvPr/>
          </p:nvSpPr>
          <p:spPr>
            <a:xfrm>
              <a:off x="4970227" y="4672260"/>
              <a:ext cx="2251546" cy="523220"/>
            </a:xfrm>
            <a:prstGeom prst="rect">
              <a:avLst/>
            </a:prstGeom>
            <a:noFill/>
          </p:spPr>
          <p:txBody>
            <a:bodyPr wrap="square" rtlCol="0">
              <a:spAutoFit/>
            </a:bodyPr>
            <a:lstStyle/>
            <a:p>
              <a:pPr algn="ctr"/>
              <a:r>
                <a:rPr lang="en-US" sz="2800" dirty="0">
                  <a:solidFill>
                    <a:schemeClr val="bg1">
                      <a:lumMod val="85000"/>
                    </a:schemeClr>
                  </a:solidFill>
                  <a:latin typeface="Poppins" panose="00000500000000000000" pitchFamily="2" charset="0"/>
                  <a:cs typeface="Poppins" panose="00000500000000000000" pitchFamily="2" charset="0"/>
                </a:rPr>
                <a:t>Perceptron</a:t>
              </a:r>
              <a:endParaRPr lang="en-IN" sz="2800" dirty="0">
                <a:solidFill>
                  <a:schemeClr val="bg1">
                    <a:lumMod val="85000"/>
                  </a:schemeClr>
                </a:solidFill>
                <a:latin typeface="Poppins" panose="00000500000000000000" pitchFamily="2" charset="0"/>
                <a:cs typeface="Poppins" panose="00000500000000000000" pitchFamily="2" charset="0"/>
              </a:endParaRPr>
            </a:p>
          </p:txBody>
        </p:sp>
        <p:sp>
          <p:nvSpPr>
            <p:cNvPr id="41" name="TextBox 40">
              <a:extLst>
                <a:ext uri="{FF2B5EF4-FFF2-40B4-BE49-F238E27FC236}">
                  <a16:creationId xmlns:a16="http://schemas.microsoft.com/office/drawing/2014/main" id="{2D6F2FEA-05F2-0B3A-5267-29F95F801BD7}"/>
                </a:ext>
              </a:extLst>
            </p:cNvPr>
            <p:cNvSpPr txBox="1"/>
            <p:nvPr/>
          </p:nvSpPr>
          <p:spPr>
            <a:xfrm>
              <a:off x="5005388" y="1780635"/>
              <a:ext cx="2181224"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 Sum + Bias. Then passed through activation.</a:t>
              </a:r>
              <a:endParaRPr lang="en-IN" sz="1100" dirty="0">
                <a:solidFill>
                  <a:schemeClr val="bg1"/>
                </a:solidFill>
                <a:latin typeface="Inter Light" panose="02000503000000020004" pitchFamily="2" charset="0"/>
                <a:ea typeface="Inter Light" panose="02000503000000020004" pitchFamily="2" charset="0"/>
              </a:endParaRPr>
            </a:p>
          </p:txBody>
        </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7FB77C29-8128-CA76-37B9-75E927660D27}"/>
                    </a:ext>
                  </a:extLst>
                </p:cNvPr>
                <p:cNvSpPr txBox="1"/>
                <p:nvPr/>
              </p:nvSpPr>
              <p:spPr>
                <a:xfrm>
                  <a:off x="5433111" y="2952189"/>
                  <a:ext cx="1325778" cy="986552"/>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24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24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2" name="TextBox 41">
                  <a:extLst>
                    <a:ext uri="{FF2B5EF4-FFF2-40B4-BE49-F238E27FC236}">
                      <a16:creationId xmlns:a16="http://schemas.microsoft.com/office/drawing/2014/main" id="{7FB77C29-8128-CA76-37B9-75E927660D27}"/>
                    </a:ext>
                  </a:extLst>
                </p:cNvPr>
                <p:cNvSpPr txBox="1">
                  <a:spLocks noRot="1" noChangeAspect="1" noMove="1" noResize="1" noEditPoints="1" noAdjustHandles="1" noChangeArrowheads="1" noChangeShapeType="1" noTextEdit="1"/>
                </p:cNvSpPr>
                <p:nvPr/>
              </p:nvSpPr>
              <p:spPr>
                <a:xfrm>
                  <a:off x="5433111" y="2952189"/>
                  <a:ext cx="1325778" cy="986552"/>
                </a:xfrm>
                <a:prstGeom prst="rect">
                  <a:avLst/>
                </a:prstGeom>
                <a:blipFill>
                  <a:blip r:embed="rId8"/>
                  <a:stretch>
                    <a:fillRect l="-11927" r="-25688"/>
                  </a:stretch>
                </a:blipFill>
              </p:spPr>
              <p:txBody>
                <a:bodyPr/>
                <a:lstStyle/>
                <a:p>
                  <a:r>
                    <a:rPr lang="en-IN">
                      <a:noFill/>
                    </a:rPr>
                    <a:t> </a:t>
                  </a:r>
                </a:p>
              </p:txBody>
            </p:sp>
          </mc:Fallback>
        </mc:AlternateContent>
        <p:sp>
          <p:nvSpPr>
            <p:cNvPr id="48" name="Rectangle 1">
              <a:extLst>
                <a:ext uri="{FF2B5EF4-FFF2-40B4-BE49-F238E27FC236}">
                  <a16:creationId xmlns:a16="http://schemas.microsoft.com/office/drawing/2014/main" id="{12EC21A5-06EA-ED5B-BAF0-92732B4AE2CF}"/>
                </a:ext>
              </a:extLst>
            </p:cNvPr>
            <p:cNvSpPr>
              <a:spLocks noChangeArrowheads="1"/>
            </p:cNvSpPr>
            <p:nvPr/>
          </p:nvSpPr>
          <p:spPr bwMode="auto">
            <a:xfrm>
              <a:off x="4479900" y="5256127"/>
              <a:ext cx="3232199"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A perceptron mimics a neuron – it takes weighted inputs, sums them, and fires an output.</a:t>
              </a:r>
            </a:p>
          </p:txBody>
        </p:sp>
      </p:grpSp>
      <p:grpSp>
        <p:nvGrpSpPr>
          <p:cNvPr id="16" name="Group 15">
            <a:extLst>
              <a:ext uri="{FF2B5EF4-FFF2-40B4-BE49-F238E27FC236}">
                <a16:creationId xmlns:a16="http://schemas.microsoft.com/office/drawing/2014/main" id="{8530F26B-052D-A80D-96B1-7E3483EC0058}"/>
              </a:ext>
            </a:extLst>
          </p:cNvPr>
          <p:cNvGrpSpPr/>
          <p:nvPr/>
        </p:nvGrpSpPr>
        <p:grpSpPr>
          <a:xfrm>
            <a:off x="7727616" y="2716008"/>
            <a:ext cx="1481137" cy="654633"/>
            <a:chOff x="7386638" y="2716008"/>
            <a:chExt cx="1481137" cy="654633"/>
          </a:xfrm>
        </p:grpSpPr>
        <p:cxnSp>
          <p:nvCxnSpPr>
            <p:cNvPr id="27" name="Straight Arrow Connector 26">
              <a:extLst>
                <a:ext uri="{FF2B5EF4-FFF2-40B4-BE49-F238E27FC236}">
                  <a16:creationId xmlns:a16="http://schemas.microsoft.com/office/drawing/2014/main" id="{E6463F1B-A6D1-EF36-5343-0F00CD1A052B}"/>
                </a:ext>
              </a:extLst>
            </p:cNvPr>
            <p:cNvCxnSpPr>
              <a:cxnSpLocks/>
            </p:cNvCxnSpPr>
            <p:nvPr/>
          </p:nvCxnSpPr>
          <p:spPr>
            <a:xfrm>
              <a:off x="7386638" y="3370641"/>
              <a:ext cx="1481137" cy="0"/>
            </a:xfrm>
            <a:prstGeom prst="straightConnector1">
              <a:avLst/>
            </a:prstGeom>
            <a:ln>
              <a:solidFill>
                <a:srgbClr val="FF8F00"/>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D9B172F-99BB-0851-1519-3A8CE6964E7B}"/>
                </a:ext>
              </a:extLst>
            </p:cNvPr>
            <p:cNvSpPr txBox="1"/>
            <p:nvPr/>
          </p:nvSpPr>
          <p:spPr>
            <a:xfrm>
              <a:off x="7524217" y="2716008"/>
              <a:ext cx="1137497" cy="600164"/>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Activation (e.g. ReLU, Tanh)</a:t>
              </a:r>
              <a:endParaRPr lang="en-IN" sz="1100" dirty="0">
                <a:solidFill>
                  <a:schemeClr val="bg1"/>
                </a:solidFill>
                <a:latin typeface="Inter Light" panose="02000503000000020004" pitchFamily="2" charset="0"/>
                <a:ea typeface="Inter Light" panose="02000503000000020004" pitchFamily="2" charset="0"/>
              </a:endParaRPr>
            </a:p>
          </p:txBody>
        </p:sp>
      </p:grpSp>
      <p:grpSp>
        <p:nvGrpSpPr>
          <p:cNvPr id="19" name="Group 18">
            <a:extLst>
              <a:ext uri="{FF2B5EF4-FFF2-40B4-BE49-F238E27FC236}">
                <a16:creationId xmlns:a16="http://schemas.microsoft.com/office/drawing/2014/main" id="{AFAE5733-ECC7-A261-011F-F6B6CEEC879D}"/>
              </a:ext>
            </a:extLst>
          </p:cNvPr>
          <p:cNvGrpSpPr/>
          <p:nvPr/>
        </p:nvGrpSpPr>
        <p:grpSpPr>
          <a:xfrm>
            <a:off x="9291194" y="2262224"/>
            <a:ext cx="2575919" cy="2219140"/>
            <a:chOff x="8950216" y="2262224"/>
            <a:chExt cx="2575919" cy="2219140"/>
          </a:xfrm>
        </p:grpSpPr>
        <p:sp>
          <p:nvSpPr>
            <p:cNvPr id="14" name="Oval 13">
              <a:extLst>
                <a:ext uri="{FF2B5EF4-FFF2-40B4-BE49-F238E27FC236}">
                  <a16:creationId xmlns:a16="http://schemas.microsoft.com/office/drawing/2014/main" id="{20A34151-559E-3BE9-5FEC-A4A3B3EBC55A}"/>
                </a:ext>
              </a:extLst>
            </p:cNvPr>
            <p:cNvSpPr/>
            <p:nvPr/>
          </p:nvSpPr>
          <p:spPr>
            <a:xfrm>
              <a:off x="9139237" y="2896773"/>
              <a:ext cx="947737" cy="947737"/>
            </a:xfrm>
            <a:prstGeom prst="ellipse">
              <a:avLst/>
            </a:prstGeom>
            <a:gradFill>
              <a:gsLst>
                <a:gs pos="0">
                  <a:srgbClr val="FF6D00"/>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48CC5250-D776-18A8-A9FB-94B493B55FDB}"/>
                    </a:ext>
                  </a:extLst>
                </p:cNvPr>
                <p:cNvSpPr txBox="1"/>
                <p:nvPr/>
              </p:nvSpPr>
              <p:spPr>
                <a:xfrm>
                  <a:off x="9016892" y="3073132"/>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𝑦</m:t>
                        </m:r>
                      </m:oMath>
                    </m:oMathPara>
                  </a14:m>
                  <a:endParaRPr lang="en-IN" sz="24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4" name="TextBox 33">
                  <a:extLst>
                    <a:ext uri="{FF2B5EF4-FFF2-40B4-BE49-F238E27FC236}">
                      <a16:creationId xmlns:a16="http://schemas.microsoft.com/office/drawing/2014/main" id="{48CC5250-D776-18A8-A9FB-94B493B55FDB}"/>
                    </a:ext>
                  </a:extLst>
                </p:cNvPr>
                <p:cNvSpPr txBox="1">
                  <a:spLocks noRot="1" noChangeAspect="1" noMove="1" noResize="1" noEditPoints="1" noAdjustHandles="1" noChangeArrowheads="1" noChangeShapeType="1" noTextEdit="1"/>
                </p:cNvSpPr>
                <p:nvPr/>
              </p:nvSpPr>
              <p:spPr>
                <a:xfrm>
                  <a:off x="9016892" y="3073132"/>
                  <a:ext cx="1325778" cy="461665"/>
                </a:xfrm>
                <a:prstGeom prst="rect">
                  <a:avLst/>
                </a:prstGeom>
                <a:blipFill>
                  <a:blip r:embed="rId9"/>
                  <a:stretch>
                    <a:fillRect t="-10526" b="-28947"/>
                  </a:stretch>
                </a:blipFill>
              </p:spPr>
              <p:txBody>
                <a:bodyPr/>
                <a:lstStyle/>
                <a:p>
                  <a:r>
                    <a:rPr lang="en-IN">
                      <a:noFill/>
                    </a:rPr>
                    <a:t> </a:t>
                  </a:r>
                </a:p>
              </p:txBody>
            </p:sp>
          </mc:Fallback>
        </mc:AlternateContent>
        <p:sp>
          <p:nvSpPr>
            <p:cNvPr id="35" name="TextBox 34">
              <a:extLst>
                <a:ext uri="{FF2B5EF4-FFF2-40B4-BE49-F238E27FC236}">
                  <a16:creationId xmlns:a16="http://schemas.microsoft.com/office/drawing/2014/main" id="{0A62B2DB-D0DC-0FC7-A87E-C5C2B6DE8956}"/>
                </a:ext>
              </a:extLst>
            </p:cNvPr>
            <p:cNvSpPr txBox="1"/>
            <p:nvPr/>
          </p:nvSpPr>
          <p:spPr>
            <a:xfrm>
              <a:off x="8950216" y="4019699"/>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Output</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1" name="Rectangle 1">
              <a:extLst>
                <a:ext uri="{FF2B5EF4-FFF2-40B4-BE49-F238E27FC236}">
                  <a16:creationId xmlns:a16="http://schemas.microsoft.com/office/drawing/2014/main" id="{620AE3DF-10A3-9AB2-63A4-A036A1527116}"/>
                </a:ext>
              </a:extLst>
            </p:cNvPr>
            <p:cNvSpPr>
              <a:spLocks noChangeArrowheads="1"/>
            </p:cNvSpPr>
            <p:nvPr/>
          </p:nvSpPr>
          <p:spPr bwMode="auto">
            <a:xfrm>
              <a:off x="10044997" y="2262224"/>
              <a:ext cx="1481138"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100" b="0" i="0" u="none" strike="noStrike" cap="none" normalizeH="0" baseline="0" dirty="0">
                  <a:ln>
                    <a:noFill/>
                  </a:ln>
                  <a:solidFill>
                    <a:schemeClr val="bg1"/>
                  </a:solidFill>
                  <a:effectLst/>
                  <a:latin typeface="Inter" panose="02000503000000020004" pitchFamily="2" charset="0"/>
                  <a:ea typeface="Inter" panose="02000503000000020004" pitchFamily="2" charset="0"/>
                </a:rPr>
                <a:t>Prediction or decision of the model</a:t>
              </a:r>
            </a:p>
          </p:txBody>
        </p:sp>
        <p:cxnSp>
          <p:nvCxnSpPr>
            <p:cNvPr id="53" name="Connector: Curved 52">
              <a:extLst>
                <a:ext uri="{FF2B5EF4-FFF2-40B4-BE49-F238E27FC236}">
                  <a16:creationId xmlns:a16="http://schemas.microsoft.com/office/drawing/2014/main" id="{9770349A-3DB9-5018-54E0-A2BD4EB9FB47}"/>
                </a:ext>
              </a:extLst>
            </p:cNvPr>
            <p:cNvCxnSpPr>
              <a:cxnSpLocks/>
              <a:stCxn id="34" idx="3"/>
            </p:cNvCxnSpPr>
            <p:nvPr/>
          </p:nvCxnSpPr>
          <p:spPr>
            <a:xfrm flipV="1">
              <a:off x="10342670" y="2852195"/>
              <a:ext cx="442896" cy="45177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0304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E3E9E4-8029-58D8-6FF4-831C0287BF3D}"/>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6E5BF988-68FF-0E8B-9461-D6B3B61C0F44}"/>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The Birth of Depth</a:t>
            </a:r>
          </a:p>
        </p:txBody>
      </p:sp>
      <p:sp>
        <p:nvSpPr>
          <p:cNvPr id="14" name="Flowchart: Connector 13">
            <a:extLst>
              <a:ext uri="{FF2B5EF4-FFF2-40B4-BE49-F238E27FC236}">
                <a16:creationId xmlns:a16="http://schemas.microsoft.com/office/drawing/2014/main" id="{04E7A603-F5C0-A5E0-5F2D-27A4F021E886}"/>
              </a:ext>
            </a:extLst>
          </p:cNvPr>
          <p:cNvSpPr/>
          <p:nvPr/>
        </p:nvSpPr>
        <p:spPr>
          <a:xfrm>
            <a:off x="8324995" y="2050167"/>
            <a:ext cx="1193105" cy="1193105"/>
          </a:xfrm>
          <a:prstGeom prst="flowChartConnector">
            <a:avLst/>
          </a:prstGeom>
          <a:solidFill>
            <a:srgbClr val="2E9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464198C0-A553-D35C-C57B-A9E0BF2FDDE5}"/>
              </a:ext>
            </a:extLst>
          </p:cNvPr>
          <p:cNvSpPr/>
          <p:nvPr/>
        </p:nvSpPr>
        <p:spPr>
          <a:xfrm>
            <a:off x="2673900" y="3665974"/>
            <a:ext cx="1193106" cy="1090614"/>
          </a:xfrm>
          <a:prstGeom prst="rect">
            <a:avLst/>
          </a:prstGeom>
          <a:solidFill>
            <a:srgbClr val="ACB7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a:extLst>
              <a:ext uri="{FF2B5EF4-FFF2-40B4-BE49-F238E27FC236}">
                <a16:creationId xmlns:a16="http://schemas.microsoft.com/office/drawing/2014/main" id="{9CFD1720-9B75-C8EA-B91F-FCAEDA7541DC}"/>
              </a:ext>
            </a:extLst>
          </p:cNvPr>
          <p:cNvSpPr/>
          <p:nvPr/>
        </p:nvSpPr>
        <p:spPr>
          <a:xfrm>
            <a:off x="2673900" y="2101412"/>
            <a:ext cx="1193106" cy="1191600"/>
          </a:xfrm>
          <a:prstGeom prst="ellipse">
            <a:avLst/>
          </a:prstGeom>
          <a:solidFill>
            <a:srgbClr val="72D4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a:extLst>
              <a:ext uri="{FF2B5EF4-FFF2-40B4-BE49-F238E27FC236}">
                <a16:creationId xmlns:a16="http://schemas.microsoft.com/office/drawing/2014/main" id="{18BDFB74-5D40-ECC9-2865-A1F3365DE439}"/>
              </a:ext>
            </a:extLst>
          </p:cNvPr>
          <p:cNvSpPr/>
          <p:nvPr/>
        </p:nvSpPr>
        <p:spPr>
          <a:xfrm>
            <a:off x="8324994" y="3665974"/>
            <a:ext cx="1193106" cy="1191600"/>
          </a:xfrm>
          <a:prstGeom prst="ellipse">
            <a:avLst/>
          </a:prstGeom>
          <a:solidFill>
            <a:srgbClr val="72D4D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8C55D140-0352-80FF-A7FB-04262A05060B}"/>
              </a:ext>
            </a:extLst>
          </p:cNvPr>
          <p:cNvSpPr/>
          <p:nvPr/>
        </p:nvSpPr>
        <p:spPr>
          <a:xfrm>
            <a:off x="6452392" y="2101412"/>
            <a:ext cx="1193106" cy="1090614"/>
          </a:xfrm>
          <a:prstGeom prst="rect">
            <a:avLst/>
          </a:prstGeom>
          <a:solidFill>
            <a:srgbClr val="ACB7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1CACE840-5B2F-32E3-BF79-BF9C2181A0D3}"/>
              </a:ext>
            </a:extLst>
          </p:cNvPr>
          <p:cNvSpPr/>
          <p:nvPr/>
        </p:nvSpPr>
        <p:spPr>
          <a:xfrm>
            <a:off x="4557598" y="2101412"/>
            <a:ext cx="1193106" cy="1090614"/>
          </a:xfrm>
          <a:prstGeom prst="rect">
            <a:avLst/>
          </a:prstGeom>
          <a:solidFill>
            <a:srgbClr val="FFB7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05CB9DA4-3891-BA77-07C4-88B23030A76A}"/>
              </a:ext>
            </a:extLst>
          </p:cNvPr>
          <p:cNvSpPr/>
          <p:nvPr/>
        </p:nvSpPr>
        <p:spPr>
          <a:xfrm>
            <a:off x="6452393" y="3684715"/>
            <a:ext cx="1193105" cy="1053132"/>
          </a:xfrm>
          <a:prstGeom prst="rect">
            <a:avLst/>
          </a:prstGeom>
          <a:solidFill>
            <a:srgbClr val="FFB7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lowchart: Connector 22">
            <a:extLst>
              <a:ext uri="{FF2B5EF4-FFF2-40B4-BE49-F238E27FC236}">
                <a16:creationId xmlns:a16="http://schemas.microsoft.com/office/drawing/2014/main" id="{BF4B0B62-8C65-B3DD-F09A-F2218071D130}"/>
              </a:ext>
            </a:extLst>
          </p:cNvPr>
          <p:cNvSpPr/>
          <p:nvPr/>
        </p:nvSpPr>
        <p:spPr>
          <a:xfrm>
            <a:off x="4557599" y="3614729"/>
            <a:ext cx="1193105" cy="1193105"/>
          </a:xfrm>
          <a:prstGeom prst="flowChartConnector">
            <a:avLst/>
          </a:prstGeom>
          <a:solidFill>
            <a:srgbClr val="2E96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5925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DCCEF-4BCC-0433-72AA-6A6BB49910E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8B4246D-0313-25F2-4EAD-63076BBEB3E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28519CD2-B6D1-D039-3A34-D696CAD1B4DE}"/>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The Birth of Depth</a:t>
            </a:r>
          </a:p>
        </p:txBody>
      </p:sp>
      <p:sp>
        <p:nvSpPr>
          <p:cNvPr id="22" name="TextBox 21">
            <a:extLst>
              <a:ext uri="{FF2B5EF4-FFF2-40B4-BE49-F238E27FC236}">
                <a16:creationId xmlns:a16="http://schemas.microsoft.com/office/drawing/2014/main" id="{D2C6FA9E-E6F6-BFF0-6B00-4F15C949C382}"/>
              </a:ext>
            </a:extLst>
          </p:cNvPr>
          <p:cNvSpPr txBox="1"/>
          <p:nvPr/>
        </p:nvSpPr>
        <p:spPr>
          <a:xfrm>
            <a:off x="556186" y="792682"/>
            <a:ext cx="3413817" cy="276999"/>
          </a:xfrm>
          <a:prstGeom prst="rect">
            <a:avLst/>
          </a:prstGeom>
          <a:noFill/>
        </p:spPr>
        <p:txBody>
          <a:bodyPr wrap="square">
            <a:spAutoFit/>
          </a:bodyPr>
          <a:lstStyle/>
          <a:p>
            <a:r>
              <a:rPr lang="en-US" sz="1200" dirty="0">
                <a:solidFill>
                  <a:schemeClr val="bg1"/>
                </a:solidFill>
                <a:latin typeface="Inter Light" panose="02000503000000020004" pitchFamily="2" charset="0"/>
                <a:ea typeface="Inter Light" panose="02000503000000020004" pitchFamily="2" charset="0"/>
              </a:rPr>
              <a:t>A Simple Shallow Neural Network Example</a:t>
            </a:r>
            <a:endParaRPr lang="en-IN" sz="1200" dirty="0">
              <a:solidFill>
                <a:schemeClr val="bg1"/>
              </a:solidFill>
              <a:latin typeface="Inter Light" panose="02000503000000020004" pitchFamily="2" charset="0"/>
              <a:ea typeface="Inter Light" panose="02000503000000020004" pitchFamily="2" charset="0"/>
            </a:endParaRPr>
          </a:p>
        </p:txBody>
      </p:sp>
      <p:grpSp>
        <p:nvGrpSpPr>
          <p:cNvPr id="208" name="Group 207">
            <a:extLst>
              <a:ext uri="{FF2B5EF4-FFF2-40B4-BE49-F238E27FC236}">
                <a16:creationId xmlns:a16="http://schemas.microsoft.com/office/drawing/2014/main" id="{D81F1A91-4781-AA7A-D6C0-595CC524795D}"/>
              </a:ext>
            </a:extLst>
          </p:cNvPr>
          <p:cNvGrpSpPr/>
          <p:nvPr/>
        </p:nvGrpSpPr>
        <p:grpSpPr>
          <a:xfrm>
            <a:off x="2193591" y="2518372"/>
            <a:ext cx="947737" cy="947737"/>
            <a:chOff x="2193591" y="2518372"/>
            <a:chExt cx="947737" cy="947737"/>
          </a:xfrm>
        </p:grpSpPr>
        <p:sp>
          <p:nvSpPr>
            <p:cNvPr id="3" name="Oval 2">
              <a:extLst>
                <a:ext uri="{FF2B5EF4-FFF2-40B4-BE49-F238E27FC236}">
                  <a16:creationId xmlns:a16="http://schemas.microsoft.com/office/drawing/2014/main" id="{506B1544-8485-7307-8349-39E37AA895E8}"/>
                </a:ext>
              </a:extLst>
            </p:cNvPr>
            <p:cNvSpPr/>
            <p:nvPr/>
          </p:nvSpPr>
          <p:spPr>
            <a:xfrm>
              <a:off x="2193591" y="251837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93EE269C-3A66-BE23-D60C-5B69A5F8F40B}"/>
                </a:ext>
              </a:extLst>
            </p:cNvPr>
            <p:cNvSpPr txBox="1"/>
            <p:nvPr/>
          </p:nvSpPr>
          <p:spPr>
            <a:xfrm>
              <a:off x="2249019" y="2822963"/>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Shape</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207" name="Group 206">
            <a:extLst>
              <a:ext uri="{FF2B5EF4-FFF2-40B4-BE49-F238E27FC236}">
                <a16:creationId xmlns:a16="http://schemas.microsoft.com/office/drawing/2014/main" id="{10A45AD5-6E14-B2E6-052E-E2D42742C11C}"/>
              </a:ext>
            </a:extLst>
          </p:cNvPr>
          <p:cNvGrpSpPr/>
          <p:nvPr/>
        </p:nvGrpSpPr>
        <p:grpSpPr>
          <a:xfrm>
            <a:off x="2193591" y="3704766"/>
            <a:ext cx="947737" cy="947737"/>
            <a:chOff x="2193591" y="3704766"/>
            <a:chExt cx="947737" cy="947737"/>
          </a:xfrm>
        </p:grpSpPr>
        <p:sp>
          <p:nvSpPr>
            <p:cNvPr id="14" name="Oval 13">
              <a:extLst>
                <a:ext uri="{FF2B5EF4-FFF2-40B4-BE49-F238E27FC236}">
                  <a16:creationId xmlns:a16="http://schemas.microsoft.com/office/drawing/2014/main" id="{3E4B3AB7-0D2C-5893-39CA-12995FE21F84}"/>
                </a:ext>
              </a:extLst>
            </p:cNvPr>
            <p:cNvSpPr/>
            <p:nvPr/>
          </p:nvSpPr>
          <p:spPr>
            <a:xfrm>
              <a:off x="2193591" y="370476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E231C2DE-8D94-D076-FB28-AB0F00926A8C}"/>
                </a:ext>
              </a:extLst>
            </p:cNvPr>
            <p:cNvSpPr txBox="1"/>
            <p:nvPr/>
          </p:nvSpPr>
          <p:spPr>
            <a:xfrm>
              <a:off x="2249019" y="4009357"/>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Color</a:t>
              </a:r>
              <a:endParaRPr lang="en-IN" sz="1600" dirty="0">
                <a:solidFill>
                  <a:schemeClr val="bg1"/>
                </a:solidFill>
                <a:latin typeface="Inter SemiBold" panose="02000503000000020004" pitchFamily="2" charset="0"/>
                <a:ea typeface="Inter SemiBold" panose="02000503000000020004" pitchFamily="2" charset="0"/>
              </a:endParaRPr>
            </a:p>
          </p:txBody>
        </p:sp>
      </p:grpSp>
    </p:spTree>
    <p:extLst>
      <p:ext uri="{BB962C8B-B14F-4D97-AF65-F5344CB8AC3E}">
        <p14:creationId xmlns:p14="http://schemas.microsoft.com/office/powerpoint/2010/main" val="40836071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C8BE2-4928-A974-3761-F4EA075B497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772802D2-6FF6-23A3-4FC7-4E6782E0C724}"/>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F8364D7-3F79-D791-8186-D7902A0CF623}"/>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The Birth of Depth</a:t>
            </a:r>
          </a:p>
        </p:txBody>
      </p:sp>
      <p:sp>
        <p:nvSpPr>
          <p:cNvPr id="22" name="TextBox 21">
            <a:extLst>
              <a:ext uri="{FF2B5EF4-FFF2-40B4-BE49-F238E27FC236}">
                <a16:creationId xmlns:a16="http://schemas.microsoft.com/office/drawing/2014/main" id="{322D6C70-CFAB-75AA-6E78-743B2BBA3276}"/>
              </a:ext>
            </a:extLst>
          </p:cNvPr>
          <p:cNvSpPr txBox="1"/>
          <p:nvPr/>
        </p:nvSpPr>
        <p:spPr>
          <a:xfrm>
            <a:off x="556186" y="792682"/>
            <a:ext cx="3413817" cy="276999"/>
          </a:xfrm>
          <a:prstGeom prst="rect">
            <a:avLst/>
          </a:prstGeom>
          <a:noFill/>
        </p:spPr>
        <p:txBody>
          <a:bodyPr wrap="square">
            <a:spAutoFit/>
          </a:bodyPr>
          <a:lstStyle/>
          <a:p>
            <a:r>
              <a:rPr lang="en-US" sz="1200" dirty="0">
                <a:solidFill>
                  <a:schemeClr val="bg1"/>
                </a:solidFill>
                <a:latin typeface="Inter Light" panose="02000503000000020004" pitchFamily="2" charset="0"/>
                <a:ea typeface="Inter Light" panose="02000503000000020004" pitchFamily="2" charset="0"/>
              </a:rPr>
              <a:t>A Simple Shallow Neural Network Example</a:t>
            </a:r>
            <a:endParaRPr lang="en-IN" sz="1200" dirty="0">
              <a:solidFill>
                <a:schemeClr val="bg1"/>
              </a:solidFill>
              <a:latin typeface="Inter Light" panose="02000503000000020004" pitchFamily="2" charset="0"/>
              <a:ea typeface="Inter Light" panose="02000503000000020004" pitchFamily="2" charset="0"/>
            </a:endParaRPr>
          </a:p>
        </p:txBody>
      </p:sp>
      <p:grpSp>
        <p:nvGrpSpPr>
          <p:cNvPr id="208" name="Group 207">
            <a:extLst>
              <a:ext uri="{FF2B5EF4-FFF2-40B4-BE49-F238E27FC236}">
                <a16:creationId xmlns:a16="http://schemas.microsoft.com/office/drawing/2014/main" id="{1DF5B4A5-B60D-C912-CF90-E23CE2DE3259}"/>
              </a:ext>
            </a:extLst>
          </p:cNvPr>
          <p:cNvGrpSpPr/>
          <p:nvPr/>
        </p:nvGrpSpPr>
        <p:grpSpPr>
          <a:xfrm>
            <a:off x="2193591" y="2518372"/>
            <a:ext cx="947737" cy="947737"/>
            <a:chOff x="2193591" y="2518372"/>
            <a:chExt cx="947737" cy="947737"/>
          </a:xfrm>
        </p:grpSpPr>
        <p:sp>
          <p:nvSpPr>
            <p:cNvPr id="3" name="Oval 2">
              <a:extLst>
                <a:ext uri="{FF2B5EF4-FFF2-40B4-BE49-F238E27FC236}">
                  <a16:creationId xmlns:a16="http://schemas.microsoft.com/office/drawing/2014/main" id="{1FE64EB8-58CF-9A35-7C07-1FB655987FDD}"/>
                </a:ext>
              </a:extLst>
            </p:cNvPr>
            <p:cNvSpPr/>
            <p:nvPr/>
          </p:nvSpPr>
          <p:spPr>
            <a:xfrm>
              <a:off x="2193591" y="251837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A34CC5C0-7CFB-1010-50D5-46CBEE531DF8}"/>
                </a:ext>
              </a:extLst>
            </p:cNvPr>
            <p:cNvSpPr txBox="1"/>
            <p:nvPr/>
          </p:nvSpPr>
          <p:spPr>
            <a:xfrm>
              <a:off x="2249019" y="2822963"/>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Shape</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207" name="Group 206">
            <a:extLst>
              <a:ext uri="{FF2B5EF4-FFF2-40B4-BE49-F238E27FC236}">
                <a16:creationId xmlns:a16="http://schemas.microsoft.com/office/drawing/2014/main" id="{8B85533D-AC04-DE54-11F0-3C51B49E3217}"/>
              </a:ext>
            </a:extLst>
          </p:cNvPr>
          <p:cNvGrpSpPr/>
          <p:nvPr/>
        </p:nvGrpSpPr>
        <p:grpSpPr>
          <a:xfrm>
            <a:off x="2193591" y="3704766"/>
            <a:ext cx="947737" cy="947737"/>
            <a:chOff x="2193591" y="3704766"/>
            <a:chExt cx="947737" cy="947737"/>
          </a:xfrm>
        </p:grpSpPr>
        <p:sp>
          <p:nvSpPr>
            <p:cNvPr id="14" name="Oval 13">
              <a:extLst>
                <a:ext uri="{FF2B5EF4-FFF2-40B4-BE49-F238E27FC236}">
                  <a16:creationId xmlns:a16="http://schemas.microsoft.com/office/drawing/2014/main" id="{DD162428-6A27-3EEC-33EB-CB6CE8B23BCE}"/>
                </a:ext>
              </a:extLst>
            </p:cNvPr>
            <p:cNvSpPr/>
            <p:nvPr/>
          </p:nvSpPr>
          <p:spPr>
            <a:xfrm>
              <a:off x="2193591" y="370476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9637CE2-A490-99B2-02BC-6B9B6D473111}"/>
                </a:ext>
              </a:extLst>
            </p:cNvPr>
            <p:cNvSpPr txBox="1"/>
            <p:nvPr/>
          </p:nvSpPr>
          <p:spPr>
            <a:xfrm>
              <a:off x="2249019" y="4009357"/>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Color</a:t>
              </a:r>
              <a:endParaRPr lang="en-IN" sz="1600" dirty="0">
                <a:solidFill>
                  <a:schemeClr val="bg1"/>
                </a:solidFill>
                <a:latin typeface="Inter SemiBold" panose="02000503000000020004" pitchFamily="2" charset="0"/>
                <a:ea typeface="Inter SemiBold" panose="02000503000000020004" pitchFamily="2" charset="0"/>
              </a:endParaRPr>
            </a:p>
          </p:txBody>
        </p:sp>
      </p:grpSp>
      <p:sp>
        <p:nvSpPr>
          <p:cNvPr id="101" name="Left Bracket 100">
            <a:extLst>
              <a:ext uri="{FF2B5EF4-FFF2-40B4-BE49-F238E27FC236}">
                <a16:creationId xmlns:a16="http://schemas.microsoft.com/office/drawing/2014/main" id="{C21D775D-C1FC-D30E-A586-973C79A14FCF}"/>
              </a:ext>
            </a:extLst>
          </p:cNvPr>
          <p:cNvSpPr/>
          <p:nvPr/>
        </p:nvSpPr>
        <p:spPr>
          <a:xfrm>
            <a:off x="1821334" y="1915362"/>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2" name="TextBox 101">
            <a:extLst>
              <a:ext uri="{FF2B5EF4-FFF2-40B4-BE49-F238E27FC236}">
                <a16:creationId xmlns:a16="http://schemas.microsoft.com/office/drawing/2014/main" id="{29209C65-E8D1-72A2-775F-3C6FAE4B3742}"/>
              </a:ext>
            </a:extLst>
          </p:cNvPr>
          <p:cNvSpPr txBox="1"/>
          <p:nvPr/>
        </p:nvSpPr>
        <p:spPr>
          <a:xfrm>
            <a:off x="572082" y="3434545"/>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2" name="Group 1">
            <a:extLst>
              <a:ext uri="{FF2B5EF4-FFF2-40B4-BE49-F238E27FC236}">
                <a16:creationId xmlns:a16="http://schemas.microsoft.com/office/drawing/2014/main" id="{7AA89201-8318-4848-342B-E3FF077075A6}"/>
              </a:ext>
            </a:extLst>
          </p:cNvPr>
          <p:cNvGrpSpPr/>
          <p:nvPr/>
        </p:nvGrpSpPr>
        <p:grpSpPr>
          <a:xfrm>
            <a:off x="1320214" y="5051025"/>
            <a:ext cx="1298974" cy="1590065"/>
            <a:chOff x="1320214" y="5051025"/>
            <a:chExt cx="1298974" cy="1590065"/>
          </a:xfrm>
        </p:grpSpPr>
        <p:sp>
          <p:nvSpPr>
            <p:cNvPr id="6" name="TextBox 5">
              <a:extLst>
                <a:ext uri="{FF2B5EF4-FFF2-40B4-BE49-F238E27FC236}">
                  <a16:creationId xmlns:a16="http://schemas.microsoft.com/office/drawing/2014/main" id="{CCD4CD73-5D24-E1FA-1F1E-27738EBDB9F0}"/>
                </a:ext>
              </a:extLst>
            </p:cNvPr>
            <p:cNvSpPr txBox="1"/>
            <p:nvPr/>
          </p:nvSpPr>
          <p:spPr>
            <a:xfrm>
              <a:off x="1320214" y="5702371"/>
              <a:ext cx="1115326" cy="938719"/>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Extracted from the image (e.g., shape &amp; color)</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7" name="Connector: Curved 6">
              <a:extLst>
                <a:ext uri="{FF2B5EF4-FFF2-40B4-BE49-F238E27FC236}">
                  <a16:creationId xmlns:a16="http://schemas.microsoft.com/office/drawing/2014/main" id="{7F5513AC-69A7-459F-FD15-5CFD8D7A8EBF}"/>
                </a:ext>
              </a:extLst>
            </p:cNvPr>
            <p:cNvCxnSpPr>
              <a:cxnSpLocks/>
            </p:cNvCxnSpPr>
            <p:nvPr/>
          </p:nvCxnSpPr>
          <p:spPr>
            <a:xfrm flipV="1">
              <a:off x="2251891" y="5051025"/>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9959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54635-9952-4F76-82F8-3CA0F36172E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A215D8E-470E-3227-A1A5-8F0B6B277F76}"/>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Learning with or without Guidance</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82" name="TextBox 81">
            <a:extLst>
              <a:ext uri="{FF2B5EF4-FFF2-40B4-BE49-F238E27FC236}">
                <a16:creationId xmlns:a16="http://schemas.microsoft.com/office/drawing/2014/main" id="{31944AC4-F7EA-AAC0-4216-CC841CF07EDE}"/>
              </a:ext>
            </a:extLst>
          </p:cNvPr>
          <p:cNvSpPr txBox="1"/>
          <p:nvPr/>
        </p:nvSpPr>
        <p:spPr>
          <a:xfrm>
            <a:off x="3858936" y="1273672"/>
            <a:ext cx="3373843" cy="400110"/>
          </a:xfrm>
          <a:prstGeom prst="rect">
            <a:avLst/>
          </a:prstGeom>
          <a:noFill/>
          <a:ln>
            <a:noFill/>
          </a:ln>
        </p:spPr>
        <p:txBody>
          <a:bodyPr wrap="square">
            <a:spAutoFit/>
          </a:bodyPr>
          <a:lstStyle/>
          <a:p>
            <a:pPr algn="ctr"/>
            <a:r>
              <a:rPr lang="en-US" sz="2000" dirty="0">
                <a:solidFill>
                  <a:schemeClr val="bg1"/>
                </a:solidFill>
                <a:latin typeface="Inter Medium" panose="02000503000000020004" pitchFamily="2" charset="0"/>
                <a:ea typeface="Inter Medium" panose="02000503000000020004" pitchFamily="2" charset="0"/>
              </a:rPr>
              <a:t>Supervised Learning</a:t>
            </a:r>
            <a:endParaRPr lang="en-IN" sz="2000" i="1" dirty="0">
              <a:solidFill>
                <a:schemeClr val="bg1"/>
              </a:solidFill>
              <a:latin typeface="Inter Medium" panose="02000503000000020004" pitchFamily="2" charset="0"/>
              <a:ea typeface="Inter Medium" panose="02000503000000020004" pitchFamily="2" charset="0"/>
            </a:endParaRPr>
          </a:p>
        </p:txBody>
      </p:sp>
      <p:pic>
        <p:nvPicPr>
          <p:cNvPr id="5" name="Graphic 4" descr="Owl with solid fill">
            <a:extLst>
              <a:ext uri="{FF2B5EF4-FFF2-40B4-BE49-F238E27FC236}">
                <a16:creationId xmlns:a16="http://schemas.microsoft.com/office/drawing/2014/main" id="{B7B9BF6F-F02A-D614-B0AA-D5BB526EC26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03223" y="2856088"/>
            <a:ext cx="676209" cy="676209"/>
          </a:xfrm>
          <a:prstGeom prst="rect">
            <a:avLst/>
          </a:prstGeom>
        </p:spPr>
      </p:pic>
      <p:pic>
        <p:nvPicPr>
          <p:cNvPr id="8" name="Graphic 7" descr="Brontosaurus with solid fill">
            <a:extLst>
              <a:ext uri="{FF2B5EF4-FFF2-40B4-BE49-F238E27FC236}">
                <a16:creationId xmlns:a16="http://schemas.microsoft.com/office/drawing/2014/main" id="{18DDA8D4-7F61-E294-CC24-F2AA52C4A6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9894" y="2856088"/>
            <a:ext cx="676209" cy="676209"/>
          </a:xfrm>
          <a:prstGeom prst="rect">
            <a:avLst/>
          </a:prstGeom>
        </p:spPr>
      </p:pic>
      <p:pic>
        <p:nvPicPr>
          <p:cNvPr id="10" name="Graphic 9" descr="Crocodile with solid fill">
            <a:extLst>
              <a:ext uri="{FF2B5EF4-FFF2-40B4-BE49-F238E27FC236}">
                <a16:creationId xmlns:a16="http://schemas.microsoft.com/office/drawing/2014/main" id="{8B1DB58C-60EC-406B-45CE-16187177A2C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80662" y="2856088"/>
            <a:ext cx="676209" cy="676209"/>
          </a:xfrm>
          <a:prstGeom prst="rect">
            <a:avLst/>
          </a:prstGeom>
        </p:spPr>
      </p:pic>
      <p:pic>
        <p:nvPicPr>
          <p:cNvPr id="11" name="Graphic 10" descr="Owl with solid fill">
            <a:extLst>
              <a:ext uri="{FF2B5EF4-FFF2-40B4-BE49-F238E27FC236}">
                <a16:creationId xmlns:a16="http://schemas.microsoft.com/office/drawing/2014/main" id="{821E59D0-A19B-CEAC-0008-CF3EB07FD56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80662" y="3557175"/>
            <a:ext cx="676209" cy="676209"/>
          </a:xfrm>
          <a:prstGeom prst="rect">
            <a:avLst/>
          </a:prstGeom>
        </p:spPr>
      </p:pic>
      <p:pic>
        <p:nvPicPr>
          <p:cNvPr id="12" name="Graphic 11" descr="Brontosaurus with solid fill">
            <a:extLst>
              <a:ext uri="{FF2B5EF4-FFF2-40B4-BE49-F238E27FC236}">
                <a16:creationId xmlns:a16="http://schemas.microsoft.com/office/drawing/2014/main" id="{C27AA2CB-2030-9B59-BCCA-D19A4FFF8C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59894" y="3557175"/>
            <a:ext cx="676209" cy="676209"/>
          </a:xfrm>
          <a:prstGeom prst="rect">
            <a:avLst/>
          </a:prstGeom>
        </p:spPr>
      </p:pic>
      <p:pic>
        <p:nvPicPr>
          <p:cNvPr id="13" name="Graphic 12" descr="Crocodile with solid fill">
            <a:extLst>
              <a:ext uri="{FF2B5EF4-FFF2-40B4-BE49-F238E27FC236}">
                <a16:creationId xmlns:a16="http://schemas.microsoft.com/office/drawing/2014/main" id="{2F6D78B9-61F6-4FD9-2A2F-802D2E575F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3223" y="3557175"/>
            <a:ext cx="676209" cy="676209"/>
          </a:xfrm>
          <a:prstGeom prst="rect">
            <a:avLst/>
          </a:prstGeom>
        </p:spPr>
      </p:pic>
      <p:pic>
        <p:nvPicPr>
          <p:cNvPr id="14" name="Graphic 13" descr="Owl with solid fill">
            <a:extLst>
              <a:ext uri="{FF2B5EF4-FFF2-40B4-BE49-F238E27FC236}">
                <a16:creationId xmlns:a16="http://schemas.microsoft.com/office/drawing/2014/main" id="{FB88CA12-36E4-5831-88DD-7AF746EE07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59894" y="4258260"/>
            <a:ext cx="676209" cy="676209"/>
          </a:xfrm>
          <a:prstGeom prst="rect">
            <a:avLst/>
          </a:prstGeom>
        </p:spPr>
      </p:pic>
      <p:pic>
        <p:nvPicPr>
          <p:cNvPr id="15" name="Graphic 14" descr="Brontosaurus with solid fill">
            <a:extLst>
              <a:ext uri="{FF2B5EF4-FFF2-40B4-BE49-F238E27FC236}">
                <a16:creationId xmlns:a16="http://schemas.microsoft.com/office/drawing/2014/main" id="{B8DDFDC4-5A99-E879-2195-D9ADB67344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0662" y="4258260"/>
            <a:ext cx="676209" cy="676209"/>
          </a:xfrm>
          <a:prstGeom prst="rect">
            <a:avLst/>
          </a:prstGeom>
        </p:spPr>
      </p:pic>
      <p:pic>
        <p:nvPicPr>
          <p:cNvPr id="16" name="Graphic 15" descr="Crocodile with solid fill">
            <a:extLst>
              <a:ext uri="{FF2B5EF4-FFF2-40B4-BE49-F238E27FC236}">
                <a16:creationId xmlns:a16="http://schemas.microsoft.com/office/drawing/2014/main" id="{7FAED4D3-8415-3E5D-F389-94A073A9C2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03223" y="4258260"/>
            <a:ext cx="676209" cy="676209"/>
          </a:xfrm>
          <a:prstGeom prst="rect">
            <a:avLst/>
          </a:prstGeom>
        </p:spPr>
      </p:pic>
      <p:sp>
        <p:nvSpPr>
          <p:cNvPr id="22" name="Rectangle: Rounded Corners 21">
            <a:extLst>
              <a:ext uri="{FF2B5EF4-FFF2-40B4-BE49-F238E27FC236}">
                <a16:creationId xmlns:a16="http://schemas.microsoft.com/office/drawing/2014/main" id="{55FC44A2-AEA1-7DFF-71F2-DC5CF3A845E3}"/>
              </a:ext>
            </a:extLst>
          </p:cNvPr>
          <p:cNvSpPr/>
          <p:nvPr/>
        </p:nvSpPr>
        <p:spPr>
          <a:xfrm>
            <a:off x="4970931" y="3281264"/>
            <a:ext cx="1335888" cy="1335888"/>
          </a:xfrm>
          <a:prstGeom prst="roundRect">
            <a:avLst/>
          </a:prstGeom>
          <a:gradFill>
            <a:gsLst>
              <a:gs pos="67000">
                <a:schemeClr val="bg2">
                  <a:lumMod val="25000"/>
                </a:schemeClr>
              </a:gs>
              <a:gs pos="0">
                <a:schemeClr val="bg2">
                  <a:lumMod val="25000"/>
                </a:schemeClr>
              </a:gs>
              <a:gs pos="100000">
                <a:schemeClr val="bg2">
                  <a:lumMod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 name="Straight Arrow Connector 27">
            <a:extLst>
              <a:ext uri="{FF2B5EF4-FFF2-40B4-BE49-F238E27FC236}">
                <a16:creationId xmlns:a16="http://schemas.microsoft.com/office/drawing/2014/main" id="{953CEF0A-DBD6-5B5F-D14D-0A3A4A60B7B2}"/>
              </a:ext>
            </a:extLst>
          </p:cNvPr>
          <p:cNvCxnSpPr>
            <a:cxnSpLocks/>
          </p:cNvCxnSpPr>
          <p:nvPr/>
        </p:nvCxnSpPr>
        <p:spPr>
          <a:xfrm>
            <a:off x="4157030" y="3949208"/>
            <a:ext cx="600639"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6BC1D40-CAFB-FA86-62A0-569A19932804}"/>
              </a:ext>
            </a:extLst>
          </p:cNvPr>
          <p:cNvSpPr txBox="1"/>
          <p:nvPr/>
        </p:nvSpPr>
        <p:spPr>
          <a:xfrm>
            <a:off x="5066751" y="3756502"/>
            <a:ext cx="1144248" cy="385410"/>
          </a:xfrm>
          <a:prstGeom prst="rect">
            <a:avLst/>
          </a:prstGeom>
          <a:noFill/>
          <a:ln>
            <a:noFill/>
          </a:ln>
        </p:spPr>
        <p:txBody>
          <a:bodyPr wrap="square">
            <a:spAutoFit/>
          </a:bodyPr>
          <a:lstStyle/>
          <a:p>
            <a:pPr algn="ctr"/>
            <a:r>
              <a:rPr lang="en-US" sz="1400" dirty="0">
                <a:solidFill>
                  <a:schemeClr val="bg1"/>
                </a:solidFill>
                <a:latin typeface="Inter Medium" panose="02000503000000020004" pitchFamily="2" charset="0"/>
                <a:ea typeface="Inter Medium" panose="02000503000000020004" pitchFamily="2" charset="0"/>
              </a:rPr>
              <a:t>Model</a:t>
            </a:r>
            <a:endParaRPr lang="en-IN" sz="1400" i="1" dirty="0">
              <a:solidFill>
                <a:schemeClr val="bg1"/>
              </a:solidFill>
              <a:latin typeface="Inter Medium" panose="02000503000000020004" pitchFamily="2" charset="0"/>
              <a:ea typeface="Inter Medium" panose="02000503000000020004" pitchFamily="2" charset="0"/>
            </a:endParaRPr>
          </a:p>
        </p:txBody>
      </p:sp>
      <p:cxnSp>
        <p:nvCxnSpPr>
          <p:cNvPr id="32" name="Straight Arrow Connector 31">
            <a:extLst>
              <a:ext uri="{FF2B5EF4-FFF2-40B4-BE49-F238E27FC236}">
                <a16:creationId xmlns:a16="http://schemas.microsoft.com/office/drawing/2014/main" id="{BE2489FB-EF26-9093-AE5E-89CF7A1A1BD7}"/>
              </a:ext>
            </a:extLst>
          </p:cNvPr>
          <p:cNvCxnSpPr>
            <a:cxnSpLocks/>
          </p:cNvCxnSpPr>
          <p:nvPr/>
        </p:nvCxnSpPr>
        <p:spPr>
          <a:xfrm>
            <a:off x="6424702" y="3895279"/>
            <a:ext cx="518965" cy="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Brontosaurus with solid fill">
            <a:extLst>
              <a:ext uri="{FF2B5EF4-FFF2-40B4-BE49-F238E27FC236}">
                <a16:creationId xmlns:a16="http://schemas.microsoft.com/office/drawing/2014/main" id="{95E9F193-8CBB-BB42-430C-8BA05E02C3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50009" y="2854805"/>
            <a:ext cx="676209" cy="676209"/>
          </a:xfrm>
          <a:prstGeom prst="rect">
            <a:avLst/>
          </a:prstGeom>
        </p:spPr>
      </p:pic>
      <p:pic>
        <p:nvPicPr>
          <p:cNvPr id="37" name="Graphic 36" descr="Brontosaurus with solid fill">
            <a:extLst>
              <a:ext uri="{FF2B5EF4-FFF2-40B4-BE49-F238E27FC236}">
                <a16:creationId xmlns:a16="http://schemas.microsoft.com/office/drawing/2014/main" id="{9149CB66-AB18-DDBB-F8B6-E214A27B69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98318" y="2856088"/>
            <a:ext cx="676209" cy="676209"/>
          </a:xfrm>
          <a:prstGeom prst="rect">
            <a:avLst/>
          </a:prstGeom>
        </p:spPr>
      </p:pic>
      <p:pic>
        <p:nvPicPr>
          <p:cNvPr id="38" name="Graphic 37" descr="Brontosaurus with solid fill">
            <a:extLst>
              <a:ext uri="{FF2B5EF4-FFF2-40B4-BE49-F238E27FC236}">
                <a16:creationId xmlns:a16="http://schemas.microsoft.com/office/drawing/2014/main" id="{3BD9CF66-0B92-FB2B-D502-575448BC0C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69407" y="2829927"/>
            <a:ext cx="676209" cy="676209"/>
          </a:xfrm>
          <a:prstGeom prst="rect">
            <a:avLst/>
          </a:prstGeom>
        </p:spPr>
      </p:pic>
      <p:pic>
        <p:nvPicPr>
          <p:cNvPr id="39" name="Graphic 38" descr="Brontosaurus with solid fill">
            <a:extLst>
              <a:ext uri="{FF2B5EF4-FFF2-40B4-BE49-F238E27FC236}">
                <a16:creationId xmlns:a16="http://schemas.microsoft.com/office/drawing/2014/main" id="{E31E23C0-95A0-EAE7-7B82-9091189CC0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0497" y="2829927"/>
            <a:ext cx="676209" cy="676209"/>
          </a:xfrm>
          <a:prstGeom prst="rect">
            <a:avLst/>
          </a:prstGeom>
        </p:spPr>
      </p:pic>
      <p:pic>
        <p:nvPicPr>
          <p:cNvPr id="40" name="Graphic 39" descr="Crocodile with solid fill">
            <a:extLst>
              <a:ext uri="{FF2B5EF4-FFF2-40B4-BE49-F238E27FC236}">
                <a16:creationId xmlns:a16="http://schemas.microsoft.com/office/drawing/2014/main" id="{A2517092-46B1-EF8A-8A2A-5007EC8604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50009" y="3605648"/>
            <a:ext cx="676209" cy="676209"/>
          </a:xfrm>
          <a:prstGeom prst="rect">
            <a:avLst/>
          </a:prstGeom>
        </p:spPr>
      </p:pic>
      <p:pic>
        <p:nvPicPr>
          <p:cNvPr id="41" name="Graphic 40" descr="Crocodile with solid fill">
            <a:extLst>
              <a:ext uri="{FF2B5EF4-FFF2-40B4-BE49-F238E27FC236}">
                <a16:creationId xmlns:a16="http://schemas.microsoft.com/office/drawing/2014/main" id="{1DB6E772-340E-62A6-9BB1-73CC16AE0D3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08845" y="3605648"/>
            <a:ext cx="676209" cy="676209"/>
          </a:xfrm>
          <a:prstGeom prst="rect">
            <a:avLst/>
          </a:prstGeom>
        </p:spPr>
      </p:pic>
      <p:pic>
        <p:nvPicPr>
          <p:cNvPr id="42" name="Graphic 41" descr="Crocodile with solid fill">
            <a:extLst>
              <a:ext uri="{FF2B5EF4-FFF2-40B4-BE49-F238E27FC236}">
                <a16:creationId xmlns:a16="http://schemas.microsoft.com/office/drawing/2014/main" id="{464B2415-C999-4E7F-53AE-1646F4F602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69407" y="3605648"/>
            <a:ext cx="676209" cy="676209"/>
          </a:xfrm>
          <a:prstGeom prst="rect">
            <a:avLst/>
          </a:prstGeom>
        </p:spPr>
      </p:pic>
      <p:pic>
        <p:nvPicPr>
          <p:cNvPr id="43" name="Graphic 42" descr="Owl with solid fill">
            <a:extLst>
              <a:ext uri="{FF2B5EF4-FFF2-40B4-BE49-F238E27FC236}">
                <a16:creationId xmlns:a16="http://schemas.microsoft.com/office/drawing/2014/main" id="{FE61C695-6BD3-73CC-8DE4-37BD6C0ACA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50009" y="4356490"/>
            <a:ext cx="676209" cy="676209"/>
          </a:xfrm>
          <a:prstGeom prst="rect">
            <a:avLst/>
          </a:prstGeom>
        </p:spPr>
      </p:pic>
      <p:pic>
        <p:nvPicPr>
          <p:cNvPr id="44" name="Graphic 43" descr="Owl with solid fill">
            <a:extLst>
              <a:ext uri="{FF2B5EF4-FFF2-40B4-BE49-F238E27FC236}">
                <a16:creationId xmlns:a16="http://schemas.microsoft.com/office/drawing/2014/main" id="{1FCB24A8-48D7-5748-45CC-B7469C00EC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68977" y="4356490"/>
            <a:ext cx="676209" cy="676209"/>
          </a:xfrm>
          <a:prstGeom prst="rect">
            <a:avLst/>
          </a:prstGeom>
        </p:spPr>
      </p:pic>
      <p:sp>
        <p:nvSpPr>
          <p:cNvPr id="45" name="TextBox 44">
            <a:extLst>
              <a:ext uri="{FF2B5EF4-FFF2-40B4-BE49-F238E27FC236}">
                <a16:creationId xmlns:a16="http://schemas.microsoft.com/office/drawing/2014/main" id="{5E713091-A4F2-6D81-B664-641E56F9EE00}"/>
              </a:ext>
            </a:extLst>
          </p:cNvPr>
          <p:cNvSpPr txBox="1"/>
          <p:nvPr/>
        </p:nvSpPr>
        <p:spPr>
          <a:xfrm>
            <a:off x="6858263" y="2458180"/>
            <a:ext cx="3373843" cy="346869"/>
          </a:xfrm>
          <a:prstGeom prst="rect">
            <a:avLst/>
          </a:prstGeom>
          <a:noFill/>
          <a:ln>
            <a:noFill/>
          </a:ln>
        </p:spPr>
        <p:txBody>
          <a:bodyPr wrap="square">
            <a:spAutoFit/>
          </a:bodyPr>
          <a:lstStyle/>
          <a:p>
            <a:pPr algn="ctr"/>
            <a:r>
              <a:rPr lang="en-US" sz="1200">
                <a:solidFill>
                  <a:schemeClr val="tx1">
                    <a:lumMod val="75000"/>
                    <a:lumOff val="25000"/>
                  </a:schemeClr>
                </a:solidFill>
                <a:latin typeface="Inter Medium" panose="02000503000000020004" pitchFamily="2" charset="0"/>
                <a:ea typeface="Inter Medium" panose="02000503000000020004" pitchFamily="2" charset="0"/>
              </a:rPr>
              <a:t>Predicted Output</a:t>
            </a:r>
            <a:endParaRPr lang="en-IN" sz="1200" i="1" dirty="0">
              <a:solidFill>
                <a:schemeClr val="tx1">
                  <a:lumMod val="75000"/>
                  <a:lumOff val="25000"/>
                </a:schemeClr>
              </a:solidFill>
              <a:latin typeface="Inter Medium" panose="02000503000000020004" pitchFamily="2" charset="0"/>
              <a:ea typeface="Inter Medium" panose="02000503000000020004" pitchFamily="2" charset="0"/>
            </a:endParaRPr>
          </a:p>
        </p:txBody>
      </p:sp>
      <p:sp>
        <p:nvSpPr>
          <p:cNvPr id="85" name="Google Shape;72;p15">
            <a:extLst>
              <a:ext uri="{FF2B5EF4-FFF2-40B4-BE49-F238E27FC236}">
                <a16:creationId xmlns:a16="http://schemas.microsoft.com/office/drawing/2014/main" id="{596C2BA2-C657-1A4F-8215-CAF2FFBE7A7F}"/>
              </a:ext>
            </a:extLst>
          </p:cNvPr>
          <p:cNvSpPr/>
          <p:nvPr/>
        </p:nvSpPr>
        <p:spPr>
          <a:xfrm>
            <a:off x="4298658" y="1825301"/>
            <a:ext cx="2765605" cy="469394"/>
          </a:xfrm>
          <a:prstGeom prst="roundRect">
            <a:avLst>
              <a:gd name="adj" fmla="val 50000"/>
            </a:avLst>
          </a:prstGeom>
          <a:solidFill>
            <a:srgbClr val="EEF0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IN" sz="1400" dirty="0">
                <a:latin typeface="Inter Medium" panose="02000503000000020004" pitchFamily="2" charset="0"/>
                <a:ea typeface="Inter Medium" panose="02000503000000020004" pitchFamily="2" charset="0"/>
                <a:cs typeface="Poppins" panose="00000500000000000000" pitchFamily="2" charset="0"/>
              </a:rPr>
              <a:t>Unsupervised Learning</a:t>
            </a:r>
            <a:endParaRPr sz="1400" dirty="0">
              <a:latin typeface="Inter Medium" panose="02000503000000020004" pitchFamily="2" charset="0"/>
              <a:ea typeface="Inter Medium" panose="02000503000000020004" pitchFamily="2" charset="0"/>
              <a:cs typeface="Poppins" panose="00000500000000000000" pitchFamily="2" charset="0"/>
            </a:endParaRPr>
          </a:p>
        </p:txBody>
      </p:sp>
    </p:spTree>
    <p:extLst>
      <p:ext uri="{BB962C8B-B14F-4D97-AF65-F5344CB8AC3E}">
        <p14:creationId xmlns:p14="http://schemas.microsoft.com/office/powerpoint/2010/main" val="3524006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E412F-40D8-9A2D-37F0-C3560BFD5D7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87285BDD-2A46-B125-BE4B-914706491786}"/>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F124FC4-7E35-6261-6BD9-937C43DCF95B}"/>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The Birth of Depth</a:t>
            </a:r>
          </a:p>
        </p:txBody>
      </p:sp>
      <p:sp>
        <p:nvSpPr>
          <p:cNvPr id="22" name="TextBox 21">
            <a:extLst>
              <a:ext uri="{FF2B5EF4-FFF2-40B4-BE49-F238E27FC236}">
                <a16:creationId xmlns:a16="http://schemas.microsoft.com/office/drawing/2014/main" id="{11A70107-7E2F-CE9C-69D2-6841A70319D7}"/>
              </a:ext>
            </a:extLst>
          </p:cNvPr>
          <p:cNvSpPr txBox="1"/>
          <p:nvPr/>
        </p:nvSpPr>
        <p:spPr>
          <a:xfrm>
            <a:off x="556186" y="792682"/>
            <a:ext cx="3413817" cy="276999"/>
          </a:xfrm>
          <a:prstGeom prst="rect">
            <a:avLst/>
          </a:prstGeom>
          <a:noFill/>
        </p:spPr>
        <p:txBody>
          <a:bodyPr wrap="square">
            <a:spAutoFit/>
          </a:bodyPr>
          <a:lstStyle/>
          <a:p>
            <a:r>
              <a:rPr lang="en-US" sz="1200" dirty="0">
                <a:solidFill>
                  <a:schemeClr val="bg1"/>
                </a:solidFill>
                <a:latin typeface="Inter Light" panose="02000503000000020004" pitchFamily="2" charset="0"/>
                <a:ea typeface="Inter Light" panose="02000503000000020004" pitchFamily="2" charset="0"/>
              </a:rPr>
              <a:t>A Simple Shallow Neural Network Example</a:t>
            </a:r>
            <a:endParaRPr lang="en-IN" sz="1200" dirty="0">
              <a:solidFill>
                <a:schemeClr val="bg1"/>
              </a:solidFill>
              <a:latin typeface="Inter Light" panose="02000503000000020004" pitchFamily="2" charset="0"/>
              <a:ea typeface="Inter Light" panose="02000503000000020004" pitchFamily="2" charset="0"/>
            </a:endParaRPr>
          </a:p>
        </p:txBody>
      </p:sp>
      <p:grpSp>
        <p:nvGrpSpPr>
          <p:cNvPr id="208" name="Group 207">
            <a:extLst>
              <a:ext uri="{FF2B5EF4-FFF2-40B4-BE49-F238E27FC236}">
                <a16:creationId xmlns:a16="http://schemas.microsoft.com/office/drawing/2014/main" id="{95406676-BC3C-D8EA-474D-6385D1357EB5}"/>
              </a:ext>
            </a:extLst>
          </p:cNvPr>
          <p:cNvGrpSpPr/>
          <p:nvPr/>
        </p:nvGrpSpPr>
        <p:grpSpPr>
          <a:xfrm>
            <a:off x="2193591" y="2518372"/>
            <a:ext cx="947737" cy="947737"/>
            <a:chOff x="2193591" y="2518372"/>
            <a:chExt cx="947737" cy="947737"/>
          </a:xfrm>
        </p:grpSpPr>
        <p:sp>
          <p:nvSpPr>
            <p:cNvPr id="3" name="Oval 2">
              <a:extLst>
                <a:ext uri="{FF2B5EF4-FFF2-40B4-BE49-F238E27FC236}">
                  <a16:creationId xmlns:a16="http://schemas.microsoft.com/office/drawing/2014/main" id="{71540057-1211-FD3A-D81C-27856943A381}"/>
                </a:ext>
              </a:extLst>
            </p:cNvPr>
            <p:cNvSpPr/>
            <p:nvPr/>
          </p:nvSpPr>
          <p:spPr>
            <a:xfrm>
              <a:off x="2193591" y="251837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8C0F30D5-BA87-5EA1-7B3F-232BB2106E11}"/>
                </a:ext>
              </a:extLst>
            </p:cNvPr>
            <p:cNvSpPr txBox="1"/>
            <p:nvPr/>
          </p:nvSpPr>
          <p:spPr>
            <a:xfrm>
              <a:off x="2249019" y="2822963"/>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Shape</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207" name="Group 206">
            <a:extLst>
              <a:ext uri="{FF2B5EF4-FFF2-40B4-BE49-F238E27FC236}">
                <a16:creationId xmlns:a16="http://schemas.microsoft.com/office/drawing/2014/main" id="{9CF99CE4-3769-FF69-EB32-9E8672D61D99}"/>
              </a:ext>
            </a:extLst>
          </p:cNvPr>
          <p:cNvGrpSpPr/>
          <p:nvPr/>
        </p:nvGrpSpPr>
        <p:grpSpPr>
          <a:xfrm>
            <a:off x="2193591" y="3704766"/>
            <a:ext cx="947737" cy="947737"/>
            <a:chOff x="2193591" y="3704766"/>
            <a:chExt cx="947737" cy="947737"/>
          </a:xfrm>
        </p:grpSpPr>
        <p:sp>
          <p:nvSpPr>
            <p:cNvPr id="14" name="Oval 13">
              <a:extLst>
                <a:ext uri="{FF2B5EF4-FFF2-40B4-BE49-F238E27FC236}">
                  <a16:creationId xmlns:a16="http://schemas.microsoft.com/office/drawing/2014/main" id="{EF03326F-CD01-4034-DB1F-47D02A798A20}"/>
                </a:ext>
              </a:extLst>
            </p:cNvPr>
            <p:cNvSpPr/>
            <p:nvPr/>
          </p:nvSpPr>
          <p:spPr>
            <a:xfrm>
              <a:off x="2193591" y="370476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05FFA0EB-1891-B69A-54F9-CFA2318CAC77}"/>
                </a:ext>
              </a:extLst>
            </p:cNvPr>
            <p:cNvSpPr txBox="1"/>
            <p:nvPr/>
          </p:nvSpPr>
          <p:spPr>
            <a:xfrm>
              <a:off x="2249019" y="4009357"/>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Color</a:t>
              </a:r>
              <a:endParaRPr lang="en-IN" sz="1600" dirty="0">
                <a:solidFill>
                  <a:schemeClr val="bg1"/>
                </a:solidFill>
                <a:latin typeface="Inter SemiBold" panose="02000503000000020004" pitchFamily="2" charset="0"/>
                <a:ea typeface="Inter SemiBold" panose="02000503000000020004" pitchFamily="2" charset="0"/>
              </a:endParaRPr>
            </a:p>
          </p:txBody>
        </p:sp>
      </p:grpSp>
      <p:sp>
        <p:nvSpPr>
          <p:cNvPr id="101" name="Left Bracket 100">
            <a:extLst>
              <a:ext uri="{FF2B5EF4-FFF2-40B4-BE49-F238E27FC236}">
                <a16:creationId xmlns:a16="http://schemas.microsoft.com/office/drawing/2014/main" id="{E9F6E8C4-C5E9-CE75-5BBF-6D9385A47BDE}"/>
              </a:ext>
            </a:extLst>
          </p:cNvPr>
          <p:cNvSpPr/>
          <p:nvPr/>
        </p:nvSpPr>
        <p:spPr>
          <a:xfrm>
            <a:off x="1821334" y="1915362"/>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2" name="TextBox 101">
            <a:extLst>
              <a:ext uri="{FF2B5EF4-FFF2-40B4-BE49-F238E27FC236}">
                <a16:creationId xmlns:a16="http://schemas.microsoft.com/office/drawing/2014/main" id="{8AAF6902-32CD-9424-11BD-4C7B6988F021}"/>
              </a:ext>
            </a:extLst>
          </p:cNvPr>
          <p:cNvSpPr txBox="1"/>
          <p:nvPr/>
        </p:nvSpPr>
        <p:spPr>
          <a:xfrm>
            <a:off x="572082" y="3434545"/>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2" name="Group 1">
            <a:extLst>
              <a:ext uri="{FF2B5EF4-FFF2-40B4-BE49-F238E27FC236}">
                <a16:creationId xmlns:a16="http://schemas.microsoft.com/office/drawing/2014/main" id="{B4FF8B20-7FCE-348F-F238-F0304E45B736}"/>
              </a:ext>
            </a:extLst>
          </p:cNvPr>
          <p:cNvGrpSpPr/>
          <p:nvPr/>
        </p:nvGrpSpPr>
        <p:grpSpPr>
          <a:xfrm>
            <a:off x="1320214" y="5051025"/>
            <a:ext cx="1298974" cy="1590065"/>
            <a:chOff x="1320214" y="5051025"/>
            <a:chExt cx="1298974" cy="1590065"/>
          </a:xfrm>
        </p:grpSpPr>
        <p:sp>
          <p:nvSpPr>
            <p:cNvPr id="6" name="TextBox 5">
              <a:extLst>
                <a:ext uri="{FF2B5EF4-FFF2-40B4-BE49-F238E27FC236}">
                  <a16:creationId xmlns:a16="http://schemas.microsoft.com/office/drawing/2014/main" id="{BB44F029-B442-EE84-8FC9-BA5224463E3F}"/>
                </a:ext>
              </a:extLst>
            </p:cNvPr>
            <p:cNvSpPr txBox="1"/>
            <p:nvPr/>
          </p:nvSpPr>
          <p:spPr>
            <a:xfrm>
              <a:off x="1320214" y="5702371"/>
              <a:ext cx="1115326" cy="938719"/>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Extracted from the image (e.g., shape &amp; color)</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7" name="Connector: Curved 6">
              <a:extLst>
                <a:ext uri="{FF2B5EF4-FFF2-40B4-BE49-F238E27FC236}">
                  <a16:creationId xmlns:a16="http://schemas.microsoft.com/office/drawing/2014/main" id="{AED44A30-EDC0-BA5E-1105-DBDFE55C21D5}"/>
                </a:ext>
              </a:extLst>
            </p:cNvPr>
            <p:cNvCxnSpPr>
              <a:cxnSpLocks/>
            </p:cNvCxnSpPr>
            <p:nvPr/>
          </p:nvCxnSpPr>
          <p:spPr>
            <a:xfrm flipV="1">
              <a:off x="2251891" y="5051025"/>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E1EFFBF-1215-D065-1713-145A44E11618}"/>
              </a:ext>
            </a:extLst>
          </p:cNvPr>
          <p:cNvGrpSpPr/>
          <p:nvPr/>
        </p:nvGrpSpPr>
        <p:grpSpPr>
          <a:xfrm>
            <a:off x="3396021" y="1571361"/>
            <a:ext cx="2033452" cy="4562653"/>
            <a:chOff x="3396021" y="1571361"/>
            <a:chExt cx="2033452" cy="4562653"/>
          </a:xfrm>
        </p:grpSpPr>
        <p:cxnSp>
          <p:nvCxnSpPr>
            <p:cNvPr id="9" name="Straight Arrow Connector 8">
              <a:extLst>
                <a:ext uri="{FF2B5EF4-FFF2-40B4-BE49-F238E27FC236}">
                  <a16:creationId xmlns:a16="http://schemas.microsoft.com/office/drawing/2014/main" id="{84E704C0-69DB-4809-272D-39C45F99D80A}"/>
                </a:ext>
              </a:extLst>
            </p:cNvPr>
            <p:cNvCxnSpPr>
              <a:cxnSpLocks/>
            </p:cNvCxnSpPr>
            <p:nvPr/>
          </p:nvCxnSpPr>
          <p:spPr>
            <a:xfrm flipV="1">
              <a:off x="3396021" y="1571361"/>
              <a:ext cx="1881135" cy="1206455"/>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F948FE9-4D38-DA9C-F3B8-E755730E677F}"/>
                </a:ext>
              </a:extLst>
            </p:cNvPr>
            <p:cNvCxnSpPr>
              <a:cxnSpLocks/>
            </p:cNvCxnSpPr>
            <p:nvPr/>
          </p:nvCxnSpPr>
          <p:spPr>
            <a:xfrm flipV="1">
              <a:off x="3396021" y="2297429"/>
              <a:ext cx="1828040" cy="607696"/>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2747012-8651-06FB-4CC2-8ABD37626D86}"/>
                </a:ext>
              </a:extLst>
            </p:cNvPr>
            <p:cNvCxnSpPr>
              <a:cxnSpLocks/>
            </p:cNvCxnSpPr>
            <p:nvPr/>
          </p:nvCxnSpPr>
          <p:spPr>
            <a:xfrm>
              <a:off x="3396021" y="2992240"/>
              <a:ext cx="1846419" cy="232437"/>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8128DA4-A698-2937-FE49-2770E8998774}"/>
                </a:ext>
              </a:extLst>
            </p:cNvPr>
            <p:cNvCxnSpPr>
              <a:cxnSpLocks/>
            </p:cNvCxnSpPr>
            <p:nvPr/>
          </p:nvCxnSpPr>
          <p:spPr>
            <a:xfrm>
              <a:off x="3396021" y="3146557"/>
              <a:ext cx="1825706" cy="86280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8CBAEFA-85BE-D436-0A4F-A6B8320AAA77}"/>
                </a:ext>
              </a:extLst>
            </p:cNvPr>
            <p:cNvCxnSpPr>
              <a:cxnSpLocks/>
            </p:cNvCxnSpPr>
            <p:nvPr/>
          </p:nvCxnSpPr>
          <p:spPr>
            <a:xfrm>
              <a:off x="3396021" y="3301263"/>
              <a:ext cx="1846419" cy="1695544"/>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1C2FAF8-0C41-FA93-C5A4-EAE75761A959}"/>
                </a:ext>
              </a:extLst>
            </p:cNvPr>
            <p:cNvCxnSpPr>
              <a:cxnSpLocks/>
            </p:cNvCxnSpPr>
            <p:nvPr/>
          </p:nvCxnSpPr>
          <p:spPr>
            <a:xfrm>
              <a:off x="3396021" y="3466109"/>
              <a:ext cx="1998736" cy="254031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EC2F461-4450-1FE8-5037-4A2DE2A956EC}"/>
                </a:ext>
              </a:extLst>
            </p:cNvPr>
            <p:cNvCxnSpPr>
              <a:cxnSpLocks/>
            </p:cNvCxnSpPr>
            <p:nvPr/>
          </p:nvCxnSpPr>
          <p:spPr>
            <a:xfrm flipV="1">
              <a:off x="3396021" y="1689429"/>
              <a:ext cx="1936564" cy="2263447"/>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6CEC9E7-AABE-587B-5D6A-5003137C590B}"/>
                </a:ext>
              </a:extLst>
            </p:cNvPr>
            <p:cNvCxnSpPr>
              <a:cxnSpLocks/>
            </p:cNvCxnSpPr>
            <p:nvPr/>
          </p:nvCxnSpPr>
          <p:spPr>
            <a:xfrm flipV="1">
              <a:off x="3396021" y="2501543"/>
              <a:ext cx="1881135" cy="1606885"/>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548A31A-F8F4-68BB-6743-539195F78AB0}"/>
                </a:ext>
              </a:extLst>
            </p:cNvPr>
            <p:cNvCxnSpPr>
              <a:cxnSpLocks/>
            </p:cNvCxnSpPr>
            <p:nvPr/>
          </p:nvCxnSpPr>
          <p:spPr>
            <a:xfrm flipV="1">
              <a:off x="3396021" y="3348332"/>
              <a:ext cx="1901848" cy="999579"/>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886D976-FAE4-3875-EACB-E9E4229AAD5A}"/>
                </a:ext>
              </a:extLst>
            </p:cNvPr>
            <p:cNvCxnSpPr>
              <a:cxnSpLocks/>
            </p:cNvCxnSpPr>
            <p:nvPr/>
          </p:nvCxnSpPr>
          <p:spPr>
            <a:xfrm flipV="1">
              <a:off x="3396021" y="4172222"/>
              <a:ext cx="1881135" cy="284101"/>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BF2C79-C86E-B58E-7744-FECBC3849820}"/>
                </a:ext>
              </a:extLst>
            </p:cNvPr>
            <p:cNvCxnSpPr>
              <a:cxnSpLocks/>
            </p:cNvCxnSpPr>
            <p:nvPr/>
          </p:nvCxnSpPr>
          <p:spPr>
            <a:xfrm>
              <a:off x="3396021" y="4583918"/>
              <a:ext cx="1901848" cy="59155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C3C0090-1559-A8DF-01FD-54C8AA830395}"/>
                </a:ext>
              </a:extLst>
            </p:cNvPr>
            <p:cNvCxnSpPr>
              <a:cxnSpLocks/>
            </p:cNvCxnSpPr>
            <p:nvPr/>
          </p:nvCxnSpPr>
          <p:spPr>
            <a:xfrm>
              <a:off x="3396021" y="4704356"/>
              <a:ext cx="2033452" cy="1429658"/>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686EAA88-3E53-7378-EB58-8C04AACD7CFA}"/>
              </a:ext>
            </a:extLst>
          </p:cNvPr>
          <p:cNvGrpSpPr/>
          <p:nvPr/>
        </p:nvGrpSpPr>
        <p:grpSpPr>
          <a:xfrm>
            <a:off x="5433111" y="995364"/>
            <a:ext cx="1325778" cy="5385872"/>
            <a:chOff x="5433111" y="995364"/>
            <a:chExt cx="1325778" cy="5385872"/>
          </a:xfrm>
        </p:grpSpPr>
        <p:grpSp>
          <p:nvGrpSpPr>
            <p:cNvPr id="26" name="Group 25">
              <a:extLst>
                <a:ext uri="{FF2B5EF4-FFF2-40B4-BE49-F238E27FC236}">
                  <a16:creationId xmlns:a16="http://schemas.microsoft.com/office/drawing/2014/main" id="{59BEEAA3-9804-3830-2109-A67D8EA7E6DE}"/>
                </a:ext>
              </a:extLst>
            </p:cNvPr>
            <p:cNvGrpSpPr/>
            <p:nvPr/>
          </p:nvGrpSpPr>
          <p:grpSpPr>
            <a:xfrm>
              <a:off x="5433111" y="995364"/>
              <a:ext cx="1325778" cy="749634"/>
              <a:chOff x="5433111" y="995364"/>
              <a:chExt cx="1325778" cy="749634"/>
            </a:xfrm>
          </p:grpSpPr>
          <p:sp>
            <p:nvSpPr>
              <p:cNvPr id="42" name="Oval 41">
                <a:extLst>
                  <a:ext uri="{FF2B5EF4-FFF2-40B4-BE49-F238E27FC236}">
                    <a16:creationId xmlns:a16="http://schemas.microsoft.com/office/drawing/2014/main" id="{B43C0328-5C72-E38D-2896-0878784421F9}"/>
                  </a:ext>
                </a:extLst>
              </p:cNvPr>
              <p:cNvSpPr/>
              <p:nvPr/>
            </p:nvSpPr>
            <p:spPr>
              <a:xfrm>
                <a:off x="5721183" y="995364"/>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CC8D2616-0BD6-9E79-8BA0-713EBE42BC60}"/>
                      </a:ext>
                    </a:extLst>
                  </p:cNvPr>
                  <p:cNvSpPr txBox="1"/>
                  <p:nvPr/>
                </p:nvSpPr>
                <p:spPr>
                  <a:xfrm>
                    <a:off x="5433111" y="1156308"/>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3" name="TextBox 42">
                    <a:extLst>
                      <a:ext uri="{FF2B5EF4-FFF2-40B4-BE49-F238E27FC236}">
                        <a16:creationId xmlns:a16="http://schemas.microsoft.com/office/drawing/2014/main" id="{CC8D2616-0BD6-9E79-8BA0-713EBE42BC60}"/>
                      </a:ext>
                    </a:extLst>
                  </p:cNvPr>
                  <p:cNvSpPr txBox="1">
                    <a:spLocks noRot="1" noChangeAspect="1" noMove="1" noResize="1" noEditPoints="1" noAdjustHandles="1" noChangeArrowheads="1" noChangeShapeType="1" noTextEdit="1"/>
                  </p:cNvSpPr>
                  <p:nvPr/>
                </p:nvSpPr>
                <p:spPr>
                  <a:xfrm>
                    <a:off x="5433111" y="1156308"/>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nvGrpSpPr>
            <p:cNvPr id="27" name="Group 26">
              <a:extLst>
                <a:ext uri="{FF2B5EF4-FFF2-40B4-BE49-F238E27FC236}">
                  <a16:creationId xmlns:a16="http://schemas.microsoft.com/office/drawing/2014/main" id="{F1A81DBC-A42F-8C28-9154-6C2F353ADF35}"/>
                </a:ext>
              </a:extLst>
            </p:cNvPr>
            <p:cNvGrpSpPr/>
            <p:nvPr/>
          </p:nvGrpSpPr>
          <p:grpSpPr>
            <a:xfrm>
              <a:off x="5433111" y="1922612"/>
              <a:ext cx="1325778" cy="749634"/>
              <a:chOff x="5433111" y="1922612"/>
              <a:chExt cx="1325778" cy="749634"/>
            </a:xfrm>
          </p:grpSpPr>
          <p:sp>
            <p:nvSpPr>
              <p:cNvPr id="40" name="Oval 39">
                <a:extLst>
                  <a:ext uri="{FF2B5EF4-FFF2-40B4-BE49-F238E27FC236}">
                    <a16:creationId xmlns:a16="http://schemas.microsoft.com/office/drawing/2014/main" id="{B2AD9793-A612-1FD8-81B2-B3B65696C11D}"/>
                  </a:ext>
                </a:extLst>
              </p:cNvPr>
              <p:cNvSpPr/>
              <p:nvPr/>
            </p:nvSpPr>
            <p:spPr>
              <a:xfrm>
                <a:off x="5721183" y="1922612"/>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83FBC3A-D1FC-3117-88B8-A6237DA3B4A0}"/>
                      </a:ext>
                    </a:extLst>
                  </p:cNvPr>
                  <p:cNvSpPr txBox="1"/>
                  <p:nvPr/>
                </p:nvSpPr>
                <p:spPr>
                  <a:xfrm>
                    <a:off x="5433111" y="2068732"/>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1" name="TextBox 40">
                    <a:extLst>
                      <a:ext uri="{FF2B5EF4-FFF2-40B4-BE49-F238E27FC236}">
                        <a16:creationId xmlns:a16="http://schemas.microsoft.com/office/drawing/2014/main" id="{683FBC3A-D1FC-3117-88B8-A6237DA3B4A0}"/>
                      </a:ext>
                    </a:extLst>
                  </p:cNvPr>
                  <p:cNvSpPr txBox="1">
                    <a:spLocks noRot="1" noChangeAspect="1" noMove="1" noResize="1" noEditPoints="1" noAdjustHandles="1" noChangeArrowheads="1" noChangeShapeType="1" noTextEdit="1"/>
                  </p:cNvSpPr>
                  <p:nvPr/>
                </p:nvSpPr>
                <p:spPr>
                  <a:xfrm>
                    <a:off x="5433111" y="2068732"/>
                    <a:ext cx="1325778" cy="427746"/>
                  </a:xfrm>
                  <a:prstGeom prst="rect">
                    <a:avLst/>
                  </a:prstGeom>
                  <a:blipFill>
                    <a:blip r:embed="rId3"/>
                    <a:stretch>
                      <a:fillRect l="-6422" t="-107042" r="-2294" b="-149296"/>
                    </a:stretch>
                  </a:blipFill>
                </p:spPr>
                <p:txBody>
                  <a:bodyPr/>
                  <a:lstStyle/>
                  <a:p>
                    <a:r>
                      <a:rPr lang="en-IN">
                        <a:noFill/>
                      </a:rPr>
                      <a:t> </a:t>
                    </a:r>
                  </a:p>
                </p:txBody>
              </p:sp>
            </mc:Fallback>
          </mc:AlternateContent>
        </p:grpSp>
        <p:grpSp>
          <p:nvGrpSpPr>
            <p:cNvPr id="28" name="Group 27">
              <a:extLst>
                <a:ext uri="{FF2B5EF4-FFF2-40B4-BE49-F238E27FC236}">
                  <a16:creationId xmlns:a16="http://schemas.microsoft.com/office/drawing/2014/main" id="{6DE12F51-4B09-71C0-2E06-82AA03810497}"/>
                </a:ext>
              </a:extLst>
            </p:cNvPr>
            <p:cNvGrpSpPr/>
            <p:nvPr/>
          </p:nvGrpSpPr>
          <p:grpSpPr>
            <a:xfrm>
              <a:off x="5433111" y="2849860"/>
              <a:ext cx="1325778" cy="749634"/>
              <a:chOff x="5433111" y="2849860"/>
              <a:chExt cx="1325778" cy="749634"/>
            </a:xfrm>
          </p:grpSpPr>
          <p:sp>
            <p:nvSpPr>
              <p:cNvPr id="38" name="Oval 37">
                <a:extLst>
                  <a:ext uri="{FF2B5EF4-FFF2-40B4-BE49-F238E27FC236}">
                    <a16:creationId xmlns:a16="http://schemas.microsoft.com/office/drawing/2014/main" id="{F0B6359C-20DA-2A09-BDED-6877AF1C0488}"/>
                  </a:ext>
                </a:extLst>
              </p:cNvPr>
              <p:cNvSpPr/>
              <p:nvPr/>
            </p:nvSpPr>
            <p:spPr>
              <a:xfrm>
                <a:off x="5721183" y="2849860"/>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FB85EFBA-9263-A6DC-0CD9-DFDCC82E17DF}"/>
                      </a:ext>
                    </a:extLst>
                  </p:cNvPr>
                  <p:cNvSpPr txBox="1"/>
                  <p:nvPr/>
                </p:nvSpPr>
                <p:spPr>
                  <a:xfrm>
                    <a:off x="5433111" y="3028691"/>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9" name="TextBox 38">
                    <a:extLst>
                      <a:ext uri="{FF2B5EF4-FFF2-40B4-BE49-F238E27FC236}">
                        <a16:creationId xmlns:a16="http://schemas.microsoft.com/office/drawing/2014/main" id="{FB85EFBA-9263-A6DC-0CD9-DFDCC82E17DF}"/>
                      </a:ext>
                    </a:extLst>
                  </p:cNvPr>
                  <p:cNvSpPr txBox="1">
                    <a:spLocks noRot="1" noChangeAspect="1" noMove="1" noResize="1" noEditPoints="1" noAdjustHandles="1" noChangeArrowheads="1" noChangeShapeType="1" noTextEdit="1"/>
                  </p:cNvSpPr>
                  <p:nvPr/>
                </p:nvSpPr>
                <p:spPr>
                  <a:xfrm>
                    <a:off x="5433111" y="3028691"/>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nvGrpSpPr>
            <p:cNvPr id="29" name="Group 28">
              <a:extLst>
                <a:ext uri="{FF2B5EF4-FFF2-40B4-BE49-F238E27FC236}">
                  <a16:creationId xmlns:a16="http://schemas.microsoft.com/office/drawing/2014/main" id="{A4305FA2-A42E-21FD-4526-0856E6E19FB5}"/>
                </a:ext>
              </a:extLst>
            </p:cNvPr>
            <p:cNvGrpSpPr/>
            <p:nvPr/>
          </p:nvGrpSpPr>
          <p:grpSpPr>
            <a:xfrm>
              <a:off x="5433111" y="3777108"/>
              <a:ext cx="1325778" cy="749634"/>
              <a:chOff x="5433111" y="3777108"/>
              <a:chExt cx="1325778" cy="749634"/>
            </a:xfrm>
          </p:grpSpPr>
          <p:sp>
            <p:nvSpPr>
              <p:cNvPr id="36" name="Oval 35">
                <a:extLst>
                  <a:ext uri="{FF2B5EF4-FFF2-40B4-BE49-F238E27FC236}">
                    <a16:creationId xmlns:a16="http://schemas.microsoft.com/office/drawing/2014/main" id="{6AA5ECEC-177C-C284-C49E-045EEDA6FC01}"/>
                  </a:ext>
                </a:extLst>
              </p:cNvPr>
              <p:cNvSpPr/>
              <p:nvPr/>
            </p:nvSpPr>
            <p:spPr>
              <a:xfrm>
                <a:off x="5721183" y="3777108"/>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4D8AEF9-DCE9-A4EA-7A36-55CF31D9D143}"/>
                      </a:ext>
                    </a:extLst>
                  </p:cNvPr>
                  <p:cNvSpPr txBox="1"/>
                  <p:nvPr/>
                </p:nvSpPr>
                <p:spPr>
                  <a:xfrm>
                    <a:off x="5433111" y="3933777"/>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7" name="TextBox 36">
                    <a:extLst>
                      <a:ext uri="{FF2B5EF4-FFF2-40B4-BE49-F238E27FC236}">
                        <a16:creationId xmlns:a16="http://schemas.microsoft.com/office/drawing/2014/main" id="{94D8AEF9-DCE9-A4EA-7A36-55CF31D9D143}"/>
                      </a:ext>
                    </a:extLst>
                  </p:cNvPr>
                  <p:cNvSpPr txBox="1">
                    <a:spLocks noRot="1" noChangeAspect="1" noMove="1" noResize="1" noEditPoints="1" noAdjustHandles="1" noChangeArrowheads="1" noChangeShapeType="1" noTextEdit="1"/>
                  </p:cNvSpPr>
                  <p:nvPr/>
                </p:nvSpPr>
                <p:spPr>
                  <a:xfrm>
                    <a:off x="5433111" y="3933777"/>
                    <a:ext cx="1325778" cy="427746"/>
                  </a:xfrm>
                  <a:prstGeom prst="rect">
                    <a:avLst/>
                  </a:prstGeom>
                  <a:blipFill>
                    <a:blip r:embed="rId3"/>
                    <a:stretch>
                      <a:fillRect l="-6422" t="-108571" r="-2294" b="-152857"/>
                    </a:stretch>
                  </a:blipFill>
                </p:spPr>
                <p:txBody>
                  <a:bodyPr/>
                  <a:lstStyle/>
                  <a:p>
                    <a:r>
                      <a:rPr lang="en-IN">
                        <a:noFill/>
                      </a:rPr>
                      <a:t> </a:t>
                    </a:r>
                  </a:p>
                </p:txBody>
              </p:sp>
            </mc:Fallback>
          </mc:AlternateContent>
        </p:grpSp>
        <p:grpSp>
          <p:nvGrpSpPr>
            <p:cNvPr id="30" name="Group 29">
              <a:extLst>
                <a:ext uri="{FF2B5EF4-FFF2-40B4-BE49-F238E27FC236}">
                  <a16:creationId xmlns:a16="http://schemas.microsoft.com/office/drawing/2014/main" id="{145B0223-6E42-DA92-49B0-F87228290035}"/>
                </a:ext>
              </a:extLst>
            </p:cNvPr>
            <p:cNvGrpSpPr/>
            <p:nvPr/>
          </p:nvGrpSpPr>
          <p:grpSpPr>
            <a:xfrm>
              <a:off x="5433111" y="4704356"/>
              <a:ext cx="1325778" cy="749634"/>
              <a:chOff x="5433111" y="4704356"/>
              <a:chExt cx="1325778" cy="749634"/>
            </a:xfrm>
          </p:grpSpPr>
          <p:sp>
            <p:nvSpPr>
              <p:cNvPr id="34" name="Oval 33">
                <a:extLst>
                  <a:ext uri="{FF2B5EF4-FFF2-40B4-BE49-F238E27FC236}">
                    <a16:creationId xmlns:a16="http://schemas.microsoft.com/office/drawing/2014/main" id="{896DAA1A-82DA-6BC6-01F8-58DD21F7D546}"/>
                  </a:ext>
                </a:extLst>
              </p:cNvPr>
              <p:cNvSpPr/>
              <p:nvPr/>
            </p:nvSpPr>
            <p:spPr>
              <a:xfrm>
                <a:off x="5721183" y="4704356"/>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077178C9-8984-270F-12FC-EC834C1C146D}"/>
                      </a:ext>
                    </a:extLst>
                  </p:cNvPr>
                  <p:cNvSpPr txBox="1"/>
                  <p:nvPr/>
                </p:nvSpPr>
                <p:spPr>
                  <a:xfrm>
                    <a:off x="5433111" y="4869575"/>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5" name="TextBox 34">
                    <a:extLst>
                      <a:ext uri="{FF2B5EF4-FFF2-40B4-BE49-F238E27FC236}">
                        <a16:creationId xmlns:a16="http://schemas.microsoft.com/office/drawing/2014/main" id="{077178C9-8984-270F-12FC-EC834C1C146D}"/>
                      </a:ext>
                    </a:extLst>
                  </p:cNvPr>
                  <p:cNvSpPr txBox="1">
                    <a:spLocks noRot="1" noChangeAspect="1" noMove="1" noResize="1" noEditPoints="1" noAdjustHandles="1" noChangeArrowheads="1" noChangeShapeType="1" noTextEdit="1"/>
                  </p:cNvSpPr>
                  <p:nvPr/>
                </p:nvSpPr>
                <p:spPr>
                  <a:xfrm>
                    <a:off x="5433111" y="4869575"/>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nvGrpSpPr>
            <p:cNvPr id="31" name="Group 30">
              <a:extLst>
                <a:ext uri="{FF2B5EF4-FFF2-40B4-BE49-F238E27FC236}">
                  <a16:creationId xmlns:a16="http://schemas.microsoft.com/office/drawing/2014/main" id="{BF491DDC-3D59-0665-690B-BFF55CF04BC7}"/>
                </a:ext>
              </a:extLst>
            </p:cNvPr>
            <p:cNvGrpSpPr/>
            <p:nvPr/>
          </p:nvGrpSpPr>
          <p:grpSpPr>
            <a:xfrm>
              <a:off x="5433111" y="5631602"/>
              <a:ext cx="1325778" cy="749634"/>
              <a:chOff x="5433111" y="5631602"/>
              <a:chExt cx="1325778" cy="749634"/>
            </a:xfrm>
          </p:grpSpPr>
          <p:sp>
            <p:nvSpPr>
              <p:cNvPr id="32" name="Oval 31">
                <a:extLst>
                  <a:ext uri="{FF2B5EF4-FFF2-40B4-BE49-F238E27FC236}">
                    <a16:creationId xmlns:a16="http://schemas.microsoft.com/office/drawing/2014/main" id="{91BEB84C-C98A-9154-E838-65EECC5234B0}"/>
                  </a:ext>
                </a:extLst>
              </p:cNvPr>
              <p:cNvSpPr/>
              <p:nvPr/>
            </p:nvSpPr>
            <p:spPr>
              <a:xfrm>
                <a:off x="5721183" y="5631602"/>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0E8F395D-99EF-8195-A4EA-CB26F8958DAA}"/>
                      </a:ext>
                    </a:extLst>
                  </p:cNvPr>
                  <p:cNvSpPr txBox="1"/>
                  <p:nvPr/>
                </p:nvSpPr>
                <p:spPr>
                  <a:xfrm>
                    <a:off x="5433111" y="5796352"/>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3" name="TextBox 32">
                    <a:extLst>
                      <a:ext uri="{FF2B5EF4-FFF2-40B4-BE49-F238E27FC236}">
                        <a16:creationId xmlns:a16="http://schemas.microsoft.com/office/drawing/2014/main" id="{0E8F395D-99EF-8195-A4EA-CB26F8958DAA}"/>
                      </a:ext>
                    </a:extLst>
                  </p:cNvPr>
                  <p:cNvSpPr txBox="1">
                    <a:spLocks noRot="1" noChangeAspect="1" noMove="1" noResize="1" noEditPoints="1" noAdjustHandles="1" noChangeArrowheads="1" noChangeShapeType="1" noTextEdit="1"/>
                  </p:cNvSpPr>
                  <p:nvPr/>
                </p:nvSpPr>
                <p:spPr>
                  <a:xfrm>
                    <a:off x="5433111" y="5796352"/>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sp>
        <p:nvSpPr>
          <p:cNvPr id="44" name="TextBox 43">
            <a:extLst>
              <a:ext uri="{FF2B5EF4-FFF2-40B4-BE49-F238E27FC236}">
                <a16:creationId xmlns:a16="http://schemas.microsoft.com/office/drawing/2014/main" id="{DE02CEA0-2E4D-FD15-3F78-14762D002486}"/>
              </a:ext>
            </a:extLst>
          </p:cNvPr>
          <p:cNvSpPr txBox="1"/>
          <p:nvPr/>
        </p:nvSpPr>
        <p:spPr>
          <a:xfrm>
            <a:off x="4860718" y="6437196"/>
            <a:ext cx="2470564"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Hidden Layer</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45" name="Group 44">
            <a:extLst>
              <a:ext uri="{FF2B5EF4-FFF2-40B4-BE49-F238E27FC236}">
                <a16:creationId xmlns:a16="http://schemas.microsoft.com/office/drawing/2014/main" id="{B5765BD8-B306-434B-5AF7-CDB55741806F}"/>
              </a:ext>
            </a:extLst>
          </p:cNvPr>
          <p:cNvGrpSpPr/>
          <p:nvPr/>
        </p:nvGrpSpPr>
        <p:grpSpPr>
          <a:xfrm>
            <a:off x="6096000" y="364828"/>
            <a:ext cx="3595317" cy="600164"/>
            <a:chOff x="6096000" y="364828"/>
            <a:chExt cx="3595317" cy="600164"/>
          </a:xfrm>
        </p:grpSpPr>
        <p:sp>
          <p:nvSpPr>
            <p:cNvPr id="46" name="TextBox 45">
              <a:extLst>
                <a:ext uri="{FF2B5EF4-FFF2-40B4-BE49-F238E27FC236}">
                  <a16:creationId xmlns:a16="http://schemas.microsoft.com/office/drawing/2014/main" id="{9EB83A68-42A2-CE4F-541B-9A159D5CFA94}"/>
                </a:ext>
              </a:extLst>
            </p:cNvPr>
            <p:cNvSpPr txBox="1"/>
            <p:nvPr/>
          </p:nvSpPr>
          <p:spPr>
            <a:xfrm>
              <a:off x="7021381" y="364828"/>
              <a:ext cx="2669936" cy="600164"/>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Each node computes a weighted sum and applies an activation function (e.g., ReLU or sigmoid)</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47" name="Connector: Curved 46">
              <a:extLst>
                <a:ext uri="{FF2B5EF4-FFF2-40B4-BE49-F238E27FC236}">
                  <a16:creationId xmlns:a16="http://schemas.microsoft.com/office/drawing/2014/main" id="{8DA7C098-431F-E334-9871-737862AAF1E8}"/>
                </a:ext>
              </a:extLst>
            </p:cNvPr>
            <p:cNvCxnSpPr>
              <a:cxnSpLocks/>
            </p:cNvCxnSpPr>
            <p:nvPr/>
          </p:nvCxnSpPr>
          <p:spPr>
            <a:xfrm rot="5400000" flipH="1" flipV="1">
              <a:off x="6430378" y="323113"/>
              <a:ext cx="256626" cy="925381"/>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44029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88FDE-8221-B7D6-7E05-DA028E59F0D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82CF8B5-3B51-2ADF-7313-905E7E284BEB}"/>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99E2BCF0-F5FF-6F64-33CD-4C9076C19444}"/>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The Birth of Depth</a:t>
            </a:r>
          </a:p>
        </p:txBody>
      </p:sp>
      <p:sp>
        <p:nvSpPr>
          <p:cNvPr id="22" name="TextBox 21">
            <a:extLst>
              <a:ext uri="{FF2B5EF4-FFF2-40B4-BE49-F238E27FC236}">
                <a16:creationId xmlns:a16="http://schemas.microsoft.com/office/drawing/2014/main" id="{5EB61D3B-9159-418D-254A-A670BED353D1}"/>
              </a:ext>
            </a:extLst>
          </p:cNvPr>
          <p:cNvSpPr txBox="1"/>
          <p:nvPr/>
        </p:nvSpPr>
        <p:spPr>
          <a:xfrm>
            <a:off x="556186" y="792682"/>
            <a:ext cx="3413817" cy="276999"/>
          </a:xfrm>
          <a:prstGeom prst="rect">
            <a:avLst/>
          </a:prstGeom>
          <a:noFill/>
        </p:spPr>
        <p:txBody>
          <a:bodyPr wrap="square">
            <a:spAutoFit/>
          </a:bodyPr>
          <a:lstStyle/>
          <a:p>
            <a:r>
              <a:rPr lang="en-US" sz="1200" dirty="0">
                <a:solidFill>
                  <a:schemeClr val="bg1"/>
                </a:solidFill>
                <a:latin typeface="Inter Light" panose="02000503000000020004" pitchFamily="2" charset="0"/>
                <a:ea typeface="Inter Light" panose="02000503000000020004" pitchFamily="2" charset="0"/>
              </a:rPr>
              <a:t>A Simple Shallow Neural Network Example</a:t>
            </a:r>
            <a:endParaRPr lang="en-IN" sz="1200" dirty="0">
              <a:solidFill>
                <a:schemeClr val="bg1"/>
              </a:solidFill>
              <a:latin typeface="Inter Light" panose="02000503000000020004" pitchFamily="2" charset="0"/>
              <a:ea typeface="Inter Light" panose="02000503000000020004" pitchFamily="2" charset="0"/>
            </a:endParaRPr>
          </a:p>
        </p:txBody>
      </p:sp>
      <p:grpSp>
        <p:nvGrpSpPr>
          <p:cNvPr id="208" name="Group 207">
            <a:extLst>
              <a:ext uri="{FF2B5EF4-FFF2-40B4-BE49-F238E27FC236}">
                <a16:creationId xmlns:a16="http://schemas.microsoft.com/office/drawing/2014/main" id="{94050826-EB4E-20CE-2819-EEB08690DD72}"/>
              </a:ext>
            </a:extLst>
          </p:cNvPr>
          <p:cNvGrpSpPr/>
          <p:nvPr/>
        </p:nvGrpSpPr>
        <p:grpSpPr>
          <a:xfrm>
            <a:off x="2193591" y="2518372"/>
            <a:ext cx="947737" cy="947737"/>
            <a:chOff x="2193591" y="2518372"/>
            <a:chExt cx="947737" cy="947737"/>
          </a:xfrm>
        </p:grpSpPr>
        <p:sp>
          <p:nvSpPr>
            <p:cNvPr id="3" name="Oval 2">
              <a:extLst>
                <a:ext uri="{FF2B5EF4-FFF2-40B4-BE49-F238E27FC236}">
                  <a16:creationId xmlns:a16="http://schemas.microsoft.com/office/drawing/2014/main" id="{932EAEA5-8298-D7A8-AA8B-E3E99FD1F8AD}"/>
                </a:ext>
              </a:extLst>
            </p:cNvPr>
            <p:cNvSpPr/>
            <p:nvPr/>
          </p:nvSpPr>
          <p:spPr>
            <a:xfrm>
              <a:off x="2193591" y="251837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2764ACAE-6620-680C-0EC8-38278FD49EC8}"/>
                </a:ext>
              </a:extLst>
            </p:cNvPr>
            <p:cNvSpPr txBox="1"/>
            <p:nvPr/>
          </p:nvSpPr>
          <p:spPr>
            <a:xfrm>
              <a:off x="2249019" y="2822963"/>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Shape</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207" name="Group 206">
            <a:extLst>
              <a:ext uri="{FF2B5EF4-FFF2-40B4-BE49-F238E27FC236}">
                <a16:creationId xmlns:a16="http://schemas.microsoft.com/office/drawing/2014/main" id="{B5768A97-00DD-7EA6-3B40-BE15060B4BC8}"/>
              </a:ext>
            </a:extLst>
          </p:cNvPr>
          <p:cNvGrpSpPr/>
          <p:nvPr/>
        </p:nvGrpSpPr>
        <p:grpSpPr>
          <a:xfrm>
            <a:off x="2193591" y="3704766"/>
            <a:ext cx="947737" cy="947737"/>
            <a:chOff x="2193591" y="3704766"/>
            <a:chExt cx="947737" cy="947737"/>
          </a:xfrm>
        </p:grpSpPr>
        <p:sp>
          <p:nvSpPr>
            <p:cNvPr id="14" name="Oval 13">
              <a:extLst>
                <a:ext uri="{FF2B5EF4-FFF2-40B4-BE49-F238E27FC236}">
                  <a16:creationId xmlns:a16="http://schemas.microsoft.com/office/drawing/2014/main" id="{BAAB65E0-F85A-61BC-8A36-31D1BC7CF634}"/>
                </a:ext>
              </a:extLst>
            </p:cNvPr>
            <p:cNvSpPr/>
            <p:nvPr/>
          </p:nvSpPr>
          <p:spPr>
            <a:xfrm>
              <a:off x="2193591" y="370476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9BFC34B6-2344-8F8B-D5AC-81F2CC8A2CEF}"/>
                </a:ext>
              </a:extLst>
            </p:cNvPr>
            <p:cNvSpPr txBox="1"/>
            <p:nvPr/>
          </p:nvSpPr>
          <p:spPr>
            <a:xfrm>
              <a:off x="2249019" y="4009357"/>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Color</a:t>
              </a:r>
              <a:endParaRPr lang="en-IN" sz="1600" dirty="0">
                <a:solidFill>
                  <a:schemeClr val="bg1"/>
                </a:solidFill>
                <a:latin typeface="Inter SemiBold" panose="02000503000000020004" pitchFamily="2" charset="0"/>
                <a:ea typeface="Inter SemiBold" panose="02000503000000020004" pitchFamily="2" charset="0"/>
              </a:endParaRPr>
            </a:p>
          </p:txBody>
        </p:sp>
      </p:grpSp>
      <p:sp>
        <p:nvSpPr>
          <p:cNvPr id="101" name="Left Bracket 100">
            <a:extLst>
              <a:ext uri="{FF2B5EF4-FFF2-40B4-BE49-F238E27FC236}">
                <a16:creationId xmlns:a16="http://schemas.microsoft.com/office/drawing/2014/main" id="{AD4D940A-9DFB-E70F-F3A2-959847721555}"/>
              </a:ext>
            </a:extLst>
          </p:cNvPr>
          <p:cNvSpPr/>
          <p:nvPr/>
        </p:nvSpPr>
        <p:spPr>
          <a:xfrm>
            <a:off x="1821334" y="1915362"/>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2" name="TextBox 101">
            <a:extLst>
              <a:ext uri="{FF2B5EF4-FFF2-40B4-BE49-F238E27FC236}">
                <a16:creationId xmlns:a16="http://schemas.microsoft.com/office/drawing/2014/main" id="{C57F9CF4-ECE8-BA59-09B8-8067B8D474E1}"/>
              </a:ext>
            </a:extLst>
          </p:cNvPr>
          <p:cNvSpPr txBox="1"/>
          <p:nvPr/>
        </p:nvSpPr>
        <p:spPr>
          <a:xfrm>
            <a:off x="572082" y="3434545"/>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2" name="Group 1">
            <a:extLst>
              <a:ext uri="{FF2B5EF4-FFF2-40B4-BE49-F238E27FC236}">
                <a16:creationId xmlns:a16="http://schemas.microsoft.com/office/drawing/2014/main" id="{6ABEDBD4-2302-D9B8-B078-41DEBB55F722}"/>
              </a:ext>
            </a:extLst>
          </p:cNvPr>
          <p:cNvGrpSpPr/>
          <p:nvPr/>
        </p:nvGrpSpPr>
        <p:grpSpPr>
          <a:xfrm>
            <a:off x="1320214" y="5051025"/>
            <a:ext cx="1298974" cy="1590065"/>
            <a:chOff x="1320214" y="5051025"/>
            <a:chExt cx="1298974" cy="1590065"/>
          </a:xfrm>
        </p:grpSpPr>
        <p:sp>
          <p:nvSpPr>
            <p:cNvPr id="6" name="TextBox 5">
              <a:extLst>
                <a:ext uri="{FF2B5EF4-FFF2-40B4-BE49-F238E27FC236}">
                  <a16:creationId xmlns:a16="http://schemas.microsoft.com/office/drawing/2014/main" id="{B87B6CD9-FD1A-E784-713F-849A4AA07D23}"/>
                </a:ext>
              </a:extLst>
            </p:cNvPr>
            <p:cNvSpPr txBox="1"/>
            <p:nvPr/>
          </p:nvSpPr>
          <p:spPr>
            <a:xfrm>
              <a:off x="1320214" y="5702371"/>
              <a:ext cx="1115326" cy="938719"/>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Extracted from the image (e.g., shape &amp; color)</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7" name="Connector: Curved 6">
              <a:extLst>
                <a:ext uri="{FF2B5EF4-FFF2-40B4-BE49-F238E27FC236}">
                  <a16:creationId xmlns:a16="http://schemas.microsoft.com/office/drawing/2014/main" id="{50F43A8A-26B4-BA51-4037-5A76F917C412}"/>
                </a:ext>
              </a:extLst>
            </p:cNvPr>
            <p:cNvCxnSpPr>
              <a:cxnSpLocks/>
            </p:cNvCxnSpPr>
            <p:nvPr/>
          </p:nvCxnSpPr>
          <p:spPr>
            <a:xfrm flipV="1">
              <a:off x="2251891" y="5051025"/>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E7B0108A-5AD6-F604-AD8B-BA91D27388CB}"/>
              </a:ext>
            </a:extLst>
          </p:cNvPr>
          <p:cNvGrpSpPr/>
          <p:nvPr/>
        </p:nvGrpSpPr>
        <p:grpSpPr>
          <a:xfrm>
            <a:off x="3396021" y="1571361"/>
            <a:ext cx="2033452" cy="4562653"/>
            <a:chOff x="3396021" y="1571361"/>
            <a:chExt cx="2033452" cy="4562653"/>
          </a:xfrm>
        </p:grpSpPr>
        <p:cxnSp>
          <p:nvCxnSpPr>
            <p:cNvPr id="9" name="Straight Arrow Connector 8">
              <a:extLst>
                <a:ext uri="{FF2B5EF4-FFF2-40B4-BE49-F238E27FC236}">
                  <a16:creationId xmlns:a16="http://schemas.microsoft.com/office/drawing/2014/main" id="{BD687FC0-7AF1-AA76-80F4-3904DB05DB5B}"/>
                </a:ext>
              </a:extLst>
            </p:cNvPr>
            <p:cNvCxnSpPr>
              <a:cxnSpLocks/>
            </p:cNvCxnSpPr>
            <p:nvPr/>
          </p:nvCxnSpPr>
          <p:spPr>
            <a:xfrm flipV="1">
              <a:off x="3396021" y="1571361"/>
              <a:ext cx="1881135" cy="1206455"/>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AB712E5-4D7D-F986-D2B1-8498430BBB35}"/>
                </a:ext>
              </a:extLst>
            </p:cNvPr>
            <p:cNvCxnSpPr>
              <a:cxnSpLocks/>
            </p:cNvCxnSpPr>
            <p:nvPr/>
          </p:nvCxnSpPr>
          <p:spPr>
            <a:xfrm flipV="1">
              <a:off x="3396021" y="2297429"/>
              <a:ext cx="1828040" cy="607696"/>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EE0F4AB-5445-E744-D6C9-C2F83F41D0C2}"/>
                </a:ext>
              </a:extLst>
            </p:cNvPr>
            <p:cNvCxnSpPr>
              <a:cxnSpLocks/>
            </p:cNvCxnSpPr>
            <p:nvPr/>
          </p:nvCxnSpPr>
          <p:spPr>
            <a:xfrm>
              <a:off x="3396021" y="2992240"/>
              <a:ext cx="1846419" cy="232437"/>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F5BF5BD-A791-8CFA-5B1A-5A80525631FF}"/>
                </a:ext>
              </a:extLst>
            </p:cNvPr>
            <p:cNvCxnSpPr>
              <a:cxnSpLocks/>
            </p:cNvCxnSpPr>
            <p:nvPr/>
          </p:nvCxnSpPr>
          <p:spPr>
            <a:xfrm>
              <a:off x="3396021" y="3146557"/>
              <a:ext cx="1825706" cy="86280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66E57C-6720-AF1F-A9D9-CDDEFF9A1138}"/>
                </a:ext>
              </a:extLst>
            </p:cNvPr>
            <p:cNvCxnSpPr>
              <a:cxnSpLocks/>
            </p:cNvCxnSpPr>
            <p:nvPr/>
          </p:nvCxnSpPr>
          <p:spPr>
            <a:xfrm>
              <a:off x="3396021" y="3301263"/>
              <a:ext cx="1846419" cy="1695544"/>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5D8081-10A6-750F-08A0-646FE4F9CEFD}"/>
                </a:ext>
              </a:extLst>
            </p:cNvPr>
            <p:cNvCxnSpPr>
              <a:cxnSpLocks/>
            </p:cNvCxnSpPr>
            <p:nvPr/>
          </p:nvCxnSpPr>
          <p:spPr>
            <a:xfrm>
              <a:off x="3396021" y="3466109"/>
              <a:ext cx="1998736" cy="254031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1D350C8-B558-D02A-7B23-64073C7788B8}"/>
                </a:ext>
              </a:extLst>
            </p:cNvPr>
            <p:cNvCxnSpPr>
              <a:cxnSpLocks/>
            </p:cNvCxnSpPr>
            <p:nvPr/>
          </p:nvCxnSpPr>
          <p:spPr>
            <a:xfrm flipV="1">
              <a:off x="3396021" y="1689429"/>
              <a:ext cx="1936564" cy="2263447"/>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CF4F1C3-ADEB-588F-6AA7-ABD94D877B9A}"/>
                </a:ext>
              </a:extLst>
            </p:cNvPr>
            <p:cNvCxnSpPr>
              <a:cxnSpLocks/>
            </p:cNvCxnSpPr>
            <p:nvPr/>
          </p:nvCxnSpPr>
          <p:spPr>
            <a:xfrm flipV="1">
              <a:off x="3396021" y="2501543"/>
              <a:ext cx="1881135" cy="1606885"/>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F13A6D5-44BE-F204-B385-B36ECC4AC4DA}"/>
                </a:ext>
              </a:extLst>
            </p:cNvPr>
            <p:cNvCxnSpPr>
              <a:cxnSpLocks/>
            </p:cNvCxnSpPr>
            <p:nvPr/>
          </p:nvCxnSpPr>
          <p:spPr>
            <a:xfrm flipV="1">
              <a:off x="3396021" y="3348332"/>
              <a:ext cx="1901848" cy="999579"/>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CD28AB-DCCB-5BAF-DC4A-96806A18DD8E}"/>
                </a:ext>
              </a:extLst>
            </p:cNvPr>
            <p:cNvCxnSpPr>
              <a:cxnSpLocks/>
            </p:cNvCxnSpPr>
            <p:nvPr/>
          </p:nvCxnSpPr>
          <p:spPr>
            <a:xfrm flipV="1">
              <a:off x="3396021" y="4172222"/>
              <a:ext cx="1881135" cy="284101"/>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F8A269-02BF-DF58-0E86-1F6A9BFF1D90}"/>
                </a:ext>
              </a:extLst>
            </p:cNvPr>
            <p:cNvCxnSpPr>
              <a:cxnSpLocks/>
            </p:cNvCxnSpPr>
            <p:nvPr/>
          </p:nvCxnSpPr>
          <p:spPr>
            <a:xfrm>
              <a:off x="3396021" y="4583918"/>
              <a:ext cx="1901848" cy="59155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B9BE933-C1B4-B798-C40A-0207810761D3}"/>
                </a:ext>
              </a:extLst>
            </p:cNvPr>
            <p:cNvCxnSpPr>
              <a:cxnSpLocks/>
            </p:cNvCxnSpPr>
            <p:nvPr/>
          </p:nvCxnSpPr>
          <p:spPr>
            <a:xfrm>
              <a:off x="3396021" y="4704356"/>
              <a:ext cx="2033452" cy="1429658"/>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C68C424B-9FF9-66A6-270D-B68F80B737CD}"/>
              </a:ext>
            </a:extLst>
          </p:cNvPr>
          <p:cNvGrpSpPr/>
          <p:nvPr/>
        </p:nvGrpSpPr>
        <p:grpSpPr>
          <a:xfrm>
            <a:off x="5433111" y="995364"/>
            <a:ext cx="1325778" cy="5385872"/>
            <a:chOff x="5433111" y="995364"/>
            <a:chExt cx="1325778" cy="5385872"/>
          </a:xfrm>
        </p:grpSpPr>
        <p:grpSp>
          <p:nvGrpSpPr>
            <p:cNvPr id="26" name="Group 25">
              <a:extLst>
                <a:ext uri="{FF2B5EF4-FFF2-40B4-BE49-F238E27FC236}">
                  <a16:creationId xmlns:a16="http://schemas.microsoft.com/office/drawing/2014/main" id="{D5ACEA08-8EC8-6D7A-B91B-A0AD2995C803}"/>
                </a:ext>
              </a:extLst>
            </p:cNvPr>
            <p:cNvGrpSpPr/>
            <p:nvPr/>
          </p:nvGrpSpPr>
          <p:grpSpPr>
            <a:xfrm>
              <a:off x="5433111" y="995364"/>
              <a:ext cx="1325778" cy="749634"/>
              <a:chOff x="5433111" y="995364"/>
              <a:chExt cx="1325778" cy="749634"/>
            </a:xfrm>
          </p:grpSpPr>
          <p:sp>
            <p:nvSpPr>
              <p:cNvPr id="42" name="Oval 41">
                <a:extLst>
                  <a:ext uri="{FF2B5EF4-FFF2-40B4-BE49-F238E27FC236}">
                    <a16:creationId xmlns:a16="http://schemas.microsoft.com/office/drawing/2014/main" id="{28D2BB9E-FE33-FBE8-9221-4490155B53BE}"/>
                  </a:ext>
                </a:extLst>
              </p:cNvPr>
              <p:cNvSpPr/>
              <p:nvPr/>
            </p:nvSpPr>
            <p:spPr>
              <a:xfrm>
                <a:off x="5721183" y="995364"/>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A3C85715-63C9-A207-360C-2EC71D4635EA}"/>
                      </a:ext>
                    </a:extLst>
                  </p:cNvPr>
                  <p:cNvSpPr txBox="1"/>
                  <p:nvPr/>
                </p:nvSpPr>
                <p:spPr>
                  <a:xfrm>
                    <a:off x="5433111" y="1156308"/>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3" name="TextBox 42">
                    <a:extLst>
                      <a:ext uri="{FF2B5EF4-FFF2-40B4-BE49-F238E27FC236}">
                        <a16:creationId xmlns:a16="http://schemas.microsoft.com/office/drawing/2014/main" id="{A3C85715-63C9-A207-360C-2EC71D4635EA}"/>
                      </a:ext>
                    </a:extLst>
                  </p:cNvPr>
                  <p:cNvSpPr txBox="1">
                    <a:spLocks noRot="1" noChangeAspect="1" noMove="1" noResize="1" noEditPoints="1" noAdjustHandles="1" noChangeArrowheads="1" noChangeShapeType="1" noTextEdit="1"/>
                  </p:cNvSpPr>
                  <p:nvPr/>
                </p:nvSpPr>
                <p:spPr>
                  <a:xfrm>
                    <a:off x="5433111" y="1156308"/>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nvGrpSpPr>
            <p:cNvPr id="27" name="Group 26">
              <a:extLst>
                <a:ext uri="{FF2B5EF4-FFF2-40B4-BE49-F238E27FC236}">
                  <a16:creationId xmlns:a16="http://schemas.microsoft.com/office/drawing/2014/main" id="{E75B4DEB-39D1-A859-23F7-FB4B2037DF58}"/>
                </a:ext>
              </a:extLst>
            </p:cNvPr>
            <p:cNvGrpSpPr/>
            <p:nvPr/>
          </p:nvGrpSpPr>
          <p:grpSpPr>
            <a:xfrm>
              <a:off x="5433111" y="1922612"/>
              <a:ext cx="1325778" cy="749634"/>
              <a:chOff x="5433111" y="1922612"/>
              <a:chExt cx="1325778" cy="749634"/>
            </a:xfrm>
          </p:grpSpPr>
          <p:sp>
            <p:nvSpPr>
              <p:cNvPr id="40" name="Oval 39">
                <a:extLst>
                  <a:ext uri="{FF2B5EF4-FFF2-40B4-BE49-F238E27FC236}">
                    <a16:creationId xmlns:a16="http://schemas.microsoft.com/office/drawing/2014/main" id="{C996689C-C213-0A6F-9A94-C1B6D3EE16A7}"/>
                  </a:ext>
                </a:extLst>
              </p:cNvPr>
              <p:cNvSpPr/>
              <p:nvPr/>
            </p:nvSpPr>
            <p:spPr>
              <a:xfrm>
                <a:off x="5721183" y="1922612"/>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E79C1C04-CD88-6EE0-5E8C-9189C877E2F2}"/>
                      </a:ext>
                    </a:extLst>
                  </p:cNvPr>
                  <p:cNvSpPr txBox="1"/>
                  <p:nvPr/>
                </p:nvSpPr>
                <p:spPr>
                  <a:xfrm>
                    <a:off x="5433111" y="2068732"/>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41" name="TextBox 40">
                    <a:extLst>
                      <a:ext uri="{FF2B5EF4-FFF2-40B4-BE49-F238E27FC236}">
                        <a16:creationId xmlns:a16="http://schemas.microsoft.com/office/drawing/2014/main" id="{E79C1C04-CD88-6EE0-5E8C-9189C877E2F2}"/>
                      </a:ext>
                    </a:extLst>
                  </p:cNvPr>
                  <p:cNvSpPr txBox="1">
                    <a:spLocks noRot="1" noChangeAspect="1" noMove="1" noResize="1" noEditPoints="1" noAdjustHandles="1" noChangeArrowheads="1" noChangeShapeType="1" noTextEdit="1"/>
                  </p:cNvSpPr>
                  <p:nvPr/>
                </p:nvSpPr>
                <p:spPr>
                  <a:xfrm>
                    <a:off x="5433111" y="2068732"/>
                    <a:ext cx="1325778" cy="427746"/>
                  </a:xfrm>
                  <a:prstGeom prst="rect">
                    <a:avLst/>
                  </a:prstGeom>
                  <a:blipFill>
                    <a:blip r:embed="rId3"/>
                    <a:stretch>
                      <a:fillRect l="-6422" t="-107042" r="-2294" b="-149296"/>
                    </a:stretch>
                  </a:blipFill>
                </p:spPr>
                <p:txBody>
                  <a:bodyPr/>
                  <a:lstStyle/>
                  <a:p>
                    <a:r>
                      <a:rPr lang="en-IN">
                        <a:noFill/>
                      </a:rPr>
                      <a:t> </a:t>
                    </a:r>
                  </a:p>
                </p:txBody>
              </p:sp>
            </mc:Fallback>
          </mc:AlternateContent>
        </p:grpSp>
        <p:grpSp>
          <p:nvGrpSpPr>
            <p:cNvPr id="28" name="Group 27">
              <a:extLst>
                <a:ext uri="{FF2B5EF4-FFF2-40B4-BE49-F238E27FC236}">
                  <a16:creationId xmlns:a16="http://schemas.microsoft.com/office/drawing/2014/main" id="{C036BA01-1D00-9FC6-C159-EFD0966308AD}"/>
                </a:ext>
              </a:extLst>
            </p:cNvPr>
            <p:cNvGrpSpPr/>
            <p:nvPr/>
          </p:nvGrpSpPr>
          <p:grpSpPr>
            <a:xfrm>
              <a:off x="5433111" y="2849860"/>
              <a:ext cx="1325778" cy="749634"/>
              <a:chOff x="5433111" y="2849860"/>
              <a:chExt cx="1325778" cy="749634"/>
            </a:xfrm>
          </p:grpSpPr>
          <p:sp>
            <p:nvSpPr>
              <p:cNvPr id="38" name="Oval 37">
                <a:extLst>
                  <a:ext uri="{FF2B5EF4-FFF2-40B4-BE49-F238E27FC236}">
                    <a16:creationId xmlns:a16="http://schemas.microsoft.com/office/drawing/2014/main" id="{E532B8D4-9100-9C00-BC3D-CE347B60B98C}"/>
                  </a:ext>
                </a:extLst>
              </p:cNvPr>
              <p:cNvSpPr/>
              <p:nvPr/>
            </p:nvSpPr>
            <p:spPr>
              <a:xfrm>
                <a:off x="5721183" y="2849860"/>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8B46B1FA-4880-158C-9915-7B5CBA04D2AB}"/>
                      </a:ext>
                    </a:extLst>
                  </p:cNvPr>
                  <p:cNvSpPr txBox="1"/>
                  <p:nvPr/>
                </p:nvSpPr>
                <p:spPr>
                  <a:xfrm>
                    <a:off x="5433111" y="3028691"/>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9" name="TextBox 38">
                    <a:extLst>
                      <a:ext uri="{FF2B5EF4-FFF2-40B4-BE49-F238E27FC236}">
                        <a16:creationId xmlns:a16="http://schemas.microsoft.com/office/drawing/2014/main" id="{8B46B1FA-4880-158C-9915-7B5CBA04D2AB}"/>
                      </a:ext>
                    </a:extLst>
                  </p:cNvPr>
                  <p:cNvSpPr txBox="1">
                    <a:spLocks noRot="1" noChangeAspect="1" noMove="1" noResize="1" noEditPoints="1" noAdjustHandles="1" noChangeArrowheads="1" noChangeShapeType="1" noTextEdit="1"/>
                  </p:cNvSpPr>
                  <p:nvPr/>
                </p:nvSpPr>
                <p:spPr>
                  <a:xfrm>
                    <a:off x="5433111" y="3028691"/>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nvGrpSpPr>
            <p:cNvPr id="29" name="Group 28">
              <a:extLst>
                <a:ext uri="{FF2B5EF4-FFF2-40B4-BE49-F238E27FC236}">
                  <a16:creationId xmlns:a16="http://schemas.microsoft.com/office/drawing/2014/main" id="{0306A2E1-9257-55DA-3232-E157F697822F}"/>
                </a:ext>
              </a:extLst>
            </p:cNvPr>
            <p:cNvGrpSpPr/>
            <p:nvPr/>
          </p:nvGrpSpPr>
          <p:grpSpPr>
            <a:xfrm>
              <a:off x="5433111" y="3777108"/>
              <a:ext cx="1325778" cy="749634"/>
              <a:chOff x="5433111" y="3777108"/>
              <a:chExt cx="1325778" cy="749634"/>
            </a:xfrm>
          </p:grpSpPr>
          <p:sp>
            <p:nvSpPr>
              <p:cNvPr id="36" name="Oval 35">
                <a:extLst>
                  <a:ext uri="{FF2B5EF4-FFF2-40B4-BE49-F238E27FC236}">
                    <a16:creationId xmlns:a16="http://schemas.microsoft.com/office/drawing/2014/main" id="{5ECEA0B4-73E1-BF79-6321-EFB0E8A9C9D7}"/>
                  </a:ext>
                </a:extLst>
              </p:cNvPr>
              <p:cNvSpPr/>
              <p:nvPr/>
            </p:nvSpPr>
            <p:spPr>
              <a:xfrm>
                <a:off x="5721183" y="3777108"/>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EE7FE419-C9AE-F52E-1D1E-5ECF474FAA68}"/>
                      </a:ext>
                    </a:extLst>
                  </p:cNvPr>
                  <p:cNvSpPr txBox="1"/>
                  <p:nvPr/>
                </p:nvSpPr>
                <p:spPr>
                  <a:xfrm>
                    <a:off x="5433111" y="3933777"/>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7" name="TextBox 36">
                    <a:extLst>
                      <a:ext uri="{FF2B5EF4-FFF2-40B4-BE49-F238E27FC236}">
                        <a16:creationId xmlns:a16="http://schemas.microsoft.com/office/drawing/2014/main" id="{EE7FE419-C9AE-F52E-1D1E-5ECF474FAA68}"/>
                      </a:ext>
                    </a:extLst>
                  </p:cNvPr>
                  <p:cNvSpPr txBox="1">
                    <a:spLocks noRot="1" noChangeAspect="1" noMove="1" noResize="1" noEditPoints="1" noAdjustHandles="1" noChangeArrowheads="1" noChangeShapeType="1" noTextEdit="1"/>
                  </p:cNvSpPr>
                  <p:nvPr/>
                </p:nvSpPr>
                <p:spPr>
                  <a:xfrm>
                    <a:off x="5433111" y="3933777"/>
                    <a:ext cx="1325778" cy="427746"/>
                  </a:xfrm>
                  <a:prstGeom prst="rect">
                    <a:avLst/>
                  </a:prstGeom>
                  <a:blipFill>
                    <a:blip r:embed="rId3"/>
                    <a:stretch>
                      <a:fillRect l="-6422" t="-108571" r="-2294" b="-152857"/>
                    </a:stretch>
                  </a:blipFill>
                </p:spPr>
                <p:txBody>
                  <a:bodyPr/>
                  <a:lstStyle/>
                  <a:p>
                    <a:r>
                      <a:rPr lang="en-IN">
                        <a:noFill/>
                      </a:rPr>
                      <a:t> </a:t>
                    </a:r>
                  </a:p>
                </p:txBody>
              </p:sp>
            </mc:Fallback>
          </mc:AlternateContent>
        </p:grpSp>
        <p:grpSp>
          <p:nvGrpSpPr>
            <p:cNvPr id="30" name="Group 29">
              <a:extLst>
                <a:ext uri="{FF2B5EF4-FFF2-40B4-BE49-F238E27FC236}">
                  <a16:creationId xmlns:a16="http://schemas.microsoft.com/office/drawing/2014/main" id="{4A194F00-20A1-5B0A-0848-0F46F1EFC703}"/>
                </a:ext>
              </a:extLst>
            </p:cNvPr>
            <p:cNvGrpSpPr/>
            <p:nvPr/>
          </p:nvGrpSpPr>
          <p:grpSpPr>
            <a:xfrm>
              <a:off x="5433111" y="4704356"/>
              <a:ext cx="1325778" cy="749634"/>
              <a:chOff x="5433111" y="4704356"/>
              <a:chExt cx="1325778" cy="749634"/>
            </a:xfrm>
          </p:grpSpPr>
          <p:sp>
            <p:nvSpPr>
              <p:cNvPr id="34" name="Oval 33">
                <a:extLst>
                  <a:ext uri="{FF2B5EF4-FFF2-40B4-BE49-F238E27FC236}">
                    <a16:creationId xmlns:a16="http://schemas.microsoft.com/office/drawing/2014/main" id="{E5042A7E-3CBC-5440-E898-A319D5D206A3}"/>
                  </a:ext>
                </a:extLst>
              </p:cNvPr>
              <p:cNvSpPr/>
              <p:nvPr/>
            </p:nvSpPr>
            <p:spPr>
              <a:xfrm>
                <a:off x="5721183" y="4704356"/>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737F6788-1D41-8D8E-0CB6-8D92E80A437D}"/>
                      </a:ext>
                    </a:extLst>
                  </p:cNvPr>
                  <p:cNvSpPr txBox="1"/>
                  <p:nvPr/>
                </p:nvSpPr>
                <p:spPr>
                  <a:xfrm>
                    <a:off x="5433111" y="4869575"/>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5" name="TextBox 34">
                    <a:extLst>
                      <a:ext uri="{FF2B5EF4-FFF2-40B4-BE49-F238E27FC236}">
                        <a16:creationId xmlns:a16="http://schemas.microsoft.com/office/drawing/2014/main" id="{737F6788-1D41-8D8E-0CB6-8D92E80A437D}"/>
                      </a:ext>
                    </a:extLst>
                  </p:cNvPr>
                  <p:cNvSpPr txBox="1">
                    <a:spLocks noRot="1" noChangeAspect="1" noMove="1" noResize="1" noEditPoints="1" noAdjustHandles="1" noChangeArrowheads="1" noChangeShapeType="1" noTextEdit="1"/>
                  </p:cNvSpPr>
                  <p:nvPr/>
                </p:nvSpPr>
                <p:spPr>
                  <a:xfrm>
                    <a:off x="5433111" y="4869575"/>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nvGrpSpPr>
            <p:cNvPr id="31" name="Group 30">
              <a:extLst>
                <a:ext uri="{FF2B5EF4-FFF2-40B4-BE49-F238E27FC236}">
                  <a16:creationId xmlns:a16="http://schemas.microsoft.com/office/drawing/2014/main" id="{6F76A345-A648-827D-2984-0C679052C13F}"/>
                </a:ext>
              </a:extLst>
            </p:cNvPr>
            <p:cNvGrpSpPr/>
            <p:nvPr/>
          </p:nvGrpSpPr>
          <p:grpSpPr>
            <a:xfrm>
              <a:off x="5433111" y="5631602"/>
              <a:ext cx="1325778" cy="749634"/>
              <a:chOff x="5433111" y="5631602"/>
              <a:chExt cx="1325778" cy="749634"/>
            </a:xfrm>
          </p:grpSpPr>
          <p:sp>
            <p:nvSpPr>
              <p:cNvPr id="32" name="Oval 31">
                <a:extLst>
                  <a:ext uri="{FF2B5EF4-FFF2-40B4-BE49-F238E27FC236}">
                    <a16:creationId xmlns:a16="http://schemas.microsoft.com/office/drawing/2014/main" id="{89DBEFF4-7D09-CC42-B899-380AC1186E0E}"/>
                  </a:ext>
                </a:extLst>
              </p:cNvPr>
              <p:cNvSpPr/>
              <p:nvPr/>
            </p:nvSpPr>
            <p:spPr>
              <a:xfrm>
                <a:off x="5721183" y="5631602"/>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33" name="TextBox 32">
                    <a:extLst>
                      <a:ext uri="{FF2B5EF4-FFF2-40B4-BE49-F238E27FC236}">
                        <a16:creationId xmlns:a16="http://schemas.microsoft.com/office/drawing/2014/main" id="{D01C88BA-4620-1CDA-E307-F5FB3346FED2}"/>
                      </a:ext>
                    </a:extLst>
                  </p:cNvPr>
                  <p:cNvSpPr txBox="1"/>
                  <p:nvPr/>
                </p:nvSpPr>
                <p:spPr>
                  <a:xfrm>
                    <a:off x="5433111" y="5796352"/>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33" name="TextBox 32">
                    <a:extLst>
                      <a:ext uri="{FF2B5EF4-FFF2-40B4-BE49-F238E27FC236}">
                        <a16:creationId xmlns:a16="http://schemas.microsoft.com/office/drawing/2014/main" id="{D01C88BA-4620-1CDA-E307-F5FB3346FED2}"/>
                      </a:ext>
                    </a:extLst>
                  </p:cNvPr>
                  <p:cNvSpPr txBox="1">
                    <a:spLocks noRot="1" noChangeAspect="1" noMove="1" noResize="1" noEditPoints="1" noAdjustHandles="1" noChangeArrowheads="1" noChangeShapeType="1" noTextEdit="1"/>
                  </p:cNvSpPr>
                  <p:nvPr/>
                </p:nvSpPr>
                <p:spPr>
                  <a:xfrm>
                    <a:off x="5433111" y="5796352"/>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sp>
        <p:nvSpPr>
          <p:cNvPr id="44" name="TextBox 43">
            <a:extLst>
              <a:ext uri="{FF2B5EF4-FFF2-40B4-BE49-F238E27FC236}">
                <a16:creationId xmlns:a16="http://schemas.microsoft.com/office/drawing/2014/main" id="{A2B371AB-644B-A8A6-4458-F0D2B94BC5C6}"/>
              </a:ext>
            </a:extLst>
          </p:cNvPr>
          <p:cNvSpPr txBox="1"/>
          <p:nvPr/>
        </p:nvSpPr>
        <p:spPr>
          <a:xfrm>
            <a:off x="4860718" y="6437196"/>
            <a:ext cx="2470564"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Hidden Layer</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45" name="Group 44">
            <a:extLst>
              <a:ext uri="{FF2B5EF4-FFF2-40B4-BE49-F238E27FC236}">
                <a16:creationId xmlns:a16="http://schemas.microsoft.com/office/drawing/2014/main" id="{C3329EC0-799D-4501-2D78-1E7521AA3FBF}"/>
              </a:ext>
            </a:extLst>
          </p:cNvPr>
          <p:cNvGrpSpPr/>
          <p:nvPr/>
        </p:nvGrpSpPr>
        <p:grpSpPr>
          <a:xfrm>
            <a:off x="6096000" y="364828"/>
            <a:ext cx="3595317" cy="600164"/>
            <a:chOff x="6096000" y="364828"/>
            <a:chExt cx="3595317" cy="600164"/>
          </a:xfrm>
        </p:grpSpPr>
        <p:sp>
          <p:nvSpPr>
            <p:cNvPr id="46" name="TextBox 45">
              <a:extLst>
                <a:ext uri="{FF2B5EF4-FFF2-40B4-BE49-F238E27FC236}">
                  <a16:creationId xmlns:a16="http://schemas.microsoft.com/office/drawing/2014/main" id="{2EBA81F5-5241-8C3A-8999-F21B220BA109}"/>
                </a:ext>
              </a:extLst>
            </p:cNvPr>
            <p:cNvSpPr txBox="1"/>
            <p:nvPr/>
          </p:nvSpPr>
          <p:spPr>
            <a:xfrm>
              <a:off x="7021381" y="364828"/>
              <a:ext cx="2669936" cy="600164"/>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Each node computes a weighted sum and applies an activation function (e.g., ReLU or sigmoid)</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47" name="Connector: Curved 46">
              <a:extLst>
                <a:ext uri="{FF2B5EF4-FFF2-40B4-BE49-F238E27FC236}">
                  <a16:creationId xmlns:a16="http://schemas.microsoft.com/office/drawing/2014/main" id="{9C2EF0B8-7CFF-2159-B7E2-A8964D2BA158}"/>
                </a:ext>
              </a:extLst>
            </p:cNvPr>
            <p:cNvCxnSpPr>
              <a:cxnSpLocks/>
            </p:cNvCxnSpPr>
            <p:nvPr/>
          </p:nvCxnSpPr>
          <p:spPr>
            <a:xfrm rot="5400000" flipH="1" flipV="1">
              <a:off x="6430378" y="323113"/>
              <a:ext cx="256626" cy="925381"/>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0BCB6C38-7152-CCB9-46D4-28ACAB55AE97}"/>
              </a:ext>
            </a:extLst>
          </p:cNvPr>
          <p:cNvGrpSpPr/>
          <p:nvPr/>
        </p:nvGrpSpPr>
        <p:grpSpPr>
          <a:xfrm>
            <a:off x="6739050" y="1404174"/>
            <a:ext cx="1934127" cy="4606051"/>
            <a:chOff x="6739050" y="1404174"/>
            <a:chExt cx="1934127" cy="4606051"/>
          </a:xfrm>
        </p:grpSpPr>
        <p:cxnSp>
          <p:nvCxnSpPr>
            <p:cNvPr id="62" name="Straight Arrow Connector 61">
              <a:extLst>
                <a:ext uri="{FF2B5EF4-FFF2-40B4-BE49-F238E27FC236}">
                  <a16:creationId xmlns:a16="http://schemas.microsoft.com/office/drawing/2014/main" id="{DBB830B7-E8F7-879E-9681-F7A24DBE1AE9}"/>
                </a:ext>
              </a:extLst>
            </p:cNvPr>
            <p:cNvCxnSpPr>
              <a:cxnSpLocks/>
            </p:cNvCxnSpPr>
            <p:nvPr/>
          </p:nvCxnSpPr>
          <p:spPr>
            <a:xfrm>
              <a:off x="6758889" y="3242564"/>
              <a:ext cx="1896030" cy="763471"/>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5CEAEF3-A5F1-25A8-C059-709B254F5D4B}"/>
                </a:ext>
              </a:extLst>
            </p:cNvPr>
            <p:cNvCxnSpPr>
              <a:cxnSpLocks/>
            </p:cNvCxnSpPr>
            <p:nvPr/>
          </p:nvCxnSpPr>
          <p:spPr>
            <a:xfrm flipV="1">
              <a:off x="6758889" y="4007200"/>
              <a:ext cx="1896030" cy="140450"/>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125ED09-D82A-E275-78E8-FC76F030A479}"/>
                </a:ext>
              </a:extLst>
            </p:cNvPr>
            <p:cNvCxnSpPr>
              <a:cxnSpLocks/>
            </p:cNvCxnSpPr>
            <p:nvPr/>
          </p:nvCxnSpPr>
          <p:spPr>
            <a:xfrm flipV="1">
              <a:off x="6758889" y="4007200"/>
              <a:ext cx="1896030" cy="1076248"/>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523EBDE-1A45-77E3-A009-3C600273CD00}"/>
                </a:ext>
              </a:extLst>
            </p:cNvPr>
            <p:cNvCxnSpPr>
              <a:cxnSpLocks/>
            </p:cNvCxnSpPr>
            <p:nvPr/>
          </p:nvCxnSpPr>
          <p:spPr>
            <a:xfrm flipV="1">
              <a:off x="6758889" y="4007200"/>
              <a:ext cx="1896030" cy="2003025"/>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F453B7E-4059-0174-432D-C6E2AE077400}"/>
                </a:ext>
              </a:extLst>
            </p:cNvPr>
            <p:cNvCxnSpPr>
              <a:cxnSpLocks/>
            </p:cNvCxnSpPr>
            <p:nvPr/>
          </p:nvCxnSpPr>
          <p:spPr>
            <a:xfrm>
              <a:off x="6758889" y="1445838"/>
              <a:ext cx="1896030" cy="2561362"/>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AC0E178-CF08-AC81-C15B-E15E360CC93E}"/>
                </a:ext>
              </a:extLst>
            </p:cNvPr>
            <p:cNvCxnSpPr>
              <a:cxnSpLocks/>
            </p:cNvCxnSpPr>
            <p:nvPr/>
          </p:nvCxnSpPr>
          <p:spPr>
            <a:xfrm>
              <a:off x="6758889" y="2282605"/>
              <a:ext cx="1896030" cy="1724595"/>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307B491-2B2C-7607-8CA2-20E4484D217D}"/>
                </a:ext>
              </a:extLst>
            </p:cNvPr>
            <p:cNvCxnSpPr>
              <a:cxnSpLocks/>
            </p:cNvCxnSpPr>
            <p:nvPr/>
          </p:nvCxnSpPr>
          <p:spPr>
            <a:xfrm flipV="1">
              <a:off x="6739050" y="2945425"/>
              <a:ext cx="1934127" cy="3003842"/>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3AE9DD2-E734-75B9-948C-9D5BFEF68F27}"/>
                </a:ext>
              </a:extLst>
            </p:cNvPr>
            <p:cNvCxnSpPr>
              <a:cxnSpLocks/>
            </p:cNvCxnSpPr>
            <p:nvPr/>
          </p:nvCxnSpPr>
          <p:spPr>
            <a:xfrm flipV="1">
              <a:off x="6797243" y="2945425"/>
              <a:ext cx="1875934" cy="2006965"/>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3989A5C-3B33-EEEB-9DF2-3816C885EC8D}"/>
                </a:ext>
              </a:extLst>
            </p:cNvPr>
            <p:cNvCxnSpPr>
              <a:cxnSpLocks/>
            </p:cNvCxnSpPr>
            <p:nvPr/>
          </p:nvCxnSpPr>
          <p:spPr>
            <a:xfrm flipV="1">
              <a:off x="6817082" y="2945425"/>
              <a:ext cx="1856095" cy="1107842"/>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8EDDD70-7F52-C1D7-E145-248BEE35B37B}"/>
                </a:ext>
              </a:extLst>
            </p:cNvPr>
            <p:cNvCxnSpPr>
              <a:cxnSpLocks/>
            </p:cNvCxnSpPr>
            <p:nvPr/>
          </p:nvCxnSpPr>
          <p:spPr>
            <a:xfrm flipV="1">
              <a:off x="6817082" y="2945425"/>
              <a:ext cx="1856095" cy="229267"/>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4B866797-C7AD-4C6F-601A-F6519BF4651F}"/>
                </a:ext>
              </a:extLst>
            </p:cNvPr>
            <p:cNvCxnSpPr>
              <a:cxnSpLocks/>
            </p:cNvCxnSpPr>
            <p:nvPr/>
          </p:nvCxnSpPr>
          <p:spPr>
            <a:xfrm>
              <a:off x="6778131" y="2241744"/>
              <a:ext cx="1895046" cy="703681"/>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E1D13367-84F0-8A0C-C05F-63EA9C2BC0E1}"/>
                </a:ext>
              </a:extLst>
            </p:cNvPr>
            <p:cNvCxnSpPr>
              <a:cxnSpLocks/>
            </p:cNvCxnSpPr>
            <p:nvPr/>
          </p:nvCxnSpPr>
          <p:spPr>
            <a:xfrm>
              <a:off x="6791143" y="1404174"/>
              <a:ext cx="1882034" cy="1541251"/>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87E82A1F-438C-2EE9-8EAD-ADF942FA05FD}"/>
              </a:ext>
            </a:extLst>
          </p:cNvPr>
          <p:cNvGrpSpPr/>
          <p:nvPr/>
        </p:nvGrpSpPr>
        <p:grpSpPr>
          <a:xfrm>
            <a:off x="8790778" y="2481015"/>
            <a:ext cx="928819" cy="928819"/>
            <a:chOff x="8790778" y="2481015"/>
            <a:chExt cx="928819" cy="928819"/>
          </a:xfrm>
        </p:grpSpPr>
        <p:sp>
          <p:nvSpPr>
            <p:cNvPr id="85" name="Oval 84">
              <a:extLst>
                <a:ext uri="{FF2B5EF4-FFF2-40B4-BE49-F238E27FC236}">
                  <a16:creationId xmlns:a16="http://schemas.microsoft.com/office/drawing/2014/main" id="{017B48AC-61AC-A720-B69F-6B04FC55E431}"/>
                </a:ext>
              </a:extLst>
            </p:cNvPr>
            <p:cNvSpPr/>
            <p:nvPr/>
          </p:nvSpPr>
          <p:spPr>
            <a:xfrm>
              <a:off x="8790778" y="2481015"/>
              <a:ext cx="928819" cy="928819"/>
            </a:xfrm>
            <a:prstGeom prst="ellipse">
              <a:avLst/>
            </a:prstGeom>
            <a:gradFill>
              <a:gsLst>
                <a:gs pos="0">
                  <a:srgbClr val="FF6D00"/>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6" name="TextBox 85">
              <a:extLst>
                <a:ext uri="{FF2B5EF4-FFF2-40B4-BE49-F238E27FC236}">
                  <a16:creationId xmlns:a16="http://schemas.microsoft.com/office/drawing/2014/main" id="{9BB6A029-DB59-A2F6-D534-E051F802AA36}"/>
                </a:ext>
              </a:extLst>
            </p:cNvPr>
            <p:cNvSpPr txBox="1"/>
            <p:nvPr/>
          </p:nvSpPr>
          <p:spPr>
            <a:xfrm>
              <a:off x="8843766" y="2745214"/>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Circle</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87" name="Group 86">
            <a:extLst>
              <a:ext uri="{FF2B5EF4-FFF2-40B4-BE49-F238E27FC236}">
                <a16:creationId xmlns:a16="http://schemas.microsoft.com/office/drawing/2014/main" id="{16DFBD24-BC6A-32DD-764F-FDC8957A5F9C}"/>
              </a:ext>
            </a:extLst>
          </p:cNvPr>
          <p:cNvGrpSpPr/>
          <p:nvPr/>
        </p:nvGrpSpPr>
        <p:grpSpPr>
          <a:xfrm>
            <a:off x="8772520" y="3566696"/>
            <a:ext cx="947077" cy="928819"/>
            <a:chOff x="8772520" y="3566696"/>
            <a:chExt cx="947077" cy="928819"/>
          </a:xfrm>
        </p:grpSpPr>
        <p:sp>
          <p:nvSpPr>
            <p:cNvPr id="88" name="Oval 87">
              <a:extLst>
                <a:ext uri="{FF2B5EF4-FFF2-40B4-BE49-F238E27FC236}">
                  <a16:creationId xmlns:a16="http://schemas.microsoft.com/office/drawing/2014/main" id="{04C23135-49D5-2BC0-450C-7325FD97CA1F}"/>
                </a:ext>
              </a:extLst>
            </p:cNvPr>
            <p:cNvSpPr/>
            <p:nvPr/>
          </p:nvSpPr>
          <p:spPr>
            <a:xfrm>
              <a:off x="8790778" y="3566696"/>
              <a:ext cx="928819" cy="928819"/>
            </a:xfrm>
            <a:prstGeom prst="ellipse">
              <a:avLst/>
            </a:prstGeom>
            <a:gradFill>
              <a:gsLst>
                <a:gs pos="0">
                  <a:srgbClr val="FF6D00"/>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9" name="TextBox 88">
              <a:extLst>
                <a:ext uri="{FF2B5EF4-FFF2-40B4-BE49-F238E27FC236}">
                  <a16:creationId xmlns:a16="http://schemas.microsoft.com/office/drawing/2014/main" id="{73C21689-7D2A-7AC9-5E96-DC1A653881AC}"/>
                </a:ext>
              </a:extLst>
            </p:cNvPr>
            <p:cNvSpPr txBox="1"/>
            <p:nvPr/>
          </p:nvSpPr>
          <p:spPr>
            <a:xfrm>
              <a:off x="8772520" y="3837923"/>
              <a:ext cx="928819"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Square</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94" name="Group 93">
            <a:extLst>
              <a:ext uri="{FF2B5EF4-FFF2-40B4-BE49-F238E27FC236}">
                <a16:creationId xmlns:a16="http://schemas.microsoft.com/office/drawing/2014/main" id="{ACA141B4-9219-0360-4314-327DCE5386D8}"/>
              </a:ext>
            </a:extLst>
          </p:cNvPr>
          <p:cNvGrpSpPr/>
          <p:nvPr/>
        </p:nvGrpSpPr>
        <p:grpSpPr>
          <a:xfrm>
            <a:off x="9837198" y="2386554"/>
            <a:ext cx="1617254" cy="2216727"/>
            <a:chOff x="9837198" y="2386554"/>
            <a:chExt cx="1617254" cy="2216727"/>
          </a:xfrm>
        </p:grpSpPr>
        <p:sp>
          <p:nvSpPr>
            <p:cNvPr id="95" name="Left Bracket 94">
              <a:extLst>
                <a:ext uri="{FF2B5EF4-FFF2-40B4-BE49-F238E27FC236}">
                  <a16:creationId xmlns:a16="http://schemas.microsoft.com/office/drawing/2014/main" id="{65F2974D-A752-1383-ABC7-5AA05443CBAF}"/>
                </a:ext>
              </a:extLst>
            </p:cNvPr>
            <p:cNvSpPr/>
            <p:nvPr/>
          </p:nvSpPr>
          <p:spPr>
            <a:xfrm flipH="1">
              <a:off x="9837198" y="2386554"/>
              <a:ext cx="210870" cy="2216727"/>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96" name="TextBox 95">
              <a:extLst>
                <a:ext uri="{FF2B5EF4-FFF2-40B4-BE49-F238E27FC236}">
                  <a16:creationId xmlns:a16="http://schemas.microsoft.com/office/drawing/2014/main" id="{F1C0BEE4-C431-FD7E-083A-929B5A709B15}"/>
                </a:ext>
              </a:extLst>
            </p:cNvPr>
            <p:cNvSpPr txBox="1"/>
            <p:nvPr/>
          </p:nvSpPr>
          <p:spPr>
            <a:xfrm>
              <a:off x="10128674" y="3223180"/>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Outputs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sp>
        <p:nvSpPr>
          <p:cNvPr id="97" name="TextBox 96">
            <a:extLst>
              <a:ext uri="{FF2B5EF4-FFF2-40B4-BE49-F238E27FC236}">
                <a16:creationId xmlns:a16="http://schemas.microsoft.com/office/drawing/2014/main" id="{6C9F735D-2F16-738F-D0FE-72444A24D038}"/>
              </a:ext>
            </a:extLst>
          </p:cNvPr>
          <p:cNvSpPr txBox="1"/>
          <p:nvPr/>
        </p:nvSpPr>
        <p:spPr>
          <a:xfrm>
            <a:off x="10165669" y="1857023"/>
            <a:ext cx="1115326" cy="769441"/>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Predicts class based on activated features</a:t>
            </a:r>
            <a:endParaRPr lang="en-IN" sz="1100" dirty="0">
              <a:solidFill>
                <a:schemeClr val="bg1"/>
              </a:solidFill>
              <a:latin typeface="Inter Light" panose="02000503000000020004" pitchFamily="2" charset="0"/>
              <a:ea typeface="Inter Light" panose="02000503000000020004" pitchFamily="2" charset="0"/>
            </a:endParaRPr>
          </a:p>
        </p:txBody>
      </p:sp>
    </p:spTree>
    <p:extLst>
      <p:ext uri="{BB962C8B-B14F-4D97-AF65-F5344CB8AC3E}">
        <p14:creationId xmlns:p14="http://schemas.microsoft.com/office/powerpoint/2010/main" val="3805942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B918-B0C9-440F-7B3C-0E0935CC3AA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DDBFCD1-ADE5-FF15-46C5-F3A7E77F07BA}"/>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1DB864ED-C4F9-42BD-E0CD-38ED239072E6}"/>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The Birth of Depth</a:t>
            </a:r>
          </a:p>
        </p:txBody>
      </p:sp>
      <p:sp>
        <p:nvSpPr>
          <p:cNvPr id="22" name="TextBox 21">
            <a:extLst>
              <a:ext uri="{FF2B5EF4-FFF2-40B4-BE49-F238E27FC236}">
                <a16:creationId xmlns:a16="http://schemas.microsoft.com/office/drawing/2014/main" id="{7BB621E9-B5AC-A04C-1AC4-9C5D7AB47063}"/>
              </a:ext>
            </a:extLst>
          </p:cNvPr>
          <p:cNvSpPr txBox="1"/>
          <p:nvPr/>
        </p:nvSpPr>
        <p:spPr>
          <a:xfrm>
            <a:off x="556186" y="792682"/>
            <a:ext cx="3413817" cy="276999"/>
          </a:xfrm>
          <a:prstGeom prst="rect">
            <a:avLst/>
          </a:prstGeom>
          <a:noFill/>
        </p:spPr>
        <p:txBody>
          <a:bodyPr wrap="square">
            <a:spAutoFit/>
          </a:bodyPr>
          <a:lstStyle/>
          <a:p>
            <a:r>
              <a:rPr lang="en-US" sz="1200" dirty="0">
                <a:solidFill>
                  <a:schemeClr val="bg1"/>
                </a:solidFill>
                <a:latin typeface="Inter Light" panose="02000503000000020004" pitchFamily="2" charset="0"/>
                <a:ea typeface="Inter Light" panose="02000503000000020004" pitchFamily="2" charset="0"/>
              </a:rPr>
              <a:t>A Simple Shallow Neural Network Example</a:t>
            </a:r>
            <a:endParaRPr lang="en-IN" sz="1200" dirty="0">
              <a:solidFill>
                <a:schemeClr val="bg1"/>
              </a:solidFill>
              <a:latin typeface="Inter Light" panose="02000503000000020004" pitchFamily="2" charset="0"/>
              <a:ea typeface="Inter Light" panose="02000503000000020004" pitchFamily="2" charset="0"/>
            </a:endParaRPr>
          </a:p>
        </p:txBody>
      </p:sp>
      <p:grpSp>
        <p:nvGrpSpPr>
          <p:cNvPr id="208" name="Group 207">
            <a:extLst>
              <a:ext uri="{FF2B5EF4-FFF2-40B4-BE49-F238E27FC236}">
                <a16:creationId xmlns:a16="http://schemas.microsoft.com/office/drawing/2014/main" id="{8B2E2845-597B-A9D0-43BF-40A8197C77FE}"/>
              </a:ext>
            </a:extLst>
          </p:cNvPr>
          <p:cNvGrpSpPr/>
          <p:nvPr/>
        </p:nvGrpSpPr>
        <p:grpSpPr>
          <a:xfrm>
            <a:off x="2193591" y="2518372"/>
            <a:ext cx="947737" cy="947737"/>
            <a:chOff x="2193591" y="2518372"/>
            <a:chExt cx="947737" cy="947737"/>
          </a:xfrm>
        </p:grpSpPr>
        <p:sp>
          <p:nvSpPr>
            <p:cNvPr id="3" name="Oval 2">
              <a:extLst>
                <a:ext uri="{FF2B5EF4-FFF2-40B4-BE49-F238E27FC236}">
                  <a16:creationId xmlns:a16="http://schemas.microsoft.com/office/drawing/2014/main" id="{2A586DD6-31E6-180F-6CCD-80EAFE1C1366}"/>
                </a:ext>
              </a:extLst>
            </p:cNvPr>
            <p:cNvSpPr/>
            <p:nvPr/>
          </p:nvSpPr>
          <p:spPr>
            <a:xfrm>
              <a:off x="2193591" y="2518372"/>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899C1BAB-B031-574B-A40B-A410C971E931}"/>
                </a:ext>
              </a:extLst>
            </p:cNvPr>
            <p:cNvSpPr txBox="1"/>
            <p:nvPr/>
          </p:nvSpPr>
          <p:spPr>
            <a:xfrm>
              <a:off x="2249019" y="2822963"/>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Shape</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207" name="Group 206">
            <a:extLst>
              <a:ext uri="{FF2B5EF4-FFF2-40B4-BE49-F238E27FC236}">
                <a16:creationId xmlns:a16="http://schemas.microsoft.com/office/drawing/2014/main" id="{6823DDB6-F773-5746-C52D-100BA9C5CC2F}"/>
              </a:ext>
            </a:extLst>
          </p:cNvPr>
          <p:cNvGrpSpPr/>
          <p:nvPr/>
        </p:nvGrpSpPr>
        <p:grpSpPr>
          <a:xfrm>
            <a:off x="2193591" y="3704766"/>
            <a:ext cx="947737" cy="947737"/>
            <a:chOff x="2193591" y="3704766"/>
            <a:chExt cx="947737" cy="947737"/>
          </a:xfrm>
        </p:grpSpPr>
        <p:sp>
          <p:nvSpPr>
            <p:cNvPr id="14" name="Oval 13">
              <a:extLst>
                <a:ext uri="{FF2B5EF4-FFF2-40B4-BE49-F238E27FC236}">
                  <a16:creationId xmlns:a16="http://schemas.microsoft.com/office/drawing/2014/main" id="{C53664EE-B758-DA45-B0B0-3BD29D70FE55}"/>
                </a:ext>
              </a:extLst>
            </p:cNvPr>
            <p:cNvSpPr/>
            <p:nvPr/>
          </p:nvSpPr>
          <p:spPr>
            <a:xfrm>
              <a:off x="2193591" y="3704766"/>
              <a:ext cx="947737" cy="947737"/>
            </a:xfrm>
            <a:prstGeom prst="ellipse">
              <a:avLst/>
            </a:prstGeom>
            <a:gradFill>
              <a:gsLst>
                <a:gs pos="0">
                  <a:srgbClr val="FBBC04"/>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ABFF4FEC-1F48-4374-F00A-EF9AED32BAEC}"/>
                </a:ext>
              </a:extLst>
            </p:cNvPr>
            <p:cNvSpPr txBox="1"/>
            <p:nvPr/>
          </p:nvSpPr>
          <p:spPr>
            <a:xfrm>
              <a:off x="2249019" y="4009357"/>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Color</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197" name="Group 196">
            <a:extLst>
              <a:ext uri="{FF2B5EF4-FFF2-40B4-BE49-F238E27FC236}">
                <a16:creationId xmlns:a16="http://schemas.microsoft.com/office/drawing/2014/main" id="{2FCC6B0A-0348-35C9-953D-B47EEA1B8947}"/>
              </a:ext>
            </a:extLst>
          </p:cNvPr>
          <p:cNvGrpSpPr/>
          <p:nvPr/>
        </p:nvGrpSpPr>
        <p:grpSpPr>
          <a:xfrm>
            <a:off x="3396021" y="1571361"/>
            <a:ext cx="2033452" cy="4562653"/>
            <a:chOff x="3396021" y="1571361"/>
            <a:chExt cx="2033452" cy="4562653"/>
          </a:xfrm>
        </p:grpSpPr>
        <p:cxnSp>
          <p:nvCxnSpPr>
            <p:cNvPr id="25" name="Straight Arrow Connector 24">
              <a:extLst>
                <a:ext uri="{FF2B5EF4-FFF2-40B4-BE49-F238E27FC236}">
                  <a16:creationId xmlns:a16="http://schemas.microsoft.com/office/drawing/2014/main" id="{E72A9864-4E58-FF36-6EA9-A9AF5E1436B8}"/>
                </a:ext>
              </a:extLst>
            </p:cNvPr>
            <p:cNvCxnSpPr>
              <a:cxnSpLocks/>
            </p:cNvCxnSpPr>
            <p:nvPr/>
          </p:nvCxnSpPr>
          <p:spPr>
            <a:xfrm flipV="1">
              <a:off x="3396021" y="1571361"/>
              <a:ext cx="1881135" cy="1206455"/>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9EF669E-572C-C1A8-EFCA-5923E37189EA}"/>
                </a:ext>
              </a:extLst>
            </p:cNvPr>
            <p:cNvCxnSpPr>
              <a:cxnSpLocks/>
            </p:cNvCxnSpPr>
            <p:nvPr/>
          </p:nvCxnSpPr>
          <p:spPr>
            <a:xfrm flipV="1">
              <a:off x="3396021" y="2297429"/>
              <a:ext cx="1828040" cy="607696"/>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E4236FA-C051-423F-34AC-EF0902B845D9}"/>
                </a:ext>
              </a:extLst>
            </p:cNvPr>
            <p:cNvCxnSpPr>
              <a:cxnSpLocks/>
            </p:cNvCxnSpPr>
            <p:nvPr/>
          </p:nvCxnSpPr>
          <p:spPr>
            <a:xfrm>
              <a:off x="3396021" y="2992240"/>
              <a:ext cx="1846419" cy="232437"/>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7C146C3-EC46-951A-A8F8-B48E09B8A123}"/>
                </a:ext>
              </a:extLst>
            </p:cNvPr>
            <p:cNvCxnSpPr>
              <a:cxnSpLocks/>
            </p:cNvCxnSpPr>
            <p:nvPr/>
          </p:nvCxnSpPr>
          <p:spPr>
            <a:xfrm>
              <a:off x="3396021" y="3146557"/>
              <a:ext cx="1825706" cy="86280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8F2BDBF-EFEF-CC9A-364B-3EE0ACF21FE7}"/>
                </a:ext>
              </a:extLst>
            </p:cNvPr>
            <p:cNvCxnSpPr>
              <a:cxnSpLocks/>
            </p:cNvCxnSpPr>
            <p:nvPr/>
          </p:nvCxnSpPr>
          <p:spPr>
            <a:xfrm>
              <a:off x="3396021" y="3301263"/>
              <a:ext cx="1846419" cy="1695544"/>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C623807-1FA5-969F-F298-9E557CC5F8E0}"/>
                </a:ext>
              </a:extLst>
            </p:cNvPr>
            <p:cNvCxnSpPr>
              <a:cxnSpLocks/>
            </p:cNvCxnSpPr>
            <p:nvPr/>
          </p:nvCxnSpPr>
          <p:spPr>
            <a:xfrm>
              <a:off x="3396021" y="3466109"/>
              <a:ext cx="1998736" cy="254031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77712D4D-52A0-F7E9-5FE5-84380968A6D9}"/>
                </a:ext>
              </a:extLst>
            </p:cNvPr>
            <p:cNvCxnSpPr>
              <a:cxnSpLocks/>
            </p:cNvCxnSpPr>
            <p:nvPr/>
          </p:nvCxnSpPr>
          <p:spPr>
            <a:xfrm flipV="1">
              <a:off x="3396021" y="1689429"/>
              <a:ext cx="1936564" cy="2263447"/>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B1F8A6-9EFD-7E35-B1CE-12B1125E702D}"/>
                </a:ext>
              </a:extLst>
            </p:cNvPr>
            <p:cNvCxnSpPr>
              <a:cxnSpLocks/>
            </p:cNvCxnSpPr>
            <p:nvPr/>
          </p:nvCxnSpPr>
          <p:spPr>
            <a:xfrm flipV="1">
              <a:off x="3396021" y="2501543"/>
              <a:ext cx="1881135" cy="1606885"/>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6A4BB7-D23C-0967-6111-808B82BE2956}"/>
                </a:ext>
              </a:extLst>
            </p:cNvPr>
            <p:cNvCxnSpPr>
              <a:cxnSpLocks/>
            </p:cNvCxnSpPr>
            <p:nvPr/>
          </p:nvCxnSpPr>
          <p:spPr>
            <a:xfrm flipV="1">
              <a:off x="3396021" y="3348332"/>
              <a:ext cx="1901848" cy="999579"/>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13F1CBE-D88B-6266-476E-44AC6307767F}"/>
                </a:ext>
              </a:extLst>
            </p:cNvPr>
            <p:cNvCxnSpPr>
              <a:cxnSpLocks/>
            </p:cNvCxnSpPr>
            <p:nvPr/>
          </p:nvCxnSpPr>
          <p:spPr>
            <a:xfrm flipV="1">
              <a:off x="3396021" y="4172222"/>
              <a:ext cx="1881135" cy="284101"/>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9C420CC-323B-5DCB-A273-26931EB4B43F}"/>
                </a:ext>
              </a:extLst>
            </p:cNvPr>
            <p:cNvCxnSpPr>
              <a:cxnSpLocks/>
            </p:cNvCxnSpPr>
            <p:nvPr/>
          </p:nvCxnSpPr>
          <p:spPr>
            <a:xfrm>
              <a:off x="3396021" y="4583918"/>
              <a:ext cx="1901848" cy="591550"/>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1E21373-3044-A37F-C49E-730DDF49D206}"/>
                </a:ext>
              </a:extLst>
            </p:cNvPr>
            <p:cNvCxnSpPr>
              <a:cxnSpLocks/>
            </p:cNvCxnSpPr>
            <p:nvPr/>
          </p:nvCxnSpPr>
          <p:spPr>
            <a:xfrm>
              <a:off x="3396021" y="4704356"/>
              <a:ext cx="2033452" cy="1429658"/>
            </a:xfrm>
            <a:prstGeom prst="straightConnector1">
              <a:avLst/>
            </a:prstGeom>
            <a:ln>
              <a:solidFill>
                <a:srgbClr val="FFB74D"/>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3" name="Group 212">
            <a:extLst>
              <a:ext uri="{FF2B5EF4-FFF2-40B4-BE49-F238E27FC236}">
                <a16:creationId xmlns:a16="http://schemas.microsoft.com/office/drawing/2014/main" id="{E5BFC6C7-C705-2441-8430-5CE871C1157F}"/>
              </a:ext>
            </a:extLst>
          </p:cNvPr>
          <p:cNvGrpSpPr/>
          <p:nvPr/>
        </p:nvGrpSpPr>
        <p:grpSpPr>
          <a:xfrm>
            <a:off x="5433111" y="995364"/>
            <a:ext cx="1325778" cy="5385872"/>
            <a:chOff x="5433111" y="995364"/>
            <a:chExt cx="1325778" cy="5385872"/>
          </a:xfrm>
        </p:grpSpPr>
        <p:grpSp>
          <p:nvGrpSpPr>
            <p:cNvPr id="206" name="Group 205">
              <a:extLst>
                <a:ext uri="{FF2B5EF4-FFF2-40B4-BE49-F238E27FC236}">
                  <a16:creationId xmlns:a16="http://schemas.microsoft.com/office/drawing/2014/main" id="{B889E1D9-C307-563F-66F0-B8E2E8598227}"/>
                </a:ext>
              </a:extLst>
            </p:cNvPr>
            <p:cNvGrpSpPr/>
            <p:nvPr/>
          </p:nvGrpSpPr>
          <p:grpSpPr>
            <a:xfrm>
              <a:off x="5433111" y="995364"/>
              <a:ext cx="1325778" cy="749634"/>
              <a:chOff x="5433111" y="995364"/>
              <a:chExt cx="1325778" cy="749634"/>
            </a:xfrm>
          </p:grpSpPr>
          <p:sp>
            <p:nvSpPr>
              <p:cNvPr id="6" name="Oval 5">
                <a:extLst>
                  <a:ext uri="{FF2B5EF4-FFF2-40B4-BE49-F238E27FC236}">
                    <a16:creationId xmlns:a16="http://schemas.microsoft.com/office/drawing/2014/main" id="{5325B4D1-9B16-988C-1E6F-5EA84F5F97D8}"/>
                  </a:ext>
                </a:extLst>
              </p:cNvPr>
              <p:cNvSpPr/>
              <p:nvPr/>
            </p:nvSpPr>
            <p:spPr>
              <a:xfrm>
                <a:off x="5721183" y="995364"/>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5D98F2C6-E570-1D66-F4FF-A88FCC9F8074}"/>
                      </a:ext>
                    </a:extLst>
                  </p:cNvPr>
                  <p:cNvSpPr txBox="1"/>
                  <p:nvPr/>
                </p:nvSpPr>
                <p:spPr>
                  <a:xfrm>
                    <a:off x="5433111" y="1156308"/>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71" name="TextBox 70">
                    <a:extLst>
                      <a:ext uri="{FF2B5EF4-FFF2-40B4-BE49-F238E27FC236}">
                        <a16:creationId xmlns:a16="http://schemas.microsoft.com/office/drawing/2014/main" id="{5D98F2C6-E570-1D66-F4FF-A88FCC9F8074}"/>
                      </a:ext>
                    </a:extLst>
                  </p:cNvPr>
                  <p:cNvSpPr txBox="1">
                    <a:spLocks noRot="1" noChangeAspect="1" noMove="1" noResize="1" noEditPoints="1" noAdjustHandles="1" noChangeArrowheads="1" noChangeShapeType="1" noTextEdit="1"/>
                  </p:cNvSpPr>
                  <p:nvPr/>
                </p:nvSpPr>
                <p:spPr>
                  <a:xfrm>
                    <a:off x="5433111" y="1156308"/>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nvGrpSpPr>
            <p:cNvPr id="205" name="Group 204">
              <a:extLst>
                <a:ext uri="{FF2B5EF4-FFF2-40B4-BE49-F238E27FC236}">
                  <a16:creationId xmlns:a16="http://schemas.microsoft.com/office/drawing/2014/main" id="{86F81C52-E7FE-160C-6C3C-C63CF129D6F4}"/>
                </a:ext>
              </a:extLst>
            </p:cNvPr>
            <p:cNvGrpSpPr/>
            <p:nvPr/>
          </p:nvGrpSpPr>
          <p:grpSpPr>
            <a:xfrm>
              <a:off x="5433111" y="1922612"/>
              <a:ext cx="1325778" cy="749634"/>
              <a:chOff x="5433111" y="1922612"/>
              <a:chExt cx="1325778" cy="749634"/>
            </a:xfrm>
          </p:grpSpPr>
          <p:sp>
            <p:nvSpPr>
              <p:cNvPr id="7" name="Oval 6">
                <a:extLst>
                  <a:ext uri="{FF2B5EF4-FFF2-40B4-BE49-F238E27FC236}">
                    <a16:creationId xmlns:a16="http://schemas.microsoft.com/office/drawing/2014/main" id="{D44D8C5C-A81F-7D9F-656E-E01C176BE48D}"/>
                  </a:ext>
                </a:extLst>
              </p:cNvPr>
              <p:cNvSpPr/>
              <p:nvPr/>
            </p:nvSpPr>
            <p:spPr>
              <a:xfrm>
                <a:off x="5721183" y="1922612"/>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72" name="TextBox 71">
                    <a:extLst>
                      <a:ext uri="{FF2B5EF4-FFF2-40B4-BE49-F238E27FC236}">
                        <a16:creationId xmlns:a16="http://schemas.microsoft.com/office/drawing/2014/main" id="{34C87DC1-08D5-C87E-8CB3-6C82D853BA98}"/>
                      </a:ext>
                    </a:extLst>
                  </p:cNvPr>
                  <p:cNvSpPr txBox="1"/>
                  <p:nvPr/>
                </p:nvSpPr>
                <p:spPr>
                  <a:xfrm>
                    <a:off x="5433111" y="2068732"/>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72" name="TextBox 71">
                    <a:extLst>
                      <a:ext uri="{FF2B5EF4-FFF2-40B4-BE49-F238E27FC236}">
                        <a16:creationId xmlns:a16="http://schemas.microsoft.com/office/drawing/2014/main" id="{34C87DC1-08D5-C87E-8CB3-6C82D853BA98}"/>
                      </a:ext>
                    </a:extLst>
                  </p:cNvPr>
                  <p:cNvSpPr txBox="1">
                    <a:spLocks noRot="1" noChangeAspect="1" noMove="1" noResize="1" noEditPoints="1" noAdjustHandles="1" noChangeArrowheads="1" noChangeShapeType="1" noTextEdit="1"/>
                  </p:cNvSpPr>
                  <p:nvPr/>
                </p:nvSpPr>
                <p:spPr>
                  <a:xfrm>
                    <a:off x="5433111" y="2068732"/>
                    <a:ext cx="1325778" cy="427746"/>
                  </a:xfrm>
                  <a:prstGeom prst="rect">
                    <a:avLst/>
                  </a:prstGeom>
                  <a:blipFill>
                    <a:blip r:embed="rId3"/>
                    <a:stretch>
                      <a:fillRect l="-6422" t="-107042" r="-2294" b="-149296"/>
                    </a:stretch>
                  </a:blipFill>
                </p:spPr>
                <p:txBody>
                  <a:bodyPr/>
                  <a:lstStyle/>
                  <a:p>
                    <a:r>
                      <a:rPr lang="en-IN">
                        <a:noFill/>
                      </a:rPr>
                      <a:t> </a:t>
                    </a:r>
                  </a:p>
                </p:txBody>
              </p:sp>
            </mc:Fallback>
          </mc:AlternateContent>
        </p:grpSp>
        <p:grpSp>
          <p:nvGrpSpPr>
            <p:cNvPr id="204" name="Group 203">
              <a:extLst>
                <a:ext uri="{FF2B5EF4-FFF2-40B4-BE49-F238E27FC236}">
                  <a16:creationId xmlns:a16="http://schemas.microsoft.com/office/drawing/2014/main" id="{A6D9DFF1-992A-A7A1-FAAA-4EE1CDD1298C}"/>
                </a:ext>
              </a:extLst>
            </p:cNvPr>
            <p:cNvGrpSpPr/>
            <p:nvPr/>
          </p:nvGrpSpPr>
          <p:grpSpPr>
            <a:xfrm>
              <a:off x="5433111" y="2849860"/>
              <a:ext cx="1325778" cy="749634"/>
              <a:chOff x="5433111" y="2849860"/>
              <a:chExt cx="1325778" cy="749634"/>
            </a:xfrm>
          </p:grpSpPr>
          <p:sp>
            <p:nvSpPr>
              <p:cNvPr id="8" name="Oval 7">
                <a:extLst>
                  <a:ext uri="{FF2B5EF4-FFF2-40B4-BE49-F238E27FC236}">
                    <a16:creationId xmlns:a16="http://schemas.microsoft.com/office/drawing/2014/main" id="{2D42C9CF-E6BA-3290-E22C-589057F5B6F2}"/>
                  </a:ext>
                </a:extLst>
              </p:cNvPr>
              <p:cNvSpPr/>
              <p:nvPr/>
            </p:nvSpPr>
            <p:spPr>
              <a:xfrm>
                <a:off x="5721183" y="2849860"/>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E6B8E97D-1B50-4585-0322-43FF6C7B214A}"/>
                      </a:ext>
                    </a:extLst>
                  </p:cNvPr>
                  <p:cNvSpPr txBox="1"/>
                  <p:nvPr/>
                </p:nvSpPr>
                <p:spPr>
                  <a:xfrm>
                    <a:off x="5433111" y="3028691"/>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73" name="TextBox 72">
                    <a:extLst>
                      <a:ext uri="{FF2B5EF4-FFF2-40B4-BE49-F238E27FC236}">
                        <a16:creationId xmlns:a16="http://schemas.microsoft.com/office/drawing/2014/main" id="{E6B8E97D-1B50-4585-0322-43FF6C7B214A}"/>
                      </a:ext>
                    </a:extLst>
                  </p:cNvPr>
                  <p:cNvSpPr txBox="1">
                    <a:spLocks noRot="1" noChangeAspect="1" noMove="1" noResize="1" noEditPoints="1" noAdjustHandles="1" noChangeArrowheads="1" noChangeShapeType="1" noTextEdit="1"/>
                  </p:cNvSpPr>
                  <p:nvPr/>
                </p:nvSpPr>
                <p:spPr>
                  <a:xfrm>
                    <a:off x="5433111" y="3028691"/>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nvGrpSpPr>
            <p:cNvPr id="203" name="Group 202">
              <a:extLst>
                <a:ext uri="{FF2B5EF4-FFF2-40B4-BE49-F238E27FC236}">
                  <a16:creationId xmlns:a16="http://schemas.microsoft.com/office/drawing/2014/main" id="{3BC86B36-7F3D-7C0A-576B-BDB924987552}"/>
                </a:ext>
              </a:extLst>
            </p:cNvPr>
            <p:cNvGrpSpPr/>
            <p:nvPr/>
          </p:nvGrpSpPr>
          <p:grpSpPr>
            <a:xfrm>
              <a:off x="5433111" y="3777108"/>
              <a:ext cx="1325778" cy="749634"/>
              <a:chOff x="5433111" y="3777108"/>
              <a:chExt cx="1325778" cy="749634"/>
            </a:xfrm>
          </p:grpSpPr>
          <p:sp>
            <p:nvSpPr>
              <p:cNvPr id="9" name="Oval 8">
                <a:extLst>
                  <a:ext uri="{FF2B5EF4-FFF2-40B4-BE49-F238E27FC236}">
                    <a16:creationId xmlns:a16="http://schemas.microsoft.com/office/drawing/2014/main" id="{35CADDB3-284B-475D-38E7-7F0B91F395A6}"/>
                  </a:ext>
                </a:extLst>
              </p:cNvPr>
              <p:cNvSpPr/>
              <p:nvPr/>
            </p:nvSpPr>
            <p:spPr>
              <a:xfrm>
                <a:off x="5721183" y="3777108"/>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CA8478B2-3601-1F7D-F8AD-6B907E713A9E}"/>
                      </a:ext>
                    </a:extLst>
                  </p:cNvPr>
                  <p:cNvSpPr txBox="1"/>
                  <p:nvPr/>
                </p:nvSpPr>
                <p:spPr>
                  <a:xfrm>
                    <a:off x="5433111" y="3933777"/>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74" name="TextBox 73">
                    <a:extLst>
                      <a:ext uri="{FF2B5EF4-FFF2-40B4-BE49-F238E27FC236}">
                        <a16:creationId xmlns:a16="http://schemas.microsoft.com/office/drawing/2014/main" id="{CA8478B2-3601-1F7D-F8AD-6B907E713A9E}"/>
                      </a:ext>
                    </a:extLst>
                  </p:cNvPr>
                  <p:cNvSpPr txBox="1">
                    <a:spLocks noRot="1" noChangeAspect="1" noMove="1" noResize="1" noEditPoints="1" noAdjustHandles="1" noChangeArrowheads="1" noChangeShapeType="1" noTextEdit="1"/>
                  </p:cNvSpPr>
                  <p:nvPr/>
                </p:nvSpPr>
                <p:spPr>
                  <a:xfrm>
                    <a:off x="5433111" y="3933777"/>
                    <a:ext cx="1325778" cy="427746"/>
                  </a:xfrm>
                  <a:prstGeom prst="rect">
                    <a:avLst/>
                  </a:prstGeom>
                  <a:blipFill>
                    <a:blip r:embed="rId3"/>
                    <a:stretch>
                      <a:fillRect l="-6422" t="-108571" r="-2294" b="-152857"/>
                    </a:stretch>
                  </a:blipFill>
                </p:spPr>
                <p:txBody>
                  <a:bodyPr/>
                  <a:lstStyle/>
                  <a:p>
                    <a:r>
                      <a:rPr lang="en-IN">
                        <a:noFill/>
                      </a:rPr>
                      <a:t> </a:t>
                    </a:r>
                  </a:p>
                </p:txBody>
              </p:sp>
            </mc:Fallback>
          </mc:AlternateContent>
        </p:grpSp>
        <p:grpSp>
          <p:nvGrpSpPr>
            <p:cNvPr id="202" name="Group 201">
              <a:extLst>
                <a:ext uri="{FF2B5EF4-FFF2-40B4-BE49-F238E27FC236}">
                  <a16:creationId xmlns:a16="http://schemas.microsoft.com/office/drawing/2014/main" id="{76112043-1D6B-B81F-FA54-EBC5C8C233ED}"/>
                </a:ext>
              </a:extLst>
            </p:cNvPr>
            <p:cNvGrpSpPr/>
            <p:nvPr/>
          </p:nvGrpSpPr>
          <p:grpSpPr>
            <a:xfrm>
              <a:off x="5433111" y="4704356"/>
              <a:ext cx="1325778" cy="749634"/>
              <a:chOff x="5433111" y="4704356"/>
              <a:chExt cx="1325778" cy="749634"/>
            </a:xfrm>
          </p:grpSpPr>
          <p:sp>
            <p:nvSpPr>
              <p:cNvPr id="10" name="Oval 9">
                <a:extLst>
                  <a:ext uri="{FF2B5EF4-FFF2-40B4-BE49-F238E27FC236}">
                    <a16:creationId xmlns:a16="http://schemas.microsoft.com/office/drawing/2014/main" id="{26F975B3-AE8F-A824-0E76-3543B23CD5AD}"/>
                  </a:ext>
                </a:extLst>
              </p:cNvPr>
              <p:cNvSpPr/>
              <p:nvPr/>
            </p:nvSpPr>
            <p:spPr>
              <a:xfrm>
                <a:off x="5721183" y="4704356"/>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EF55D9A8-374E-710B-ED8A-51910FC1165B}"/>
                      </a:ext>
                    </a:extLst>
                  </p:cNvPr>
                  <p:cNvSpPr txBox="1"/>
                  <p:nvPr/>
                </p:nvSpPr>
                <p:spPr>
                  <a:xfrm>
                    <a:off x="5433111" y="4869575"/>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75" name="TextBox 74">
                    <a:extLst>
                      <a:ext uri="{FF2B5EF4-FFF2-40B4-BE49-F238E27FC236}">
                        <a16:creationId xmlns:a16="http://schemas.microsoft.com/office/drawing/2014/main" id="{EF55D9A8-374E-710B-ED8A-51910FC1165B}"/>
                      </a:ext>
                    </a:extLst>
                  </p:cNvPr>
                  <p:cNvSpPr txBox="1">
                    <a:spLocks noRot="1" noChangeAspect="1" noMove="1" noResize="1" noEditPoints="1" noAdjustHandles="1" noChangeArrowheads="1" noChangeShapeType="1" noTextEdit="1"/>
                  </p:cNvSpPr>
                  <p:nvPr/>
                </p:nvSpPr>
                <p:spPr>
                  <a:xfrm>
                    <a:off x="5433111" y="4869575"/>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nvGrpSpPr>
            <p:cNvPr id="201" name="Group 200">
              <a:extLst>
                <a:ext uri="{FF2B5EF4-FFF2-40B4-BE49-F238E27FC236}">
                  <a16:creationId xmlns:a16="http://schemas.microsoft.com/office/drawing/2014/main" id="{EC0C72EA-7233-D93A-7074-B4855A1BD2C0}"/>
                </a:ext>
              </a:extLst>
            </p:cNvPr>
            <p:cNvGrpSpPr/>
            <p:nvPr/>
          </p:nvGrpSpPr>
          <p:grpSpPr>
            <a:xfrm>
              <a:off x="5433111" y="5631602"/>
              <a:ext cx="1325778" cy="749634"/>
              <a:chOff x="5433111" y="5631602"/>
              <a:chExt cx="1325778" cy="749634"/>
            </a:xfrm>
          </p:grpSpPr>
          <p:sp>
            <p:nvSpPr>
              <p:cNvPr id="11" name="Oval 10">
                <a:extLst>
                  <a:ext uri="{FF2B5EF4-FFF2-40B4-BE49-F238E27FC236}">
                    <a16:creationId xmlns:a16="http://schemas.microsoft.com/office/drawing/2014/main" id="{6D5D029A-2256-5217-22C1-12BED54FC916}"/>
                  </a:ext>
                </a:extLst>
              </p:cNvPr>
              <p:cNvSpPr/>
              <p:nvPr/>
            </p:nvSpPr>
            <p:spPr>
              <a:xfrm>
                <a:off x="5721183" y="5631602"/>
                <a:ext cx="749634" cy="749634"/>
              </a:xfrm>
              <a:prstGeom prst="ellipse">
                <a:avLst/>
              </a:prstGeom>
              <a:gradFill>
                <a:gsLst>
                  <a:gs pos="0">
                    <a:srgbClr val="EA4335"/>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B9BB5E27-9EE2-8E45-73B2-2AEEF88D5FF9}"/>
                      </a:ext>
                    </a:extLst>
                  </p:cNvPr>
                  <p:cNvSpPr txBox="1"/>
                  <p:nvPr/>
                </p:nvSpPr>
                <p:spPr>
                  <a:xfrm>
                    <a:off x="5433111" y="5796352"/>
                    <a:ext cx="1325778" cy="42774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naryPr>
                            <m:sub/>
                            <m:sup/>
                            <m:e>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𝑤</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sSub>
                                <m:sSubPr>
                                  <m:ctrlPr>
                                    <a:rPr lang="en-US" sz="9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ctrlPr>
                                </m:sSubPr>
                                <m:e>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𝑥</m:t>
                                  </m:r>
                                </m:e>
                                <m:sub>
                                  <m:r>
                                    <a:rPr lang="en-IN" sz="900" i="1" dirty="0">
                                      <a:solidFill>
                                        <a:schemeClr val="bg1"/>
                                      </a:solidFill>
                                      <a:latin typeface="Cambria Math" panose="02040503050406030204" pitchFamily="18" charset="0"/>
                                      <a:ea typeface="Inter" panose="02000503000000020004" pitchFamily="2" charset="0"/>
                                      <a:cs typeface="Poppins" panose="00000500000000000000" pitchFamily="2" charset="0"/>
                                    </a:rPr>
                                    <m:t>𝑖</m:t>
                                  </m:r>
                                </m:sub>
                              </m:sSub>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m:t>
                              </m:r>
                              <m:r>
                                <a:rPr lang="en-IN" sz="900" b="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𝑏</m:t>
                              </m:r>
                            </m:e>
                          </m:nary>
                        </m:oMath>
                      </m:oMathPara>
                    </a14:m>
                    <a:endParaRPr lang="en-IN" sz="9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76" name="TextBox 75">
                    <a:extLst>
                      <a:ext uri="{FF2B5EF4-FFF2-40B4-BE49-F238E27FC236}">
                        <a16:creationId xmlns:a16="http://schemas.microsoft.com/office/drawing/2014/main" id="{B9BB5E27-9EE2-8E45-73B2-2AEEF88D5FF9}"/>
                      </a:ext>
                    </a:extLst>
                  </p:cNvPr>
                  <p:cNvSpPr txBox="1">
                    <a:spLocks noRot="1" noChangeAspect="1" noMove="1" noResize="1" noEditPoints="1" noAdjustHandles="1" noChangeArrowheads="1" noChangeShapeType="1" noTextEdit="1"/>
                  </p:cNvSpPr>
                  <p:nvPr/>
                </p:nvSpPr>
                <p:spPr>
                  <a:xfrm>
                    <a:off x="5433111" y="5796352"/>
                    <a:ext cx="1325778" cy="427746"/>
                  </a:xfrm>
                  <a:prstGeom prst="rect">
                    <a:avLst/>
                  </a:prstGeom>
                  <a:blipFill>
                    <a:blip r:embed="rId2"/>
                    <a:stretch>
                      <a:fillRect l="-6422" t="-108571" r="-2294" b="-152857"/>
                    </a:stretch>
                  </a:blipFill>
                </p:spPr>
                <p:txBody>
                  <a:bodyPr/>
                  <a:lstStyle/>
                  <a:p>
                    <a:r>
                      <a:rPr lang="en-IN">
                        <a:noFill/>
                      </a:rPr>
                      <a:t> </a:t>
                    </a:r>
                  </a:p>
                </p:txBody>
              </p:sp>
            </mc:Fallback>
          </mc:AlternateContent>
        </p:grpSp>
      </p:grpSp>
      <p:sp>
        <p:nvSpPr>
          <p:cNvPr id="101" name="Left Bracket 100">
            <a:extLst>
              <a:ext uri="{FF2B5EF4-FFF2-40B4-BE49-F238E27FC236}">
                <a16:creationId xmlns:a16="http://schemas.microsoft.com/office/drawing/2014/main" id="{0B3735F4-0CC3-96F3-FEE4-0F91A68EB1E6}"/>
              </a:ext>
            </a:extLst>
          </p:cNvPr>
          <p:cNvSpPr/>
          <p:nvPr/>
        </p:nvSpPr>
        <p:spPr>
          <a:xfrm>
            <a:off x="1821334" y="1915362"/>
            <a:ext cx="267348" cy="350003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02" name="TextBox 101">
            <a:extLst>
              <a:ext uri="{FF2B5EF4-FFF2-40B4-BE49-F238E27FC236}">
                <a16:creationId xmlns:a16="http://schemas.microsoft.com/office/drawing/2014/main" id="{F1E32A29-6B42-1379-1939-223C30CD39A4}"/>
              </a:ext>
            </a:extLst>
          </p:cNvPr>
          <p:cNvSpPr txBox="1"/>
          <p:nvPr/>
        </p:nvSpPr>
        <p:spPr>
          <a:xfrm>
            <a:off x="572082" y="3434545"/>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104" name="TextBox 103">
            <a:extLst>
              <a:ext uri="{FF2B5EF4-FFF2-40B4-BE49-F238E27FC236}">
                <a16:creationId xmlns:a16="http://schemas.microsoft.com/office/drawing/2014/main" id="{BA3B5F9A-78F6-0D44-E710-EF2637242B9B}"/>
              </a:ext>
            </a:extLst>
          </p:cNvPr>
          <p:cNvSpPr txBox="1"/>
          <p:nvPr/>
        </p:nvSpPr>
        <p:spPr>
          <a:xfrm>
            <a:off x="4860718" y="6437196"/>
            <a:ext cx="2470564"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Hidden Layer</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nvGrpSpPr>
          <p:cNvPr id="209" name="Group 208">
            <a:extLst>
              <a:ext uri="{FF2B5EF4-FFF2-40B4-BE49-F238E27FC236}">
                <a16:creationId xmlns:a16="http://schemas.microsoft.com/office/drawing/2014/main" id="{123DFE2A-278A-7B39-F66D-102B8C649C0C}"/>
              </a:ext>
            </a:extLst>
          </p:cNvPr>
          <p:cNvGrpSpPr/>
          <p:nvPr/>
        </p:nvGrpSpPr>
        <p:grpSpPr>
          <a:xfrm>
            <a:off x="1320214" y="5051025"/>
            <a:ext cx="1298974" cy="1590065"/>
            <a:chOff x="1320214" y="5051025"/>
            <a:chExt cx="1298974" cy="1590065"/>
          </a:xfrm>
        </p:grpSpPr>
        <p:sp>
          <p:nvSpPr>
            <p:cNvPr id="107" name="TextBox 106">
              <a:extLst>
                <a:ext uri="{FF2B5EF4-FFF2-40B4-BE49-F238E27FC236}">
                  <a16:creationId xmlns:a16="http://schemas.microsoft.com/office/drawing/2014/main" id="{C28036C9-AA51-F35F-5F28-6A296B1F0519}"/>
                </a:ext>
              </a:extLst>
            </p:cNvPr>
            <p:cNvSpPr txBox="1"/>
            <p:nvPr/>
          </p:nvSpPr>
          <p:spPr>
            <a:xfrm>
              <a:off x="1320214" y="5702371"/>
              <a:ext cx="1115326" cy="938719"/>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Extracted from the image (e.g., shape &amp; color)</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108" name="Connector: Curved 107">
              <a:extLst>
                <a:ext uri="{FF2B5EF4-FFF2-40B4-BE49-F238E27FC236}">
                  <a16:creationId xmlns:a16="http://schemas.microsoft.com/office/drawing/2014/main" id="{EA9757FE-25AE-8EE1-2E8D-387253EF0EA2}"/>
                </a:ext>
              </a:extLst>
            </p:cNvPr>
            <p:cNvCxnSpPr>
              <a:cxnSpLocks/>
            </p:cNvCxnSpPr>
            <p:nvPr/>
          </p:nvCxnSpPr>
          <p:spPr>
            <a:xfrm flipV="1">
              <a:off x="2251891" y="5051025"/>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7119A573-44E1-011F-B8C7-51B43D594AB3}"/>
              </a:ext>
            </a:extLst>
          </p:cNvPr>
          <p:cNvGrpSpPr/>
          <p:nvPr/>
        </p:nvGrpSpPr>
        <p:grpSpPr>
          <a:xfrm>
            <a:off x="6096000" y="364828"/>
            <a:ext cx="3595317" cy="600164"/>
            <a:chOff x="6096000" y="364828"/>
            <a:chExt cx="3595317" cy="600164"/>
          </a:xfrm>
        </p:grpSpPr>
        <p:sp>
          <p:nvSpPr>
            <p:cNvPr id="109" name="TextBox 108">
              <a:extLst>
                <a:ext uri="{FF2B5EF4-FFF2-40B4-BE49-F238E27FC236}">
                  <a16:creationId xmlns:a16="http://schemas.microsoft.com/office/drawing/2014/main" id="{0015EE0A-0712-4642-AA5F-E03E47FF006C}"/>
                </a:ext>
              </a:extLst>
            </p:cNvPr>
            <p:cNvSpPr txBox="1"/>
            <p:nvPr/>
          </p:nvSpPr>
          <p:spPr>
            <a:xfrm>
              <a:off x="7021381" y="364828"/>
              <a:ext cx="2669936" cy="600164"/>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Each node computes a weighted sum and applies an activation function (e.g., ReLU or sigmoid)</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110" name="Connector: Curved 109">
              <a:extLst>
                <a:ext uri="{FF2B5EF4-FFF2-40B4-BE49-F238E27FC236}">
                  <a16:creationId xmlns:a16="http://schemas.microsoft.com/office/drawing/2014/main" id="{F25D0454-2FFC-066E-D0B1-5AC335C7891F}"/>
                </a:ext>
              </a:extLst>
            </p:cNvPr>
            <p:cNvCxnSpPr>
              <a:cxnSpLocks/>
            </p:cNvCxnSpPr>
            <p:nvPr/>
          </p:nvCxnSpPr>
          <p:spPr>
            <a:xfrm rot="5400000" flipH="1" flipV="1">
              <a:off x="6430378" y="323113"/>
              <a:ext cx="256626" cy="925381"/>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8" name="Group 197">
            <a:extLst>
              <a:ext uri="{FF2B5EF4-FFF2-40B4-BE49-F238E27FC236}">
                <a16:creationId xmlns:a16="http://schemas.microsoft.com/office/drawing/2014/main" id="{EE91066C-70B9-A87E-45DC-A00DF3BDC416}"/>
              </a:ext>
            </a:extLst>
          </p:cNvPr>
          <p:cNvGrpSpPr/>
          <p:nvPr/>
        </p:nvGrpSpPr>
        <p:grpSpPr>
          <a:xfrm>
            <a:off x="6739050" y="1404174"/>
            <a:ext cx="1934127" cy="4606051"/>
            <a:chOff x="6739050" y="1404174"/>
            <a:chExt cx="1934127" cy="4606051"/>
          </a:xfrm>
        </p:grpSpPr>
        <p:cxnSp>
          <p:nvCxnSpPr>
            <p:cNvPr id="77" name="Straight Arrow Connector 76">
              <a:extLst>
                <a:ext uri="{FF2B5EF4-FFF2-40B4-BE49-F238E27FC236}">
                  <a16:creationId xmlns:a16="http://schemas.microsoft.com/office/drawing/2014/main" id="{5822459A-DAED-DF8C-B523-BBC3A0591129}"/>
                </a:ext>
              </a:extLst>
            </p:cNvPr>
            <p:cNvCxnSpPr>
              <a:cxnSpLocks/>
              <a:stCxn id="73" idx="3"/>
            </p:cNvCxnSpPr>
            <p:nvPr/>
          </p:nvCxnSpPr>
          <p:spPr>
            <a:xfrm>
              <a:off x="6758889" y="3242564"/>
              <a:ext cx="1896030" cy="763471"/>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DF9E18C7-248C-8475-5DFF-CF0644F4E2AB}"/>
                </a:ext>
              </a:extLst>
            </p:cNvPr>
            <p:cNvCxnSpPr>
              <a:cxnSpLocks/>
              <a:stCxn id="74" idx="3"/>
            </p:cNvCxnSpPr>
            <p:nvPr/>
          </p:nvCxnSpPr>
          <p:spPr>
            <a:xfrm flipV="1">
              <a:off x="6758889" y="4007200"/>
              <a:ext cx="1896030" cy="140450"/>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345E43B-F70C-5343-D1FE-7CCABF2BBDA6}"/>
                </a:ext>
              </a:extLst>
            </p:cNvPr>
            <p:cNvCxnSpPr>
              <a:cxnSpLocks/>
              <a:stCxn id="75" idx="3"/>
            </p:cNvCxnSpPr>
            <p:nvPr/>
          </p:nvCxnSpPr>
          <p:spPr>
            <a:xfrm flipV="1">
              <a:off x="6758889" y="4007200"/>
              <a:ext cx="1896030" cy="1076248"/>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F30527-9360-180E-A5C1-A8CB10DC3937}"/>
                </a:ext>
              </a:extLst>
            </p:cNvPr>
            <p:cNvCxnSpPr>
              <a:cxnSpLocks/>
              <a:stCxn id="76" idx="3"/>
            </p:cNvCxnSpPr>
            <p:nvPr/>
          </p:nvCxnSpPr>
          <p:spPr>
            <a:xfrm flipV="1">
              <a:off x="6758889" y="4007200"/>
              <a:ext cx="1896030" cy="2003025"/>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C0BEC9A-555E-1BE0-A037-749249160B31}"/>
                </a:ext>
              </a:extLst>
            </p:cNvPr>
            <p:cNvCxnSpPr>
              <a:cxnSpLocks/>
            </p:cNvCxnSpPr>
            <p:nvPr/>
          </p:nvCxnSpPr>
          <p:spPr>
            <a:xfrm>
              <a:off x="6758889" y="1445838"/>
              <a:ext cx="1896030" cy="2561362"/>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F84315D-AEAB-3E00-56CC-93EB4D6139CE}"/>
                </a:ext>
              </a:extLst>
            </p:cNvPr>
            <p:cNvCxnSpPr>
              <a:cxnSpLocks/>
              <a:stCxn id="72" idx="3"/>
            </p:cNvCxnSpPr>
            <p:nvPr/>
          </p:nvCxnSpPr>
          <p:spPr>
            <a:xfrm>
              <a:off x="6758889" y="2282605"/>
              <a:ext cx="1896030" cy="1724595"/>
            </a:xfrm>
            <a:prstGeom prst="straightConnector1">
              <a:avLst/>
            </a:prstGeom>
            <a:ln w="3175">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656D9A6D-291F-6007-C7DB-D14A79417128}"/>
                </a:ext>
              </a:extLst>
            </p:cNvPr>
            <p:cNvCxnSpPr>
              <a:cxnSpLocks/>
            </p:cNvCxnSpPr>
            <p:nvPr/>
          </p:nvCxnSpPr>
          <p:spPr>
            <a:xfrm flipV="1">
              <a:off x="6739050" y="2945425"/>
              <a:ext cx="1934127" cy="3003842"/>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95A43FBC-EF81-A5D2-6E29-57E6D1462E4A}"/>
                </a:ext>
              </a:extLst>
            </p:cNvPr>
            <p:cNvCxnSpPr>
              <a:cxnSpLocks/>
            </p:cNvCxnSpPr>
            <p:nvPr/>
          </p:nvCxnSpPr>
          <p:spPr>
            <a:xfrm flipV="1">
              <a:off x="6797243" y="2945425"/>
              <a:ext cx="1875934" cy="2006965"/>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2A1F3587-D897-24DE-E424-0E644FAA1310}"/>
                </a:ext>
              </a:extLst>
            </p:cNvPr>
            <p:cNvCxnSpPr>
              <a:cxnSpLocks/>
            </p:cNvCxnSpPr>
            <p:nvPr/>
          </p:nvCxnSpPr>
          <p:spPr>
            <a:xfrm flipV="1">
              <a:off x="6817082" y="2945425"/>
              <a:ext cx="1856095" cy="1107842"/>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918BB3B-0897-62A8-5C67-624B0DD464D5}"/>
                </a:ext>
              </a:extLst>
            </p:cNvPr>
            <p:cNvCxnSpPr>
              <a:cxnSpLocks/>
            </p:cNvCxnSpPr>
            <p:nvPr/>
          </p:nvCxnSpPr>
          <p:spPr>
            <a:xfrm flipV="1">
              <a:off x="6817082" y="2945425"/>
              <a:ext cx="1856095" cy="229267"/>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BCD3F208-B8DD-A73D-E1FB-CF5CBB987BF8}"/>
                </a:ext>
              </a:extLst>
            </p:cNvPr>
            <p:cNvCxnSpPr>
              <a:cxnSpLocks/>
            </p:cNvCxnSpPr>
            <p:nvPr/>
          </p:nvCxnSpPr>
          <p:spPr>
            <a:xfrm>
              <a:off x="6778131" y="2241744"/>
              <a:ext cx="1895046" cy="703681"/>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01BD559C-AD4E-9150-79C2-B20AD239E675}"/>
                </a:ext>
              </a:extLst>
            </p:cNvPr>
            <p:cNvCxnSpPr>
              <a:cxnSpLocks/>
            </p:cNvCxnSpPr>
            <p:nvPr/>
          </p:nvCxnSpPr>
          <p:spPr>
            <a:xfrm>
              <a:off x="6791143" y="1404174"/>
              <a:ext cx="1882034" cy="1541251"/>
            </a:xfrm>
            <a:prstGeom prst="straightConnector1">
              <a:avLst/>
            </a:prstGeom>
            <a:ln w="19050">
              <a:solidFill>
                <a:srgbClr val="FF8F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3D96597-A3A2-1E1B-EA17-2E25F0CD75FF}"/>
              </a:ext>
            </a:extLst>
          </p:cNvPr>
          <p:cNvGrpSpPr/>
          <p:nvPr/>
        </p:nvGrpSpPr>
        <p:grpSpPr>
          <a:xfrm>
            <a:off x="8790778" y="2481015"/>
            <a:ext cx="928819" cy="928819"/>
            <a:chOff x="8790778" y="2481015"/>
            <a:chExt cx="928819" cy="928819"/>
          </a:xfrm>
        </p:grpSpPr>
        <p:sp>
          <p:nvSpPr>
            <p:cNvPr id="186" name="Oval 185">
              <a:extLst>
                <a:ext uri="{FF2B5EF4-FFF2-40B4-BE49-F238E27FC236}">
                  <a16:creationId xmlns:a16="http://schemas.microsoft.com/office/drawing/2014/main" id="{83305F57-E919-9010-6F0A-642DAE950DF6}"/>
                </a:ext>
              </a:extLst>
            </p:cNvPr>
            <p:cNvSpPr/>
            <p:nvPr/>
          </p:nvSpPr>
          <p:spPr>
            <a:xfrm>
              <a:off x="8790778" y="2481015"/>
              <a:ext cx="928819" cy="928819"/>
            </a:xfrm>
            <a:prstGeom prst="ellipse">
              <a:avLst/>
            </a:prstGeom>
            <a:gradFill>
              <a:gsLst>
                <a:gs pos="0">
                  <a:srgbClr val="FF6D00"/>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TextBox 187">
              <a:extLst>
                <a:ext uri="{FF2B5EF4-FFF2-40B4-BE49-F238E27FC236}">
                  <a16:creationId xmlns:a16="http://schemas.microsoft.com/office/drawing/2014/main" id="{45329EDC-4D22-C156-B270-A361AFBF6747}"/>
                </a:ext>
              </a:extLst>
            </p:cNvPr>
            <p:cNvSpPr txBox="1"/>
            <p:nvPr/>
          </p:nvSpPr>
          <p:spPr>
            <a:xfrm>
              <a:off x="8843766" y="2745214"/>
              <a:ext cx="836880"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Circle</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199" name="Group 198">
            <a:extLst>
              <a:ext uri="{FF2B5EF4-FFF2-40B4-BE49-F238E27FC236}">
                <a16:creationId xmlns:a16="http://schemas.microsoft.com/office/drawing/2014/main" id="{A9E388B5-6BEC-E454-F572-FFBF5B55FFDD}"/>
              </a:ext>
            </a:extLst>
          </p:cNvPr>
          <p:cNvGrpSpPr/>
          <p:nvPr/>
        </p:nvGrpSpPr>
        <p:grpSpPr>
          <a:xfrm>
            <a:off x="8772520" y="3566696"/>
            <a:ext cx="947077" cy="928819"/>
            <a:chOff x="8772520" y="3566696"/>
            <a:chExt cx="947077" cy="928819"/>
          </a:xfrm>
        </p:grpSpPr>
        <p:sp>
          <p:nvSpPr>
            <p:cNvPr id="187" name="Oval 186">
              <a:extLst>
                <a:ext uri="{FF2B5EF4-FFF2-40B4-BE49-F238E27FC236}">
                  <a16:creationId xmlns:a16="http://schemas.microsoft.com/office/drawing/2014/main" id="{EB6AF012-C237-1DA3-4D12-D7FAC656AC1F}"/>
                </a:ext>
              </a:extLst>
            </p:cNvPr>
            <p:cNvSpPr/>
            <p:nvPr/>
          </p:nvSpPr>
          <p:spPr>
            <a:xfrm>
              <a:off x="8790778" y="3566696"/>
              <a:ext cx="928819" cy="928819"/>
            </a:xfrm>
            <a:prstGeom prst="ellipse">
              <a:avLst/>
            </a:prstGeom>
            <a:gradFill>
              <a:gsLst>
                <a:gs pos="0">
                  <a:srgbClr val="FF6D00"/>
                </a:gs>
                <a:gs pos="100000">
                  <a:srgbClr val="FF902A"/>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9" name="TextBox 188">
              <a:extLst>
                <a:ext uri="{FF2B5EF4-FFF2-40B4-BE49-F238E27FC236}">
                  <a16:creationId xmlns:a16="http://schemas.microsoft.com/office/drawing/2014/main" id="{4A63C847-FEA2-DF02-5CDA-8C787287E89D}"/>
                </a:ext>
              </a:extLst>
            </p:cNvPr>
            <p:cNvSpPr txBox="1"/>
            <p:nvPr/>
          </p:nvSpPr>
          <p:spPr>
            <a:xfrm>
              <a:off x="8772520" y="3837923"/>
              <a:ext cx="928819" cy="338554"/>
            </a:xfrm>
            <a:prstGeom prst="rect">
              <a:avLst/>
            </a:prstGeom>
            <a:noFill/>
          </p:spPr>
          <p:txBody>
            <a:bodyPr wrap="square">
              <a:spAutoFit/>
            </a:bodyPr>
            <a:lstStyle/>
            <a:p>
              <a:pPr algn="ctr"/>
              <a:r>
                <a:rPr lang="en-US" sz="1600" dirty="0">
                  <a:solidFill>
                    <a:schemeClr val="bg1"/>
                  </a:solidFill>
                  <a:latin typeface="Inter SemiBold" panose="02000503000000020004" pitchFamily="2" charset="0"/>
                  <a:ea typeface="Inter SemiBold" panose="02000503000000020004" pitchFamily="2" charset="0"/>
                </a:rPr>
                <a:t>Square</a:t>
              </a:r>
              <a:endParaRPr lang="en-IN" sz="1600" dirty="0">
                <a:solidFill>
                  <a:schemeClr val="bg1"/>
                </a:solidFill>
                <a:latin typeface="Inter SemiBold" panose="02000503000000020004" pitchFamily="2" charset="0"/>
                <a:ea typeface="Inter SemiBold" panose="02000503000000020004" pitchFamily="2" charset="0"/>
              </a:endParaRPr>
            </a:p>
          </p:txBody>
        </p:sp>
      </p:grpSp>
      <p:grpSp>
        <p:nvGrpSpPr>
          <p:cNvPr id="211" name="Group 210">
            <a:extLst>
              <a:ext uri="{FF2B5EF4-FFF2-40B4-BE49-F238E27FC236}">
                <a16:creationId xmlns:a16="http://schemas.microsoft.com/office/drawing/2014/main" id="{BA527CA0-5CAB-5ECC-C717-E2F91A4A3122}"/>
              </a:ext>
            </a:extLst>
          </p:cNvPr>
          <p:cNvGrpSpPr/>
          <p:nvPr/>
        </p:nvGrpSpPr>
        <p:grpSpPr>
          <a:xfrm>
            <a:off x="9837198" y="2386554"/>
            <a:ext cx="1617254" cy="2216727"/>
            <a:chOff x="9837198" y="2386554"/>
            <a:chExt cx="1617254" cy="2216727"/>
          </a:xfrm>
        </p:grpSpPr>
        <p:sp>
          <p:nvSpPr>
            <p:cNvPr id="190" name="Left Bracket 189">
              <a:extLst>
                <a:ext uri="{FF2B5EF4-FFF2-40B4-BE49-F238E27FC236}">
                  <a16:creationId xmlns:a16="http://schemas.microsoft.com/office/drawing/2014/main" id="{991C0DCE-B53E-B1C9-6DA0-582C9440F639}"/>
                </a:ext>
              </a:extLst>
            </p:cNvPr>
            <p:cNvSpPr/>
            <p:nvPr/>
          </p:nvSpPr>
          <p:spPr>
            <a:xfrm flipH="1">
              <a:off x="9837198" y="2386554"/>
              <a:ext cx="210870" cy="2216727"/>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91" name="TextBox 190">
              <a:extLst>
                <a:ext uri="{FF2B5EF4-FFF2-40B4-BE49-F238E27FC236}">
                  <a16:creationId xmlns:a16="http://schemas.microsoft.com/office/drawing/2014/main" id="{3940D6C0-EFD4-2AF9-D8B4-135B79C29ADE}"/>
                </a:ext>
              </a:extLst>
            </p:cNvPr>
            <p:cNvSpPr txBox="1"/>
            <p:nvPr/>
          </p:nvSpPr>
          <p:spPr>
            <a:xfrm>
              <a:off x="10128674" y="3223180"/>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Outputs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sp>
        <p:nvSpPr>
          <p:cNvPr id="192" name="TextBox 191">
            <a:extLst>
              <a:ext uri="{FF2B5EF4-FFF2-40B4-BE49-F238E27FC236}">
                <a16:creationId xmlns:a16="http://schemas.microsoft.com/office/drawing/2014/main" id="{93E029D0-764E-9FDA-FC45-5FC32CB04599}"/>
              </a:ext>
            </a:extLst>
          </p:cNvPr>
          <p:cNvSpPr txBox="1"/>
          <p:nvPr/>
        </p:nvSpPr>
        <p:spPr>
          <a:xfrm>
            <a:off x="10165669" y="1857023"/>
            <a:ext cx="1115326" cy="769441"/>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Predicts class based on activated features</a:t>
            </a:r>
            <a:endParaRPr lang="en-IN" sz="1100" dirty="0">
              <a:solidFill>
                <a:schemeClr val="bg1"/>
              </a:solidFill>
              <a:latin typeface="Inter Light" panose="02000503000000020004" pitchFamily="2" charset="0"/>
              <a:ea typeface="Inter Light" panose="02000503000000020004" pitchFamily="2" charset="0"/>
            </a:endParaRPr>
          </a:p>
        </p:txBody>
      </p:sp>
      <p:sp>
        <p:nvSpPr>
          <p:cNvPr id="196" name="TextBox 195">
            <a:extLst>
              <a:ext uri="{FF2B5EF4-FFF2-40B4-BE49-F238E27FC236}">
                <a16:creationId xmlns:a16="http://schemas.microsoft.com/office/drawing/2014/main" id="{ADFD5B37-AFAB-6484-5F93-9A1BF85A9E19}"/>
              </a:ext>
            </a:extLst>
          </p:cNvPr>
          <p:cNvSpPr txBox="1"/>
          <p:nvPr/>
        </p:nvSpPr>
        <p:spPr>
          <a:xfrm>
            <a:off x="8427044" y="5498176"/>
            <a:ext cx="6103256" cy="830997"/>
          </a:xfrm>
          <a:prstGeom prst="rect">
            <a:avLst/>
          </a:prstGeom>
          <a:noFill/>
        </p:spPr>
        <p:txBody>
          <a:bodyPr wrap="square">
            <a:spAutoFit/>
          </a:bodyPr>
          <a:lstStyle/>
          <a:p>
            <a:pPr marL="285750" indent="-285750">
              <a:buFont typeface="Arial" panose="020B0604020202020204" pitchFamily="34" charset="0"/>
              <a:buChar char="•"/>
            </a:pPr>
            <a:r>
              <a:rPr lang="en-US" sz="1200" i="1" dirty="0">
                <a:solidFill>
                  <a:schemeClr val="bg1"/>
                </a:solidFill>
                <a:latin typeface="Inter Light" panose="02000503000000020004" pitchFamily="2" charset="0"/>
                <a:ea typeface="Inter Light" panose="02000503000000020004" pitchFamily="2" charset="0"/>
              </a:rPr>
              <a:t>Each input is multiplied by a weight</a:t>
            </a:r>
          </a:p>
          <a:p>
            <a:pPr marL="285750" indent="-285750">
              <a:buFont typeface="Arial" panose="020B0604020202020204" pitchFamily="34" charset="0"/>
              <a:buChar char="•"/>
            </a:pPr>
            <a:r>
              <a:rPr lang="en-US" sz="1200" i="1" dirty="0">
                <a:solidFill>
                  <a:schemeClr val="bg1"/>
                </a:solidFill>
                <a:latin typeface="Inter Light" panose="02000503000000020004" pitchFamily="2" charset="0"/>
                <a:ea typeface="Inter Light" panose="02000503000000020004" pitchFamily="2" charset="0"/>
              </a:rPr>
              <a:t>Passed through activation</a:t>
            </a:r>
          </a:p>
          <a:p>
            <a:pPr marL="285750" indent="-285750">
              <a:buFont typeface="Arial" panose="020B0604020202020204" pitchFamily="34" charset="0"/>
              <a:buChar char="•"/>
            </a:pPr>
            <a:r>
              <a:rPr lang="en-US" sz="1200" i="1" dirty="0">
                <a:solidFill>
                  <a:schemeClr val="bg1"/>
                </a:solidFill>
                <a:latin typeface="Inter Light" panose="02000503000000020004" pitchFamily="2" charset="0"/>
                <a:ea typeface="Inter Light" panose="02000503000000020004" pitchFamily="2" charset="0"/>
              </a:rPr>
              <a:t>Hidden nodes combine features</a:t>
            </a:r>
          </a:p>
          <a:p>
            <a:pPr marL="285750" indent="-285750">
              <a:buFont typeface="Arial" panose="020B0604020202020204" pitchFamily="34" charset="0"/>
              <a:buChar char="•"/>
            </a:pPr>
            <a:r>
              <a:rPr lang="en-US" sz="1200" i="1" dirty="0">
                <a:solidFill>
                  <a:schemeClr val="bg1"/>
                </a:solidFill>
                <a:latin typeface="Inter Light" panose="02000503000000020004" pitchFamily="2" charset="0"/>
                <a:ea typeface="Inter Light" panose="02000503000000020004" pitchFamily="2" charset="0"/>
              </a:rPr>
              <a:t>Output node with highest score is selected</a:t>
            </a:r>
            <a:endParaRPr lang="en-IN" sz="1200" i="1" dirty="0">
              <a:solidFill>
                <a:schemeClr val="bg1"/>
              </a:solidFill>
              <a:latin typeface="Inter Light" panose="02000503000000020004" pitchFamily="2" charset="0"/>
              <a:ea typeface="Inter Light" panose="02000503000000020004" pitchFamily="2" charset="0"/>
            </a:endParaRPr>
          </a:p>
        </p:txBody>
      </p:sp>
    </p:spTree>
    <p:extLst>
      <p:ext uri="{BB962C8B-B14F-4D97-AF65-F5344CB8AC3E}">
        <p14:creationId xmlns:p14="http://schemas.microsoft.com/office/powerpoint/2010/main" val="2940012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2D8485D-7CC7-41DB-5D71-CCB06636B6E7}"/>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B418CFC-1504-2FD5-F778-0537006863CF}"/>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Shallow Neural Network — Vectorized Forward Pass</a:t>
            </a:r>
          </a:p>
        </p:txBody>
      </p:sp>
      <p:grpSp>
        <p:nvGrpSpPr>
          <p:cNvPr id="119" name="Group 118">
            <a:extLst>
              <a:ext uri="{FF2B5EF4-FFF2-40B4-BE49-F238E27FC236}">
                <a16:creationId xmlns:a16="http://schemas.microsoft.com/office/drawing/2014/main" id="{FF78196B-6E9F-D16C-4C31-69BF027B6191}"/>
              </a:ext>
            </a:extLst>
          </p:cNvPr>
          <p:cNvGrpSpPr/>
          <p:nvPr/>
        </p:nvGrpSpPr>
        <p:grpSpPr>
          <a:xfrm>
            <a:off x="422875" y="2725257"/>
            <a:ext cx="1516600" cy="1909770"/>
            <a:chOff x="572082" y="2643181"/>
            <a:chExt cx="1516600" cy="1909770"/>
          </a:xfrm>
        </p:grpSpPr>
        <p:sp>
          <p:nvSpPr>
            <p:cNvPr id="35" name="Left Bracket 34">
              <a:extLst>
                <a:ext uri="{FF2B5EF4-FFF2-40B4-BE49-F238E27FC236}">
                  <a16:creationId xmlns:a16="http://schemas.microsoft.com/office/drawing/2014/main" id="{209B0255-DBD1-2AF3-0CB6-AEB662508D1D}"/>
                </a:ext>
              </a:extLst>
            </p:cNvPr>
            <p:cNvSpPr/>
            <p:nvPr/>
          </p:nvSpPr>
          <p:spPr>
            <a:xfrm>
              <a:off x="1821334" y="2643181"/>
              <a:ext cx="267348" cy="190977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6" name="TextBox 35">
              <a:extLst>
                <a:ext uri="{FF2B5EF4-FFF2-40B4-BE49-F238E27FC236}">
                  <a16:creationId xmlns:a16="http://schemas.microsoft.com/office/drawing/2014/main" id="{CCC3A25A-E89B-BCF1-105D-822AFB1DEC43}"/>
                </a:ext>
              </a:extLst>
            </p:cNvPr>
            <p:cNvSpPr txBox="1"/>
            <p:nvPr/>
          </p:nvSpPr>
          <p:spPr>
            <a:xfrm>
              <a:off x="572082" y="3434545"/>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grpSp>
        <p:nvGrpSpPr>
          <p:cNvPr id="112" name="Group 111">
            <a:extLst>
              <a:ext uri="{FF2B5EF4-FFF2-40B4-BE49-F238E27FC236}">
                <a16:creationId xmlns:a16="http://schemas.microsoft.com/office/drawing/2014/main" id="{35B010EE-E00B-77E8-24B5-23ACE7800945}"/>
              </a:ext>
            </a:extLst>
          </p:cNvPr>
          <p:cNvGrpSpPr/>
          <p:nvPr/>
        </p:nvGrpSpPr>
        <p:grpSpPr>
          <a:xfrm>
            <a:off x="2078265" y="2689238"/>
            <a:ext cx="861511" cy="1810671"/>
            <a:chOff x="2227472" y="2607162"/>
            <a:chExt cx="861511" cy="1810671"/>
          </a:xfrm>
        </p:grpSpPr>
        <p:grpSp>
          <p:nvGrpSpPr>
            <p:cNvPr id="38" name="Group 37">
              <a:extLst>
                <a:ext uri="{FF2B5EF4-FFF2-40B4-BE49-F238E27FC236}">
                  <a16:creationId xmlns:a16="http://schemas.microsoft.com/office/drawing/2014/main" id="{3BFA29DA-42B3-A249-3816-BB2247B34C27}"/>
                </a:ext>
              </a:extLst>
            </p:cNvPr>
            <p:cNvGrpSpPr/>
            <p:nvPr/>
          </p:nvGrpSpPr>
          <p:grpSpPr>
            <a:xfrm>
              <a:off x="2277827" y="2946092"/>
              <a:ext cx="360424" cy="1471741"/>
              <a:chOff x="1901899" y="4611458"/>
              <a:chExt cx="176172" cy="679208"/>
            </a:xfrm>
          </p:grpSpPr>
          <p:sp>
            <p:nvSpPr>
              <p:cNvPr id="62" name="Rectangle 61">
                <a:extLst>
                  <a:ext uri="{FF2B5EF4-FFF2-40B4-BE49-F238E27FC236}">
                    <a16:creationId xmlns:a16="http://schemas.microsoft.com/office/drawing/2014/main" id="{B27419DE-7801-B5E9-F206-0D2C7F45EBF9}"/>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3" name="Rectangle 62">
                <a:extLst>
                  <a:ext uri="{FF2B5EF4-FFF2-40B4-BE49-F238E27FC236}">
                    <a16:creationId xmlns:a16="http://schemas.microsoft.com/office/drawing/2014/main" id="{02D4F08A-3B22-0DBC-8994-603CF0BF2FFA}"/>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4" name="Rectangle 63">
                <a:extLst>
                  <a:ext uri="{FF2B5EF4-FFF2-40B4-BE49-F238E27FC236}">
                    <a16:creationId xmlns:a16="http://schemas.microsoft.com/office/drawing/2014/main" id="{2B70C5D6-A9D3-46A2-09A3-2881EF1B006C}"/>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5" name="Rectangle 64">
                <a:extLst>
                  <a:ext uri="{FF2B5EF4-FFF2-40B4-BE49-F238E27FC236}">
                    <a16:creationId xmlns:a16="http://schemas.microsoft.com/office/drawing/2014/main" id="{D12A4024-CCF4-8658-BB04-46CC98B067CB}"/>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960C8EF-8782-C5F6-F587-F5FA88DA8B04}"/>
                    </a:ext>
                  </a:extLst>
                </p:cNvPr>
                <p:cNvSpPr txBox="1"/>
                <p:nvPr/>
              </p:nvSpPr>
              <p:spPr>
                <a:xfrm>
                  <a:off x="2227472" y="2607162"/>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1</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42" name="TextBox 41">
                  <a:extLst>
                    <a:ext uri="{FF2B5EF4-FFF2-40B4-BE49-F238E27FC236}">
                      <a16:creationId xmlns:a16="http://schemas.microsoft.com/office/drawing/2014/main" id="{4960C8EF-8782-C5F6-F587-F5FA88DA8B04}"/>
                    </a:ext>
                  </a:extLst>
                </p:cNvPr>
                <p:cNvSpPr txBox="1">
                  <a:spLocks noRot="1" noChangeAspect="1" noMove="1" noResize="1" noEditPoints="1" noAdjustHandles="1" noChangeArrowheads="1" noChangeShapeType="1" noTextEdit="1"/>
                </p:cNvSpPr>
                <p:nvPr/>
              </p:nvSpPr>
              <p:spPr>
                <a:xfrm>
                  <a:off x="2227472" y="2607162"/>
                  <a:ext cx="468783" cy="369332"/>
                </a:xfrm>
                <a:prstGeom prst="rect">
                  <a:avLst/>
                </a:prstGeom>
                <a:blipFill>
                  <a:blip r:embed="rId2"/>
                  <a:stretch>
                    <a:fillRect/>
                  </a:stretch>
                </a:blipFill>
              </p:spPr>
              <p:txBody>
                <a:bodyPr/>
                <a:lstStyle/>
                <a:p>
                  <a:r>
                    <a:rPr lang="en-IN">
                      <a:noFill/>
                    </a:rPr>
                    <a:t> </a:t>
                  </a:r>
                </a:p>
              </p:txBody>
            </p:sp>
          </mc:Fallback>
        </mc:AlternateContent>
        <p:grpSp>
          <p:nvGrpSpPr>
            <p:cNvPr id="68" name="Group 67">
              <a:extLst>
                <a:ext uri="{FF2B5EF4-FFF2-40B4-BE49-F238E27FC236}">
                  <a16:creationId xmlns:a16="http://schemas.microsoft.com/office/drawing/2014/main" id="{C2AE928D-FC5A-1F9A-3A86-BD649A5C6839}"/>
                </a:ext>
              </a:extLst>
            </p:cNvPr>
            <p:cNvGrpSpPr/>
            <p:nvPr/>
          </p:nvGrpSpPr>
          <p:grpSpPr>
            <a:xfrm rot="10800000">
              <a:off x="2659551" y="2946092"/>
              <a:ext cx="360424" cy="1471741"/>
              <a:chOff x="1901899" y="4611458"/>
              <a:chExt cx="176172" cy="679208"/>
            </a:xfrm>
          </p:grpSpPr>
          <p:sp>
            <p:nvSpPr>
              <p:cNvPr id="69" name="Rectangle 68">
                <a:extLst>
                  <a:ext uri="{FF2B5EF4-FFF2-40B4-BE49-F238E27FC236}">
                    <a16:creationId xmlns:a16="http://schemas.microsoft.com/office/drawing/2014/main" id="{81704BDB-FC58-81EF-5788-CCDAD40B74DE}"/>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0" name="Rectangle 69">
                <a:extLst>
                  <a:ext uri="{FF2B5EF4-FFF2-40B4-BE49-F238E27FC236}">
                    <a16:creationId xmlns:a16="http://schemas.microsoft.com/office/drawing/2014/main" id="{4D07DF36-BA5D-533D-4957-307ABAD93635}"/>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1" name="Rectangle 70">
                <a:extLst>
                  <a:ext uri="{FF2B5EF4-FFF2-40B4-BE49-F238E27FC236}">
                    <a16:creationId xmlns:a16="http://schemas.microsoft.com/office/drawing/2014/main" id="{9CB6484A-7DD3-2424-7017-F9C04FF23835}"/>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2" name="Rectangle 71">
                <a:extLst>
                  <a:ext uri="{FF2B5EF4-FFF2-40B4-BE49-F238E27FC236}">
                    <a16:creationId xmlns:a16="http://schemas.microsoft.com/office/drawing/2014/main" id="{0AC0DDD3-672C-8209-451F-36C4FBBF5F7B}"/>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93B50ECB-FB43-88BA-289C-2100016E1816}"/>
                    </a:ext>
                  </a:extLst>
                </p:cNvPr>
                <p:cNvSpPr txBox="1"/>
                <p:nvPr/>
              </p:nvSpPr>
              <p:spPr>
                <a:xfrm>
                  <a:off x="2614879" y="2607162"/>
                  <a:ext cx="474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2</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73" name="TextBox 72">
                  <a:extLst>
                    <a:ext uri="{FF2B5EF4-FFF2-40B4-BE49-F238E27FC236}">
                      <a16:creationId xmlns:a16="http://schemas.microsoft.com/office/drawing/2014/main" id="{93B50ECB-FB43-88BA-289C-2100016E1816}"/>
                    </a:ext>
                  </a:extLst>
                </p:cNvPr>
                <p:cNvSpPr txBox="1">
                  <a:spLocks noRot="1" noChangeAspect="1" noMove="1" noResize="1" noEditPoints="1" noAdjustHandles="1" noChangeArrowheads="1" noChangeShapeType="1" noTextEdit="1"/>
                </p:cNvSpPr>
                <p:nvPr/>
              </p:nvSpPr>
              <p:spPr>
                <a:xfrm>
                  <a:off x="2614879" y="2607162"/>
                  <a:ext cx="474104" cy="369332"/>
                </a:xfrm>
                <a:prstGeom prst="rect">
                  <a:avLst/>
                </a:prstGeom>
                <a:blipFill>
                  <a:blip r:embed="rId3"/>
                  <a:stretch>
                    <a:fillRect/>
                  </a:stretch>
                </a:blipFill>
              </p:spPr>
              <p:txBody>
                <a:bodyPr/>
                <a:lstStyle/>
                <a:p>
                  <a:r>
                    <a:rPr lang="en-IN">
                      <a:noFill/>
                    </a:rPr>
                    <a:t> </a:t>
                  </a:r>
                </a:p>
              </p:txBody>
            </p:sp>
          </mc:Fallback>
        </mc:AlternateContent>
      </p:grpSp>
      <p:sp>
        <p:nvSpPr>
          <p:cNvPr id="121" name="TextBox 120">
            <a:extLst>
              <a:ext uri="{FF2B5EF4-FFF2-40B4-BE49-F238E27FC236}">
                <a16:creationId xmlns:a16="http://schemas.microsoft.com/office/drawing/2014/main" id="{8DE15510-6B1E-D3EF-0AB8-BFDC1C660125}"/>
              </a:ext>
            </a:extLst>
          </p:cNvPr>
          <p:cNvSpPr txBox="1"/>
          <p:nvPr/>
        </p:nvSpPr>
        <p:spPr>
          <a:xfrm>
            <a:off x="1913103" y="4691193"/>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Batch size x 2</a:t>
            </a:r>
            <a:endParaRPr lang="en-IN" sz="1100" dirty="0">
              <a:solidFill>
                <a:schemeClr val="bg1"/>
              </a:solidFill>
              <a:latin typeface="Inter Light" panose="02000503000000020004" pitchFamily="2" charset="0"/>
              <a:ea typeface="Inter Light" panose="02000503000000020004" pitchFamily="2" charset="0"/>
            </a:endParaRPr>
          </a:p>
        </p:txBody>
      </p:sp>
      <p:grpSp>
        <p:nvGrpSpPr>
          <p:cNvPr id="125" name="Group 124">
            <a:extLst>
              <a:ext uri="{FF2B5EF4-FFF2-40B4-BE49-F238E27FC236}">
                <a16:creationId xmlns:a16="http://schemas.microsoft.com/office/drawing/2014/main" id="{0E7E30D3-A359-7A2F-B2DC-FA66350D5187}"/>
              </a:ext>
            </a:extLst>
          </p:cNvPr>
          <p:cNvGrpSpPr/>
          <p:nvPr/>
        </p:nvGrpSpPr>
        <p:grpSpPr>
          <a:xfrm>
            <a:off x="1099166" y="5055839"/>
            <a:ext cx="1298974" cy="1590065"/>
            <a:chOff x="1320214" y="5051025"/>
            <a:chExt cx="1298974" cy="1590065"/>
          </a:xfrm>
        </p:grpSpPr>
        <p:sp>
          <p:nvSpPr>
            <p:cNvPr id="126" name="TextBox 125">
              <a:extLst>
                <a:ext uri="{FF2B5EF4-FFF2-40B4-BE49-F238E27FC236}">
                  <a16:creationId xmlns:a16="http://schemas.microsoft.com/office/drawing/2014/main" id="{8527456D-40DD-9330-59E2-DEA9AD131312}"/>
                </a:ext>
              </a:extLst>
            </p:cNvPr>
            <p:cNvSpPr txBox="1"/>
            <p:nvPr/>
          </p:nvSpPr>
          <p:spPr>
            <a:xfrm>
              <a:off x="1320214" y="5702371"/>
              <a:ext cx="1115326" cy="938719"/>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Each row is an input example (e.g., image features)</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127" name="Connector: Curved 126">
              <a:extLst>
                <a:ext uri="{FF2B5EF4-FFF2-40B4-BE49-F238E27FC236}">
                  <a16:creationId xmlns:a16="http://schemas.microsoft.com/office/drawing/2014/main" id="{A705052D-E407-271C-92AB-BDDFC8E93319}"/>
                </a:ext>
              </a:extLst>
            </p:cNvPr>
            <p:cNvCxnSpPr>
              <a:cxnSpLocks/>
            </p:cNvCxnSpPr>
            <p:nvPr/>
          </p:nvCxnSpPr>
          <p:spPr>
            <a:xfrm flipV="1">
              <a:off x="2251891" y="5051025"/>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0008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336E0-6CBA-7B4F-458B-C3DE1327EE2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27DA2B7-0319-113A-531B-04A62A26DD8A}"/>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DBF8CFF4-EF4C-5E4E-B11F-377B895FFFA7}"/>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Shallow Neural Network — Vectorized Forward Pass</a:t>
            </a:r>
          </a:p>
        </p:txBody>
      </p:sp>
      <p:grpSp>
        <p:nvGrpSpPr>
          <p:cNvPr id="119" name="Group 118">
            <a:extLst>
              <a:ext uri="{FF2B5EF4-FFF2-40B4-BE49-F238E27FC236}">
                <a16:creationId xmlns:a16="http://schemas.microsoft.com/office/drawing/2014/main" id="{24FBE5F8-4EDE-AEC2-AB98-4871F916C8C9}"/>
              </a:ext>
            </a:extLst>
          </p:cNvPr>
          <p:cNvGrpSpPr/>
          <p:nvPr/>
        </p:nvGrpSpPr>
        <p:grpSpPr>
          <a:xfrm>
            <a:off x="422875" y="2725257"/>
            <a:ext cx="1516600" cy="1909770"/>
            <a:chOff x="572082" y="2643181"/>
            <a:chExt cx="1516600" cy="1909770"/>
          </a:xfrm>
        </p:grpSpPr>
        <p:sp>
          <p:nvSpPr>
            <p:cNvPr id="35" name="Left Bracket 34">
              <a:extLst>
                <a:ext uri="{FF2B5EF4-FFF2-40B4-BE49-F238E27FC236}">
                  <a16:creationId xmlns:a16="http://schemas.microsoft.com/office/drawing/2014/main" id="{1511BB7C-C058-531D-FDC3-FED372157B9C}"/>
                </a:ext>
              </a:extLst>
            </p:cNvPr>
            <p:cNvSpPr/>
            <p:nvPr/>
          </p:nvSpPr>
          <p:spPr>
            <a:xfrm>
              <a:off x="1821334" y="2643181"/>
              <a:ext cx="267348" cy="190977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6" name="TextBox 35">
              <a:extLst>
                <a:ext uri="{FF2B5EF4-FFF2-40B4-BE49-F238E27FC236}">
                  <a16:creationId xmlns:a16="http://schemas.microsoft.com/office/drawing/2014/main" id="{B637103E-9BF5-3755-8CDA-5EBEDDFF5C72}"/>
                </a:ext>
              </a:extLst>
            </p:cNvPr>
            <p:cNvSpPr txBox="1"/>
            <p:nvPr/>
          </p:nvSpPr>
          <p:spPr>
            <a:xfrm>
              <a:off x="572082" y="3434545"/>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grpSp>
        <p:nvGrpSpPr>
          <p:cNvPr id="112" name="Group 111">
            <a:extLst>
              <a:ext uri="{FF2B5EF4-FFF2-40B4-BE49-F238E27FC236}">
                <a16:creationId xmlns:a16="http://schemas.microsoft.com/office/drawing/2014/main" id="{5EFB5179-6685-72FF-7F35-FD93FC25CCA3}"/>
              </a:ext>
            </a:extLst>
          </p:cNvPr>
          <p:cNvGrpSpPr/>
          <p:nvPr/>
        </p:nvGrpSpPr>
        <p:grpSpPr>
          <a:xfrm>
            <a:off x="2078265" y="2689238"/>
            <a:ext cx="861511" cy="1810671"/>
            <a:chOff x="2227472" y="2607162"/>
            <a:chExt cx="861511" cy="1810671"/>
          </a:xfrm>
        </p:grpSpPr>
        <p:grpSp>
          <p:nvGrpSpPr>
            <p:cNvPr id="38" name="Group 37">
              <a:extLst>
                <a:ext uri="{FF2B5EF4-FFF2-40B4-BE49-F238E27FC236}">
                  <a16:creationId xmlns:a16="http://schemas.microsoft.com/office/drawing/2014/main" id="{075857CE-663D-96E7-D35B-5675AA0C66D5}"/>
                </a:ext>
              </a:extLst>
            </p:cNvPr>
            <p:cNvGrpSpPr/>
            <p:nvPr/>
          </p:nvGrpSpPr>
          <p:grpSpPr>
            <a:xfrm>
              <a:off x="2277827" y="2946092"/>
              <a:ext cx="360424" cy="1471741"/>
              <a:chOff x="1901899" y="4611458"/>
              <a:chExt cx="176172" cy="679208"/>
            </a:xfrm>
          </p:grpSpPr>
          <p:sp>
            <p:nvSpPr>
              <p:cNvPr id="62" name="Rectangle 61">
                <a:extLst>
                  <a:ext uri="{FF2B5EF4-FFF2-40B4-BE49-F238E27FC236}">
                    <a16:creationId xmlns:a16="http://schemas.microsoft.com/office/drawing/2014/main" id="{6DC8D76B-1A44-943E-7787-CC0B367E51C8}"/>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3" name="Rectangle 62">
                <a:extLst>
                  <a:ext uri="{FF2B5EF4-FFF2-40B4-BE49-F238E27FC236}">
                    <a16:creationId xmlns:a16="http://schemas.microsoft.com/office/drawing/2014/main" id="{D3661291-21BB-9FAA-6FC0-EB4FC88A3541}"/>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4" name="Rectangle 63">
                <a:extLst>
                  <a:ext uri="{FF2B5EF4-FFF2-40B4-BE49-F238E27FC236}">
                    <a16:creationId xmlns:a16="http://schemas.microsoft.com/office/drawing/2014/main" id="{C095E1B2-B688-4FAE-778B-B29F677EAFCB}"/>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5" name="Rectangle 64">
                <a:extLst>
                  <a:ext uri="{FF2B5EF4-FFF2-40B4-BE49-F238E27FC236}">
                    <a16:creationId xmlns:a16="http://schemas.microsoft.com/office/drawing/2014/main" id="{86C8F79E-3697-35CA-EA10-FF497F974F75}"/>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92C230F7-9D0F-93CB-CEFA-B35002D03CCA}"/>
                    </a:ext>
                  </a:extLst>
                </p:cNvPr>
                <p:cNvSpPr txBox="1"/>
                <p:nvPr/>
              </p:nvSpPr>
              <p:spPr>
                <a:xfrm>
                  <a:off x="2227472" y="2607162"/>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1</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42" name="TextBox 41">
                  <a:extLst>
                    <a:ext uri="{FF2B5EF4-FFF2-40B4-BE49-F238E27FC236}">
                      <a16:creationId xmlns:a16="http://schemas.microsoft.com/office/drawing/2014/main" id="{92C230F7-9D0F-93CB-CEFA-B35002D03CCA}"/>
                    </a:ext>
                  </a:extLst>
                </p:cNvPr>
                <p:cNvSpPr txBox="1">
                  <a:spLocks noRot="1" noChangeAspect="1" noMove="1" noResize="1" noEditPoints="1" noAdjustHandles="1" noChangeArrowheads="1" noChangeShapeType="1" noTextEdit="1"/>
                </p:cNvSpPr>
                <p:nvPr/>
              </p:nvSpPr>
              <p:spPr>
                <a:xfrm>
                  <a:off x="2227472" y="2607162"/>
                  <a:ext cx="468783" cy="369332"/>
                </a:xfrm>
                <a:prstGeom prst="rect">
                  <a:avLst/>
                </a:prstGeom>
                <a:blipFill>
                  <a:blip r:embed="rId2"/>
                  <a:stretch>
                    <a:fillRect/>
                  </a:stretch>
                </a:blipFill>
              </p:spPr>
              <p:txBody>
                <a:bodyPr/>
                <a:lstStyle/>
                <a:p>
                  <a:r>
                    <a:rPr lang="en-IN">
                      <a:noFill/>
                    </a:rPr>
                    <a:t> </a:t>
                  </a:r>
                </a:p>
              </p:txBody>
            </p:sp>
          </mc:Fallback>
        </mc:AlternateContent>
        <p:grpSp>
          <p:nvGrpSpPr>
            <p:cNvPr id="68" name="Group 67">
              <a:extLst>
                <a:ext uri="{FF2B5EF4-FFF2-40B4-BE49-F238E27FC236}">
                  <a16:creationId xmlns:a16="http://schemas.microsoft.com/office/drawing/2014/main" id="{08F8C11C-2A6B-D08E-FA88-E7574BB2B2F7}"/>
                </a:ext>
              </a:extLst>
            </p:cNvPr>
            <p:cNvGrpSpPr/>
            <p:nvPr/>
          </p:nvGrpSpPr>
          <p:grpSpPr>
            <a:xfrm rot="10800000">
              <a:off x="2659551" y="2946092"/>
              <a:ext cx="360424" cy="1471741"/>
              <a:chOff x="1901899" y="4611458"/>
              <a:chExt cx="176172" cy="679208"/>
            </a:xfrm>
          </p:grpSpPr>
          <p:sp>
            <p:nvSpPr>
              <p:cNvPr id="69" name="Rectangle 68">
                <a:extLst>
                  <a:ext uri="{FF2B5EF4-FFF2-40B4-BE49-F238E27FC236}">
                    <a16:creationId xmlns:a16="http://schemas.microsoft.com/office/drawing/2014/main" id="{CCA4C034-BAE4-B6AC-3DAC-6A79C8923E80}"/>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0" name="Rectangle 69">
                <a:extLst>
                  <a:ext uri="{FF2B5EF4-FFF2-40B4-BE49-F238E27FC236}">
                    <a16:creationId xmlns:a16="http://schemas.microsoft.com/office/drawing/2014/main" id="{30CC97D6-C778-C769-0374-77607E945DC3}"/>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1" name="Rectangle 70">
                <a:extLst>
                  <a:ext uri="{FF2B5EF4-FFF2-40B4-BE49-F238E27FC236}">
                    <a16:creationId xmlns:a16="http://schemas.microsoft.com/office/drawing/2014/main" id="{6A2E44ED-014F-52F6-08E0-C2BF8BB2CB7E}"/>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2" name="Rectangle 71">
                <a:extLst>
                  <a:ext uri="{FF2B5EF4-FFF2-40B4-BE49-F238E27FC236}">
                    <a16:creationId xmlns:a16="http://schemas.microsoft.com/office/drawing/2014/main" id="{B6C7228C-6366-5F83-24D1-E2A30BA09DDD}"/>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CB8410D-841E-D3E9-6763-2D8AA35829A2}"/>
                    </a:ext>
                  </a:extLst>
                </p:cNvPr>
                <p:cNvSpPr txBox="1"/>
                <p:nvPr/>
              </p:nvSpPr>
              <p:spPr>
                <a:xfrm>
                  <a:off x="2614879" y="2607162"/>
                  <a:ext cx="474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2</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73" name="TextBox 72">
                  <a:extLst>
                    <a:ext uri="{FF2B5EF4-FFF2-40B4-BE49-F238E27FC236}">
                      <a16:creationId xmlns:a16="http://schemas.microsoft.com/office/drawing/2014/main" id="{7CB8410D-841E-D3E9-6763-2D8AA35829A2}"/>
                    </a:ext>
                  </a:extLst>
                </p:cNvPr>
                <p:cNvSpPr txBox="1">
                  <a:spLocks noRot="1" noChangeAspect="1" noMove="1" noResize="1" noEditPoints="1" noAdjustHandles="1" noChangeArrowheads="1" noChangeShapeType="1" noTextEdit="1"/>
                </p:cNvSpPr>
                <p:nvPr/>
              </p:nvSpPr>
              <p:spPr>
                <a:xfrm>
                  <a:off x="2614879" y="2607162"/>
                  <a:ext cx="474104" cy="369332"/>
                </a:xfrm>
                <a:prstGeom prst="rect">
                  <a:avLst/>
                </a:prstGeom>
                <a:blipFill>
                  <a:blip r:embed="rId3"/>
                  <a:stretch>
                    <a:fillRect/>
                  </a:stretch>
                </a:blipFill>
              </p:spPr>
              <p:txBody>
                <a:bodyPr/>
                <a:lstStyle/>
                <a:p>
                  <a:r>
                    <a:rPr lang="en-IN">
                      <a:noFill/>
                    </a:rPr>
                    <a:t> </a:t>
                  </a:r>
                </a:p>
              </p:txBody>
            </p:sp>
          </mc:Fallback>
        </mc:AlternateContent>
      </p:grpSp>
      <p:grpSp>
        <p:nvGrpSpPr>
          <p:cNvPr id="118" name="Group 117">
            <a:extLst>
              <a:ext uri="{FF2B5EF4-FFF2-40B4-BE49-F238E27FC236}">
                <a16:creationId xmlns:a16="http://schemas.microsoft.com/office/drawing/2014/main" id="{E628D989-5874-15F3-E9F4-D155358A9EC3}"/>
              </a:ext>
            </a:extLst>
          </p:cNvPr>
          <p:cNvGrpSpPr/>
          <p:nvPr/>
        </p:nvGrpSpPr>
        <p:grpSpPr>
          <a:xfrm>
            <a:off x="2798612" y="2054449"/>
            <a:ext cx="2755353" cy="2749103"/>
            <a:chOff x="2947819" y="1972373"/>
            <a:chExt cx="2755353" cy="2749103"/>
          </a:xfrm>
        </p:grpSpPr>
        <p:grpSp>
          <p:nvGrpSpPr>
            <p:cNvPr id="110" name="Group 109">
              <a:extLst>
                <a:ext uri="{FF2B5EF4-FFF2-40B4-BE49-F238E27FC236}">
                  <a16:creationId xmlns:a16="http://schemas.microsoft.com/office/drawing/2014/main" id="{651D615B-3484-57B0-79F8-0385EA439984}"/>
                </a:ext>
              </a:extLst>
            </p:cNvPr>
            <p:cNvGrpSpPr/>
            <p:nvPr/>
          </p:nvGrpSpPr>
          <p:grpSpPr>
            <a:xfrm>
              <a:off x="4079550" y="1972373"/>
              <a:ext cx="1623622" cy="2749103"/>
              <a:chOff x="4079550" y="1972373"/>
              <a:chExt cx="1623622" cy="2749103"/>
            </a:xfrm>
          </p:grpSpPr>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6DAF26F-8C17-D4D5-C219-DD659609DB5A}"/>
                      </a:ext>
                    </a:extLst>
                  </p:cNvPr>
                  <p:cNvSpPr txBox="1"/>
                  <p:nvPr/>
                </p:nvSpPr>
                <p:spPr>
                  <a:xfrm>
                    <a:off x="4243441" y="1972373"/>
                    <a:ext cx="509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2A20C"/>
                                  </a:solidFill>
                                  <a:latin typeface="Cambria Math" panose="02040503050406030204" pitchFamily="18" charset="0"/>
                                </a:rPr>
                              </m:ctrlPr>
                            </m:sSubPr>
                            <m:e>
                              <m:r>
                                <a:rPr lang="en-IN" b="0" i="1" dirty="0" smtClean="0">
                                  <a:solidFill>
                                    <a:srgbClr val="F2A20C"/>
                                  </a:solidFill>
                                  <a:latin typeface="Cambria Math" panose="02040503050406030204" pitchFamily="18" charset="0"/>
                                </a:rPr>
                                <m:t>𝑤</m:t>
                              </m:r>
                            </m:e>
                            <m:sub>
                              <m:r>
                                <a:rPr lang="en-IN" b="0" i="1" dirty="0" smtClean="0">
                                  <a:solidFill>
                                    <a:srgbClr val="F2A20C"/>
                                  </a:solidFill>
                                  <a:latin typeface="Cambria Math" panose="02040503050406030204" pitchFamily="18" charset="0"/>
                                </a:rPr>
                                <m:t>1</m:t>
                              </m:r>
                            </m:sub>
                          </m:sSub>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43" name="TextBox 42">
                    <a:extLst>
                      <a:ext uri="{FF2B5EF4-FFF2-40B4-BE49-F238E27FC236}">
                        <a16:creationId xmlns:a16="http://schemas.microsoft.com/office/drawing/2014/main" id="{76DAF26F-8C17-D4D5-C219-DD659609DB5A}"/>
                      </a:ext>
                    </a:extLst>
                  </p:cNvPr>
                  <p:cNvSpPr txBox="1">
                    <a:spLocks noRot="1" noChangeAspect="1" noMove="1" noResize="1" noEditPoints="1" noAdjustHandles="1" noChangeArrowheads="1" noChangeShapeType="1" noTextEdit="1"/>
                  </p:cNvSpPr>
                  <p:nvPr/>
                </p:nvSpPr>
                <p:spPr>
                  <a:xfrm>
                    <a:off x="4243441" y="1972373"/>
                    <a:ext cx="509820" cy="369332"/>
                  </a:xfrm>
                  <a:prstGeom prst="rect">
                    <a:avLst/>
                  </a:prstGeom>
                  <a:blipFill>
                    <a:blip r:embed="rId4"/>
                    <a:stretch>
                      <a:fillRect/>
                    </a:stretch>
                  </a:blipFill>
                </p:spPr>
                <p:txBody>
                  <a:bodyPr/>
                  <a:lstStyle/>
                  <a:p>
                    <a:r>
                      <a:rPr lang="en-IN">
                        <a:noFill/>
                      </a:rPr>
                      <a:t> </a:t>
                    </a:r>
                  </a:p>
                </p:txBody>
              </p:sp>
            </mc:Fallback>
          </mc:AlternateContent>
          <p:grpSp>
            <p:nvGrpSpPr>
              <p:cNvPr id="109" name="Group 108">
                <a:extLst>
                  <a:ext uri="{FF2B5EF4-FFF2-40B4-BE49-F238E27FC236}">
                    <a16:creationId xmlns:a16="http://schemas.microsoft.com/office/drawing/2014/main" id="{90C062B3-0A44-B558-4859-41F4CC59A8D5}"/>
                  </a:ext>
                </a:extLst>
              </p:cNvPr>
              <p:cNvGrpSpPr/>
              <p:nvPr/>
            </p:nvGrpSpPr>
            <p:grpSpPr>
              <a:xfrm>
                <a:off x="4079550" y="2502993"/>
                <a:ext cx="1427791" cy="2218483"/>
                <a:chOff x="4079550" y="2502993"/>
                <a:chExt cx="1427791" cy="2218483"/>
              </a:xfrm>
            </p:grpSpPr>
            <p:grpSp>
              <p:nvGrpSpPr>
                <p:cNvPr id="82" name="Group 81">
                  <a:extLst>
                    <a:ext uri="{FF2B5EF4-FFF2-40B4-BE49-F238E27FC236}">
                      <a16:creationId xmlns:a16="http://schemas.microsoft.com/office/drawing/2014/main" id="{058EEB75-6D29-65BD-1568-EF98AA15A743}"/>
                    </a:ext>
                  </a:extLst>
                </p:cNvPr>
                <p:cNvGrpSpPr/>
                <p:nvPr/>
              </p:nvGrpSpPr>
              <p:grpSpPr>
                <a:xfrm rot="5400000">
                  <a:off x="3336057" y="3246486"/>
                  <a:ext cx="2218483" cy="731498"/>
                  <a:chOff x="3336057" y="3130676"/>
                  <a:chExt cx="2218483" cy="731498"/>
                </a:xfrm>
              </p:grpSpPr>
              <p:sp>
                <p:nvSpPr>
                  <p:cNvPr id="57" name="Rectangle 56">
                    <a:extLst>
                      <a:ext uri="{FF2B5EF4-FFF2-40B4-BE49-F238E27FC236}">
                        <a16:creationId xmlns:a16="http://schemas.microsoft.com/office/drawing/2014/main" id="{6B40A183-A2A2-D905-AF1A-C4E32E065150}"/>
                      </a:ext>
                    </a:extLst>
                  </p:cNvPr>
                  <p:cNvSpPr/>
                  <p:nvPr/>
                </p:nvSpPr>
                <p:spPr>
                  <a:xfrm rot="5400000" flipV="1">
                    <a:off x="4077883"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9" name="Rectangle 58">
                    <a:extLst>
                      <a:ext uri="{FF2B5EF4-FFF2-40B4-BE49-F238E27FC236}">
                        <a16:creationId xmlns:a16="http://schemas.microsoft.com/office/drawing/2014/main" id="{87FF6F1D-AB8E-5AB2-18D0-1F5681BB03B0}"/>
                      </a:ext>
                    </a:extLst>
                  </p:cNvPr>
                  <p:cNvSpPr/>
                  <p:nvPr/>
                </p:nvSpPr>
                <p:spPr>
                  <a:xfrm rot="5400000" flipV="1">
                    <a:off x="4444351" y="3498728"/>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0" name="Rectangle 59">
                    <a:extLst>
                      <a:ext uri="{FF2B5EF4-FFF2-40B4-BE49-F238E27FC236}">
                        <a16:creationId xmlns:a16="http://schemas.microsoft.com/office/drawing/2014/main" id="{C88D3109-3907-94D9-A5E7-79E4C19591BF}"/>
                      </a:ext>
                    </a:extLst>
                  </p:cNvPr>
                  <p:cNvSpPr/>
                  <p:nvPr/>
                </p:nvSpPr>
                <p:spPr>
                  <a:xfrm rot="5400000" flipV="1">
                    <a:off x="3708552"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1" name="Rectangle 60">
                    <a:extLst>
                      <a:ext uri="{FF2B5EF4-FFF2-40B4-BE49-F238E27FC236}">
                        <a16:creationId xmlns:a16="http://schemas.microsoft.com/office/drawing/2014/main" id="{FBF567FC-3613-5844-A191-8072C7DD3DC3}"/>
                      </a:ext>
                    </a:extLst>
                  </p:cNvPr>
                  <p:cNvSpPr/>
                  <p:nvPr/>
                </p:nvSpPr>
                <p:spPr>
                  <a:xfrm rot="5400000" flipV="1">
                    <a:off x="3339079" y="3498728"/>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47" name="Rectangle 46">
                    <a:extLst>
                      <a:ext uri="{FF2B5EF4-FFF2-40B4-BE49-F238E27FC236}">
                        <a16:creationId xmlns:a16="http://schemas.microsoft.com/office/drawing/2014/main" id="{494D5184-585A-59F1-E9E2-18CE6A6F814C}"/>
                      </a:ext>
                    </a:extLst>
                  </p:cNvPr>
                  <p:cNvSpPr/>
                  <p:nvPr/>
                </p:nvSpPr>
                <p:spPr>
                  <a:xfrm rot="5400000" flipV="1">
                    <a:off x="4077883"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49" name="Rectangle 48">
                    <a:extLst>
                      <a:ext uri="{FF2B5EF4-FFF2-40B4-BE49-F238E27FC236}">
                        <a16:creationId xmlns:a16="http://schemas.microsoft.com/office/drawing/2014/main" id="{173600E4-CAFE-5C3C-8CB0-2F54023948B5}"/>
                      </a:ext>
                    </a:extLst>
                  </p:cNvPr>
                  <p:cNvSpPr/>
                  <p:nvPr/>
                </p:nvSpPr>
                <p:spPr>
                  <a:xfrm rot="5400000" flipV="1">
                    <a:off x="4444351" y="3127654"/>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0" name="Rectangle 49">
                    <a:extLst>
                      <a:ext uri="{FF2B5EF4-FFF2-40B4-BE49-F238E27FC236}">
                        <a16:creationId xmlns:a16="http://schemas.microsoft.com/office/drawing/2014/main" id="{1B8AC4B8-68AC-5B4B-5A9A-F0080D570B52}"/>
                      </a:ext>
                    </a:extLst>
                  </p:cNvPr>
                  <p:cNvSpPr/>
                  <p:nvPr/>
                </p:nvSpPr>
                <p:spPr>
                  <a:xfrm rot="5400000" flipV="1">
                    <a:off x="3708552"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1" name="Rectangle 50">
                    <a:extLst>
                      <a:ext uri="{FF2B5EF4-FFF2-40B4-BE49-F238E27FC236}">
                        <a16:creationId xmlns:a16="http://schemas.microsoft.com/office/drawing/2014/main" id="{68B8B947-450B-A786-E26F-961E827EBE89}"/>
                      </a:ext>
                    </a:extLst>
                  </p:cNvPr>
                  <p:cNvSpPr/>
                  <p:nvPr/>
                </p:nvSpPr>
                <p:spPr>
                  <a:xfrm rot="5400000" flipV="1">
                    <a:off x="3339079" y="3127654"/>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8" name="Rectangle 77">
                    <a:extLst>
                      <a:ext uri="{FF2B5EF4-FFF2-40B4-BE49-F238E27FC236}">
                        <a16:creationId xmlns:a16="http://schemas.microsoft.com/office/drawing/2014/main" id="{C8B2DD30-45F4-3625-81E3-D8641ED93131}"/>
                      </a:ext>
                    </a:extLst>
                  </p:cNvPr>
                  <p:cNvSpPr/>
                  <p:nvPr/>
                </p:nvSpPr>
                <p:spPr>
                  <a:xfrm rot="5400000" flipV="1">
                    <a:off x="5191094"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9" name="Rectangle 78">
                    <a:extLst>
                      <a:ext uri="{FF2B5EF4-FFF2-40B4-BE49-F238E27FC236}">
                        <a16:creationId xmlns:a16="http://schemas.microsoft.com/office/drawing/2014/main" id="{3CBECFA1-D05E-8E97-8BA8-D7CBDE692A64}"/>
                      </a:ext>
                    </a:extLst>
                  </p:cNvPr>
                  <p:cNvSpPr/>
                  <p:nvPr/>
                </p:nvSpPr>
                <p:spPr>
                  <a:xfrm rot="5400000" flipV="1">
                    <a:off x="4821763"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0" name="Rectangle 79">
                    <a:extLst>
                      <a:ext uri="{FF2B5EF4-FFF2-40B4-BE49-F238E27FC236}">
                        <a16:creationId xmlns:a16="http://schemas.microsoft.com/office/drawing/2014/main" id="{44245EDB-DDF2-DFDC-F6E1-D0662AE193A1}"/>
                      </a:ext>
                    </a:extLst>
                  </p:cNvPr>
                  <p:cNvSpPr/>
                  <p:nvPr/>
                </p:nvSpPr>
                <p:spPr>
                  <a:xfrm rot="5400000" flipV="1">
                    <a:off x="5191094"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1" name="Rectangle 80">
                    <a:extLst>
                      <a:ext uri="{FF2B5EF4-FFF2-40B4-BE49-F238E27FC236}">
                        <a16:creationId xmlns:a16="http://schemas.microsoft.com/office/drawing/2014/main" id="{2D8FE0CF-04A2-EB82-6436-B850D4432456}"/>
                      </a:ext>
                    </a:extLst>
                  </p:cNvPr>
                  <p:cNvSpPr/>
                  <p:nvPr/>
                </p:nvSpPr>
                <p:spPr>
                  <a:xfrm rot="5400000" flipV="1">
                    <a:off x="4821763"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p:sp>
              <p:nvSpPr>
                <p:cNvPr id="98" name="Google Shape;69;p15">
                  <a:extLst>
                    <a:ext uri="{FF2B5EF4-FFF2-40B4-BE49-F238E27FC236}">
                      <a16:creationId xmlns:a16="http://schemas.microsoft.com/office/drawing/2014/main" id="{ED48B8C4-4C9D-2E80-1FEA-A738BB8F9DA2}"/>
                    </a:ext>
                  </a:extLst>
                </p:cNvPr>
                <p:cNvSpPr/>
                <p:nvPr/>
              </p:nvSpPr>
              <p:spPr>
                <a:xfrm rot="5400000">
                  <a:off x="4685593" y="3386401"/>
                  <a:ext cx="1303098" cy="340399"/>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22D825F5-F796-C458-89C0-3CC7B983E62A}"/>
                      </a:ext>
                    </a:extLst>
                  </p:cNvPr>
                  <p:cNvSpPr txBox="1"/>
                  <p:nvPr/>
                </p:nvSpPr>
                <p:spPr>
                  <a:xfrm>
                    <a:off x="4971112" y="2484519"/>
                    <a:ext cx="7320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i="1" dirty="0" smtClean="0">
                              <a:solidFill>
                                <a:srgbClr val="FEC1B9"/>
                              </a:solidFill>
                              <a:latin typeface="Cambria Math" panose="02040503050406030204" pitchFamily="18" charset="0"/>
                            </a:rPr>
                            <m:t>𝑡</m:t>
                          </m:r>
                          <m:r>
                            <a:rPr lang="en-IN" b="0" i="1" dirty="0" smtClean="0">
                              <a:solidFill>
                                <a:srgbClr val="FEC1B9"/>
                              </a:solidFill>
                              <a:latin typeface="Cambria Math" panose="02040503050406030204" pitchFamily="18" charset="0"/>
                            </a:rPr>
                            <m:t>𝑎𝑛h</m:t>
                          </m:r>
                        </m:oMath>
                      </m:oMathPara>
                    </a14:m>
                    <a:endParaRPr lang="en-IN" dirty="0">
                      <a:solidFill>
                        <a:srgbClr val="FEC1B9"/>
                      </a:solidFill>
                      <a:latin typeface="Poppins" panose="00000500000000000000" pitchFamily="2" charset="0"/>
                      <a:cs typeface="Poppins" panose="00000500000000000000" pitchFamily="2" charset="0"/>
                    </a:endParaRPr>
                  </a:p>
                </p:txBody>
              </p:sp>
            </mc:Choice>
            <mc:Fallback>
              <p:sp>
                <p:nvSpPr>
                  <p:cNvPr id="102" name="TextBox 101">
                    <a:extLst>
                      <a:ext uri="{FF2B5EF4-FFF2-40B4-BE49-F238E27FC236}">
                        <a16:creationId xmlns:a16="http://schemas.microsoft.com/office/drawing/2014/main" id="{22D825F5-F796-C458-89C0-3CC7B983E62A}"/>
                      </a:ext>
                    </a:extLst>
                  </p:cNvPr>
                  <p:cNvSpPr txBox="1">
                    <a:spLocks noRot="1" noChangeAspect="1" noMove="1" noResize="1" noEditPoints="1" noAdjustHandles="1" noChangeArrowheads="1" noChangeShapeType="1" noTextEdit="1"/>
                  </p:cNvSpPr>
                  <p:nvPr/>
                </p:nvSpPr>
                <p:spPr>
                  <a:xfrm>
                    <a:off x="4971112" y="2484519"/>
                    <a:ext cx="732060" cy="369332"/>
                  </a:xfrm>
                  <a:prstGeom prst="rect">
                    <a:avLst/>
                  </a:prstGeom>
                  <a:blipFill>
                    <a:blip r:embed="rId5"/>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650DBC0B-24FC-DC10-F90D-87D6F083A566}"/>
                    </a:ext>
                  </a:extLst>
                </p:cNvPr>
                <p:cNvSpPr txBox="1"/>
                <p:nvPr/>
              </p:nvSpPr>
              <p:spPr>
                <a:xfrm>
                  <a:off x="2947819" y="340360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smtClean="0">
                            <a:solidFill>
                              <a:schemeClr val="bg1">
                                <a:lumMod val="85000"/>
                              </a:schemeClr>
                            </a:solidFill>
                            <a:latin typeface="Cambria Math" panose="02040503050406030204" pitchFamily="18" charset="0"/>
                            <a:ea typeface="Inter" panose="02000503000000020004" pitchFamily="2" charset="0"/>
                            <a:cs typeface="Poppins" panose="00000500000000000000" pitchFamily="2" charset="0"/>
                          </a:rPr>
                          <m:t>𝑋</m:t>
                        </m:r>
                      </m:oMath>
                    </m:oMathPara>
                  </a14:m>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3" name="TextBox 102">
                  <a:extLst>
                    <a:ext uri="{FF2B5EF4-FFF2-40B4-BE49-F238E27FC236}">
                      <a16:creationId xmlns:a16="http://schemas.microsoft.com/office/drawing/2014/main" id="{650DBC0B-24FC-DC10-F90D-87D6F083A566}"/>
                    </a:ext>
                  </a:extLst>
                </p:cNvPr>
                <p:cNvSpPr txBox="1">
                  <a:spLocks noRot="1" noChangeAspect="1" noMove="1" noResize="1" noEditPoints="1" noAdjustHandles="1" noChangeArrowheads="1" noChangeShapeType="1" noTextEdit="1"/>
                </p:cNvSpPr>
                <p:nvPr/>
              </p:nvSpPr>
              <p:spPr>
                <a:xfrm>
                  <a:off x="2947819" y="3403604"/>
                  <a:ext cx="1325778" cy="461665"/>
                </a:xfrm>
                <a:prstGeom prst="rect">
                  <a:avLst/>
                </a:prstGeom>
                <a:blipFill>
                  <a:blip r:embed="rId6"/>
                  <a:stretch>
                    <a:fillRect t="-10526" b="-28947"/>
                  </a:stretch>
                </a:blipFill>
              </p:spPr>
              <p:txBody>
                <a:bodyPr/>
                <a:lstStyle/>
                <a:p>
                  <a:r>
                    <a:rPr lang="en-IN">
                      <a:noFill/>
                    </a:rPr>
                    <a:t> </a:t>
                  </a:r>
                </a:p>
              </p:txBody>
            </p:sp>
          </mc:Fallback>
        </mc:AlternateContent>
      </p:grpSp>
      <p:sp>
        <p:nvSpPr>
          <p:cNvPr id="121" name="TextBox 120">
            <a:extLst>
              <a:ext uri="{FF2B5EF4-FFF2-40B4-BE49-F238E27FC236}">
                <a16:creationId xmlns:a16="http://schemas.microsoft.com/office/drawing/2014/main" id="{7C6306C6-E1D9-4DE3-DDE9-6BAE66DD7D12}"/>
              </a:ext>
            </a:extLst>
          </p:cNvPr>
          <p:cNvSpPr txBox="1"/>
          <p:nvPr/>
        </p:nvSpPr>
        <p:spPr>
          <a:xfrm>
            <a:off x="1913103" y="4691193"/>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Batch size x 2</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2" name="TextBox 121">
            <a:extLst>
              <a:ext uri="{FF2B5EF4-FFF2-40B4-BE49-F238E27FC236}">
                <a16:creationId xmlns:a16="http://schemas.microsoft.com/office/drawing/2014/main" id="{75D06003-C763-4978-5560-07B6FF756D1B}"/>
              </a:ext>
            </a:extLst>
          </p:cNvPr>
          <p:cNvSpPr txBox="1"/>
          <p:nvPr/>
        </p:nvSpPr>
        <p:spPr>
          <a:xfrm>
            <a:off x="4046391" y="4925034"/>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6 x 2</a:t>
            </a:r>
            <a:endParaRPr lang="en-IN" sz="1100" dirty="0">
              <a:solidFill>
                <a:schemeClr val="bg1"/>
              </a:solidFill>
              <a:latin typeface="Inter Light" panose="02000503000000020004" pitchFamily="2" charset="0"/>
              <a:ea typeface="Inter Light" panose="02000503000000020004" pitchFamily="2" charset="0"/>
            </a:endParaRPr>
          </a:p>
        </p:txBody>
      </p:sp>
      <p:grpSp>
        <p:nvGrpSpPr>
          <p:cNvPr id="125" name="Group 124">
            <a:extLst>
              <a:ext uri="{FF2B5EF4-FFF2-40B4-BE49-F238E27FC236}">
                <a16:creationId xmlns:a16="http://schemas.microsoft.com/office/drawing/2014/main" id="{456CC99E-F879-E1AB-7525-21E207624AFE}"/>
              </a:ext>
            </a:extLst>
          </p:cNvPr>
          <p:cNvGrpSpPr/>
          <p:nvPr/>
        </p:nvGrpSpPr>
        <p:grpSpPr>
          <a:xfrm>
            <a:off x="1099166" y="5055839"/>
            <a:ext cx="1298974" cy="1590065"/>
            <a:chOff x="1320214" y="5051025"/>
            <a:chExt cx="1298974" cy="1590065"/>
          </a:xfrm>
        </p:grpSpPr>
        <p:sp>
          <p:nvSpPr>
            <p:cNvPr id="126" name="TextBox 125">
              <a:extLst>
                <a:ext uri="{FF2B5EF4-FFF2-40B4-BE49-F238E27FC236}">
                  <a16:creationId xmlns:a16="http://schemas.microsoft.com/office/drawing/2014/main" id="{7B9BC33D-0C6A-AE09-D142-1A93E0101FD1}"/>
                </a:ext>
              </a:extLst>
            </p:cNvPr>
            <p:cNvSpPr txBox="1"/>
            <p:nvPr/>
          </p:nvSpPr>
          <p:spPr>
            <a:xfrm>
              <a:off x="1320214" y="5702371"/>
              <a:ext cx="1115326" cy="938719"/>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Each row is an input example (e.g., image features)</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127" name="Connector: Curved 126">
              <a:extLst>
                <a:ext uri="{FF2B5EF4-FFF2-40B4-BE49-F238E27FC236}">
                  <a16:creationId xmlns:a16="http://schemas.microsoft.com/office/drawing/2014/main" id="{9EE56B77-7A12-9837-88B4-3FF82DBF094D}"/>
                </a:ext>
              </a:extLst>
            </p:cNvPr>
            <p:cNvCxnSpPr>
              <a:cxnSpLocks/>
            </p:cNvCxnSpPr>
            <p:nvPr/>
          </p:nvCxnSpPr>
          <p:spPr>
            <a:xfrm flipV="1">
              <a:off x="2251891" y="5051025"/>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8" name="TextBox 127">
            <a:extLst>
              <a:ext uri="{FF2B5EF4-FFF2-40B4-BE49-F238E27FC236}">
                <a16:creationId xmlns:a16="http://schemas.microsoft.com/office/drawing/2014/main" id="{6637827F-C89E-F23A-27EF-BB64CE45873A}"/>
              </a:ext>
            </a:extLst>
          </p:cNvPr>
          <p:cNvSpPr txBox="1"/>
          <p:nvPr/>
        </p:nvSpPr>
        <p:spPr>
          <a:xfrm>
            <a:off x="3732511" y="1589862"/>
            <a:ext cx="1743086"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Weights from inputs to hidden layer (2×6)</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9" name="TextBox 128">
            <a:extLst>
              <a:ext uri="{FF2B5EF4-FFF2-40B4-BE49-F238E27FC236}">
                <a16:creationId xmlns:a16="http://schemas.microsoft.com/office/drawing/2014/main" id="{70D4C754-2543-A124-D4D1-8013B327E96B}"/>
              </a:ext>
            </a:extLst>
          </p:cNvPr>
          <p:cNvSpPr txBox="1"/>
          <p:nvPr/>
        </p:nvSpPr>
        <p:spPr>
          <a:xfrm>
            <a:off x="4957395" y="4475749"/>
            <a:ext cx="1743086" cy="600164"/>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Non-linear activation - Adds complexity to learning</a:t>
            </a:r>
            <a:endParaRPr lang="en-IN" sz="1100" dirty="0">
              <a:solidFill>
                <a:schemeClr val="bg1"/>
              </a:solidFill>
              <a:latin typeface="Inter Light" panose="02000503000000020004" pitchFamily="2" charset="0"/>
              <a:ea typeface="Inter Light" panose="02000503000000020004" pitchFamily="2" charset="0"/>
            </a:endParaRPr>
          </a:p>
        </p:txBody>
      </p:sp>
    </p:spTree>
    <p:extLst>
      <p:ext uri="{BB962C8B-B14F-4D97-AF65-F5344CB8AC3E}">
        <p14:creationId xmlns:p14="http://schemas.microsoft.com/office/powerpoint/2010/main" val="3838664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0AB02-3006-9B17-432D-B4E13108554B}"/>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FC14DA74-9E4A-8B4F-367C-73CA2220733B}"/>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8B92D562-69CD-14F9-97E7-A643B4115BE3}"/>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Shallow Neural Network — Vectorized Forward Pass</a:t>
            </a:r>
          </a:p>
        </p:txBody>
      </p:sp>
      <p:grpSp>
        <p:nvGrpSpPr>
          <p:cNvPr id="119" name="Group 118">
            <a:extLst>
              <a:ext uri="{FF2B5EF4-FFF2-40B4-BE49-F238E27FC236}">
                <a16:creationId xmlns:a16="http://schemas.microsoft.com/office/drawing/2014/main" id="{CA09BD4B-5C9D-A515-50CF-87715481B606}"/>
              </a:ext>
            </a:extLst>
          </p:cNvPr>
          <p:cNvGrpSpPr/>
          <p:nvPr/>
        </p:nvGrpSpPr>
        <p:grpSpPr>
          <a:xfrm>
            <a:off x="422875" y="2725257"/>
            <a:ext cx="1516600" cy="1909770"/>
            <a:chOff x="572082" y="2643181"/>
            <a:chExt cx="1516600" cy="1909770"/>
          </a:xfrm>
        </p:grpSpPr>
        <p:sp>
          <p:nvSpPr>
            <p:cNvPr id="35" name="Left Bracket 34">
              <a:extLst>
                <a:ext uri="{FF2B5EF4-FFF2-40B4-BE49-F238E27FC236}">
                  <a16:creationId xmlns:a16="http://schemas.microsoft.com/office/drawing/2014/main" id="{F34313B7-F411-F754-9992-75687F86F8C2}"/>
                </a:ext>
              </a:extLst>
            </p:cNvPr>
            <p:cNvSpPr/>
            <p:nvPr/>
          </p:nvSpPr>
          <p:spPr>
            <a:xfrm>
              <a:off x="1821334" y="2643181"/>
              <a:ext cx="267348" cy="190977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6" name="TextBox 35">
              <a:extLst>
                <a:ext uri="{FF2B5EF4-FFF2-40B4-BE49-F238E27FC236}">
                  <a16:creationId xmlns:a16="http://schemas.microsoft.com/office/drawing/2014/main" id="{1F2B2110-6E0F-EFA6-AFB8-F76750F4B019}"/>
                </a:ext>
              </a:extLst>
            </p:cNvPr>
            <p:cNvSpPr txBox="1"/>
            <p:nvPr/>
          </p:nvSpPr>
          <p:spPr>
            <a:xfrm>
              <a:off x="572082" y="3434545"/>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grpSp>
        <p:nvGrpSpPr>
          <p:cNvPr id="112" name="Group 111">
            <a:extLst>
              <a:ext uri="{FF2B5EF4-FFF2-40B4-BE49-F238E27FC236}">
                <a16:creationId xmlns:a16="http://schemas.microsoft.com/office/drawing/2014/main" id="{926384E7-7111-9971-450C-3BA5CB549100}"/>
              </a:ext>
            </a:extLst>
          </p:cNvPr>
          <p:cNvGrpSpPr/>
          <p:nvPr/>
        </p:nvGrpSpPr>
        <p:grpSpPr>
          <a:xfrm>
            <a:off x="2078265" y="2689238"/>
            <a:ext cx="861511" cy="1810671"/>
            <a:chOff x="2227472" y="2607162"/>
            <a:chExt cx="861511" cy="1810671"/>
          </a:xfrm>
        </p:grpSpPr>
        <p:grpSp>
          <p:nvGrpSpPr>
            <p:cNvPr id="38" name="Group 37">
              <a:extLst>
                <a:ext uri="{FF2B5EF4-FFF2-40B4-BE49-F238E27FC236}">
                  <a16:creationId xmlns:a16="http://schemas.microsoft.com/office/drawing/2014/main" id="{71C94ACB-9918-70BD-C17A-1C53F72263EC}"/>
                </a:ext>
              </a:extLst>
            </p:cNvPr>
            <p:cNvGrpSpPr/>
            <p:nvPr/>
          </p:nvGrpSpPr>
          <p:grpSpPr>
            <a:xfrm>
              <a:off x="2277827" y="2946092"/>
              <a:ext cx="360424" cy="1471741"/>
              <a:chOff x="1901899" y="4611458"/>
              <a:chExt cx="176172" cy="679208"/>
            </a:xfrm>
          </p:grpSpPr>
          <p:sp>
            <p:nvSpPr>
              <p:cNvPr id="62" name="Rectangle 61">
                <a:extLst>
                  <a:ext uri="{FF2B5EF4-FFF2-40B4-BE49-F238E27FC236}">
                    <a16:creationId xmlns:a16="http://schemas.microsoft.com/office/drawing/2014/main" id="{1E2490D8-9FE9-DCA6-1EE2-909683BA2ECE}"/>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3" name="Rectangle 62">
                <a:extLst>
                  <a:ext uri="{FF2B5EF4-FFF2-40B4-BE49-F238E27FC236}">
                    <a16:creationId xmlns:a16="http://schemas.microsoft.com/office/drawing/2014/main" id="{698CE135-CB9E-85C8-2BC3-5444413772BD}"/>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4" name="Rectangle 63">
                <a:extLst>
                  <a:ext uri="{FF2B5EF4-FFF2-40B4-BE49-F238E27FC236}">
                    <a16:creationId xmlns:a16="http://schemas.microsoft.com/office/drawing/2014/main" id="{385EAFBC-DFB6-4471-1145-04E9C4A39678}"/>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5" name="Rectangle 64">
                <a:extLst>
                  <a:ext uri="{FF2B5EF4-FFF2-40B4-BE49-F238E27FC236}">
                    <a16:creationId xmlns:a16="http://schemas.microsoft.com/office/drawing/2014/main" id="{9E53F8FD-3637-C9EB-84C6-0F87B68F82A9}"/>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D15B4CF9-BD82-9601-7E43-2A14D181348C}"/>
                    </a:ext>
                  </a:extLst>
                </p:cNvPr>
                <p:cNvSpPr txBox="1"/>
                <p:nvPr/>
              </p:nvSpPr>
              <p:spPr>
                <a:xfrm>
                  <a:off x="2227472" y="2607162"/>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1</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42" name="TextBox 41">
                  <a:extLst>
                    <a:ext uri="{FF2B5EF4-FFF2-40B4-BE49-F238E27FC236}">
                      <a16:creationId xmlns:a16="http://schemas.microsoft.com/office/drawing/2014/main" id="{D15B4CF9-BD82-9601-7E43-2A14D181348C}"/>
                    </a:ext>
                  </a:extLst>
                </p:cNvPr>
                <p:cNvSpPr txBox="1">
                  <a:spLocks noRot="1" noChangeAspect="1" noMove="1" noResize="1" noEditPoints="1" noAdjustHandles="1" noChangeArrowheads="1" noChangeShapeType="1" noTextEdit="1"/>
                </p:cNvSpPr>
                <p:nvPr/>
              </p:nvSpPr>
              <p:spPr>
                <a:xfrm>
                  <a:off x="2227472" y="2607162"/>
                  <a:ext cx="468783" cy="369332"/>
                </a:xfrm>
                <a:prstGeom prst="rect">
                  <a:avLst/>
                </a:prstGeom>
                <a:blipFill>
                  <a:blip r:embed="rId2"/>
                  <a:stretch>
                    <a:fillRect/>
                  </a:stretch>
                </a:blipFill>
              </p:spPr>
              <p:txBody>
                <a:bodyPr/>
                <a:lstStyle/>
                <a:p>
                  <a:r>
                    <a:rPr lang="en-IN">
                      <a:noFill/>
                    </a:rPr>
                    <a:t> </a:t>
                  </a:r>
                </a:p>
              </p:txBody>
            </p:sp>
          </mc:Fallback>
        </mc:AlternateContent>
        <p:grpSp>
          <p:nvGrpSpPr>
            <p:cNvPr id="68" name="Group 67">
              <a:extLst>
                <a:ext uri="{FF2B5EF4-FFF2-40B4-BE49-F238E27FC236}">
                  <a16:creationId xmlns:a16="http://schemas.microsoft.com/office/drawing/2014/main" id="{9D1A5A6B-B1EF-136E-7C7B-8214723C0756}"/>
                </a:ext>
              </a:extLst>
            </p:cNvPr>
            <p:cNvGrpSpPr/>
            <p:nvPr/>
          </p:nvGrpSpPr>
          <p:grpSpPr>
            <a:xfrm rot="10800000">
              <a:off x="2659551" y="2946092"/>
              <a:ext cx="360424" cy="1471741"/>
              <a:chOff x="1901899" y="4611458"/>
              <a:chExt cx="176172" cy="679208"/>
            </a:xfrm>
          </p:grpSpPr>
          <p:sp>
            <p:nvSpPr>
              <p:cNvPr id="69" name="Rectangle 68">
                <a:extLst>
                  <a:ext uri="{FF2B5EF4-FFF2-40B4-BE49-F238E27FC236}">
                    <a16:creationId xmlns:a16="http://schemas.microsoft.com/office/drawing/2014/main" id="{74A53612-C770-11E5-14E5-3EF1A3341ECB}"/>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0" name="Rectangle 69">
                <a:extLst>
                  <a:ext uri="{FF2B5EF4-FFF2-40B4-BE49-F238E27FC236}">
                    <a16:creationId xmlns:a16="http://schemas.microsoft.com/office/drawing/2014/main" id="{F55D4852-03C3-28F5-3266-B857215ECE2C}"/>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1" name="Rectangle 70">
                <a:extLst>
                  <a:ext uri="{FF2B5EF4-FFF2-40B4-BE49-F238E27FC236}">
                    <a16:creationId xmlns:a16="http://schemas.microsoft.com/office/drawing/2014/main" id="{01F51765-41C6-D922-1849-176943444704}"/>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2" name="Rectangle 71">
                <a:extLst>
                  <a:ext uri="{FF2B5EF4-FFF2-40B4-BE49-F238E27FC236}">
                    <a16:creationId xmlns:a16="http://schemas.microsoft.com/office/drawing/2014/main" id="{4228A4B6-9EB7-955E-DE44-F4D97495820F}"/>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7D3B2525-4B71-EBC9-BC80-1330835646E6}"/>
                    </a:ext>
                  </a:extLst>
                </p:cNvPr>
                <p:cNvSpPr txBox="1"/>
                <p:nvPr/>
              </p:nvSpPr>
              <p:spPr>
                <a:xfrm>
                  <a:off x="2614879" y="2607162"/>
                  <a:ext cx="474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2</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73" name="TextBox 72">
                  <a:extLst>
                    <a:ext uri="{FF2B5EF4-FFF2-40B4-BE49-F238E27FC236}">
                      <a16:creationId xmlns:a16="http://schemas.microsoft.com/office/drawing/2014/main" id="{7D3B2525-4B71-EBC9-BC80-1330835646E6}"/>
                    </a:ext>
                  </a:extLst>
                </p:cNvPr>
                <p:cNvSpPr txBox="1">
                  <a:spLocks noRot="1" noChangeAspect="1" noMove="1" noResize="1" noEditPoints="1" noAdjustHandles="1" noChangeArrowheads="1" noChangeShapeType="1" noTextEdit="1"/>
                </p:cNvSpPr>
                <p:nvPr/>
              </p:nvSpPr>
              <p:spPr>
                <a:xfrm>
                  <a:off x="2614879" y="2607162"/>
                  <a:ext cx="474104" cy="369332"/>
                </a:xfrm>
                <a:prstGeom prst="rect">
                  <a:avLst/>
                </a:prstGeom>
                <a:blipFill>
                  <a:blip r:embed="rId3"/>
                  <a:stretch>
                    <a:fillRect/>
                  </a:stretch>
                </a:blipFill>
              </p:spPr>
              <p:txBody>
                <a:bodyPr/>
                <a:lstStyle/>
                <a:p>
                  <a:r>
                    <a:rPr lang="en-IN">
                      <a:noFill/>
                    </a:rPr>
                    <a:t> </a:t>
                  </a:r>
                </a:p>
              </p:txBody>
            </p:sp>
          </mc:Fallback>
        </mc:AlternateContent>
      </p:grpSp>
      <p:grpSp>
        <p:nvGrpSpPr>
          <p:cNvPr id="118" name="Group 117">
            <a:extLst>
              <a:ext uri="{FF2B5EF4-FFF2-40B4-BE49-F238E27FC236}">
                <a16:creationId xmlns:a16="http://schemas.microsoft.com/office/drawing/2014/main" id="{EA703268-EDB4-2D3B-553C-A8C7024BD15A}"/>
              </a:ext>
            </a:extLst>
          </p:cNvPr>
          <p:cNvGrpSpPr/>
          <p:nvPr/>
        </p:nvGrpSpPr>
        <p:grpSpPr>
          <a:xfrm>
            <a:off x="2798612" y="2054449"/>
            <a:ext cx="2755353" cy="2749103"/>
            <a:chOff x="2947819" y="1972373"/>
            <a:chExt cx="2755353" cy="2749103"/>
          </a:xfrm>
        </p:grpSpPr>
        <p:grpSp>
          <p:nvGrpSpPr>
            <p:cNvPr id="110" name="Group 109">
              <a:extLst>
                <a:ext uri="{FF2B5EF4-FFF2-40B4-BE49-F238E27FC236}">
                  <a16:creationId xmlns:a16="http://schemas.microsoft.com/office/drawing/2014/main" id="{F8B56E28-5B8C-E2ED-2FDD-4C8EC46274C2}"/>
                </a:ext>
              </a:extLst>
            </p:cNvPr>
            <p:cNvGrpSpPr/>
            <p:nvPr/>
          </p:nvGrpSpPr>
          <p:grpSpPr>
            <a:xfrm>
              <a:off x="4079550" y="1972373"/>
              <a:ext cx="1623622" cy="2749103"/>
              <a:chOff x="4079550" y="1972373"/>
              <a:chExt cx="1623622" cy="2749103"/>
            </a:xfrm>
          </p:grpSpPr>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9C82F50C-FFE0-C4B3-917C-541070195D4A}"/>
                      </a:ext>
                    </a:extLst>
                  </p:cNvPr>
                  <p:cNvSpPr txBox="1"/>
                  <p:nvPr/>
                </p:nvSpPr>
                <p:spPr>
                  <a:xfrm>
                    <a:off x="4243441" y="1972373"/>
                    <a:ext cx="509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2A20C"/>
                                  </a:solidFill>
                                  <a:latin typeface="Cambria Math" panose="02040503050406030204" pitchFamily="18" charset="0"/>
                                </a:rPr>
                              </m:ctrlPr>
                            </m:sSubPr>
                            <m:e>
                              <m:r>
                                <a:rPr lang="en-IN" b="0" i="1" dirty="0" smtClean="0">
                                  <a:solidFill>
                                    <a:srgbClr val="F2A20C"/>
                                  </a:solidFill>
                                  <a:latin typeface="Cambria Math" panose="02040503050406030204" pitchFamily="18" charset="0"/>
                                </a:rPr>
                                <m:t>𝑤</m:t>
                              </m:r>
                            </m:e>
                            <m:sub>
                              <m:r>
                                <a:rPr lang="en-IN" b="0" i="1" dirty="0" smtClean="0">
                                  <a:solidFill>
                                    <a:srgbClr val="F2A20C"/>
                                  </a:solidFill>
                                  <a:latin typeface="Cambria Math" panose="02040503050406030204" pitchFamily="18" charset="0"/>
                                </a:rPr>
                                <m:t>1</m:t>
                              </m:r>
                            </m:sub>
                          </m:sSub>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43" name="TextBox 42">
                    <a:extLst>
                      <a:ext uri="{FF2B5EF4-FFF2-40B4-BE49-F238E27FC236}">
                        <a16:creationId xmlns:a16="http://schemas.microsoft.com/office/drawing/2014/main" id="{9C82F50C-FFE0-C4B3-917C-541070195D4A}"/>
                      </a:ext>
                    </a:extLst>
                  </p:cNvPr>
                  <p:cNvSpPr txBox="1">
                    <a:spLocks noRot="1" noChangeAspect="1" noMove="1" noResize="1" noEditPoints="1" noAdjustHandles="1" noChangeArrowheads="1" noChangeShapeType="1" noTextEdit="1"/>
                  </p:cNvSpPr>
                  <p:nvPr/>
                </p:nvSpPr>
                <p:spPr>
                  <a:xfrm>
                    <a:off x="4243441" y="1972373"/>
                    <a:ext cx="509820" cy="369332"/>
                  </a:xfrm>
                  <a:prstGeom prst="rect">
                    <a:avLst/>
                  </a:prstGeom>
                  <a:blipFill>
                    <a:blip r:embed="rId4"/>
                    <a:stretch>
                      <a:fillRect/>
                    </a:stretch>
                  </a:blipFill>
                </p:spPr>
                <p:txBody>
                  <a:bodyPr/>
                  <a:lstStyle/>
                  <a:p>
                    <a:r>
                      <a:rPr lang="en-IN">
                        <a:noFill/>
                      </a:rPr>
                      <a:t> </a:t>
                    </a:r>
                  </a:p>
                </p:txBody>
              </p:sp>
            </mc:Fallback>
          </mc:AlternateContent>
          <p:grpSp>
            <p:nvGrpSpPr>
              <p:cNvPr id="109" name="Group 108">
                <a:extLst>
                  <a:ext uri="{FF2B5EF4-FFF2-40B4-BE49-F238E27FC236}">
                    <a16:creationId xmlns:a16="http://schemas.microsoft.com/office/drawing/2014/main" id="{DC3C8E45-C744-CE97-665A-75CAE32DA11D}"/>
                  </a:ext>
                </a:extLst>
              </p:cNvPr>
              <p:cNvGrpSpPr/>
              <p:nvPr/>
            </p:nvGrpSpPr>
            <p:grpSpPr>
              <a:xfrm>
                <a:off x="4079550" y="2502993"/>
                <a:ext cx="1427791" cy="2218483"/>
                <a:chOff x="4079550" y="2502993"/>
                <a:chExt cx="1427791" cy="2218483"/>
              </a:xfrm>
            </p:grpSpPr>
            <p:grpSp>
              <p:nvGrpSpPr>
                <p:cNvPr id="82" name="Group 81">
                  <a:extLst>
                    <a:ext uri="{FF2B5EF4-FFF2-40B4-BE49-F238E27FC236}">
                      <a16:creationId xmlns:a16="http://schemas.microsoft.com/office/drawing/2014/main" id="{C1F52618-25BF-AB62-66C1-816FE9FF593C}"/>
                    </a:ext>
                  </a:extLst>
                </p:cNvPr>
                <p:cNvGrpSpPr/>
                <p:nvPr/>
              </p:nvGrpSpPr>
              <p:grpSpPr>
                <a:xfrm rot="5400000">
                  <a:off x="3336057" y="3246486"/>
                  <a:ext cx="2218483" cy="731498"/>
                  <a:chOff x="3336057" y="3130676"/>
                  <a:chExt cx="2218483" cy="731498"/>
                </a:xfrm>
              </p:grpSpPr>
              <p:sp>
                <p:nvSpPr>
                  <p:cNvPr id="57" name="Rectangle 56">
                    <a:extLst>
                      <a:ext uri="{FF2B5EF4-FFF2-40B4-BE49-F238E27FC236}">
                        <a16:creationId xmlns:a16="http://schemas.microsoft.com/office/drawing/2014/main" id="{7E2799F5-30BE-8722-F220-19A4A5B19524}"/>
                      </a:ext>
                    </a:extLst>
                  </p:cNvPr>
                  <p:cNvSpPr/>
                  <p:nvPr/>
                </p:nvSpPr>
                <p:spPr>
                  <a:xfrm rot="5400000" flipV="1">
                    <a:off x="4077883"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9" name="Rectangle 58">
                    <a:extLst>
                      <a:ext uri="{FF2B5EF4-FFF2-40B4-BE49-F238E27FC236}">
                        <a16:creationId xmlns:a16="http://schemas.microsoft.com/office/drawing/2014/main" id="{C79930EE-F882-A587-7B23-55671F16FDAD}"/>
                      </a:ext>
                    </a:extLst>
                  </p:cNvPr>
                  <p:cNvSpPr/>
                  <p:nvPr/>
                </p:nvSpPr>
                <p:spPr>
                  <a:xfrm rot="5400000" flipV="1">
                    <a:off x="4444351" y="3498728"/>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0" name="Rectangle 59">
                    <a:extLst>
                      <a:ext uri="{FF2B5EF4-FFF2-40B4-BE49-F238E27FC236}">
                        <a16:creationId xmlns:a16="http://schemas.microsoft.com/office/drawing/2014/main" id="{2B2CD8A7-CA1C-1B47-CD14-5DC85FA536D5}"/>
                      </a:ext>
                    </a:extLst>
                  </p:cNvPr>
                  <p:cNvSpPr/>
                  <p:nvPr/>
                </p:nvSpPr>
                <p:spPr>
                  <a:xfrm rot="5400000" flipV="1">
                    <a:off x="3708552"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1" name="Rectangle 60">
                    <a:extLst>
                      <a:ext uri="{FF2B5EF4-FFF2-40B4-BE49-F238E27FC236}">
                        <a16:creationId xmlns:a16="http://schemas.microsoft.com/office/drawing/2014/main" id="{BBA01A93-DA38-C6B0-4108-D7CC7ED82E34}"/>
                      </a:ext>
                    </a:extLst>
                  </p:cNvPr>
                  <p:cNvSpPr/>
                  <p:nvPr/>
                </p:nvSpPr>
                <p:spPr>
                  <a:xfrm rot="5400000" flipV="1">
                    <a:off x="3339079" y="3498728"/>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47" name="Rectangle 46">
                    <a:extLst>
                      <a:ext uri="{FF2B5EF4-FFF2-40B4-BE49-F238E27FC236}">
                        <a16:creationId xmlns:a16="http://schemas.microsoft.com/office/drawing/2014/main" id="{6FE186E1-0BE2-23F1-47F1-00D50E6B231B}"/>
                      </a:ext>
                    </a:extLst>
                  </p:cNvPr>
                  <p:cNvSpPr/>
                  <p:nvPr/>
                </p:nvSpPr>
                <p:spPr>
                  <a:xfrm rot="5400000" flipV="1">
                    <a:off x="4077883"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49" name="Rectangle 48">
                    <a:extLst>
                      <a:ext uri="{FF2B5EF4-FFF2-40B4-BE49-F238E27FC236}">
                        <a16:creationId xmlns:a16="http://schemas.microsoft.com/office/drawing/2014/main" id="{86C850D1-C78C-E6A5-E895-58151232C94B}"/>
                      </a:ext>
                    </a:extLst>
                  </p:cNvPr>
                  <p:cNvSpPr/>
                  <p:nvPr/>
                </p:nvSpPr>
                <p:spPr>
                  <a:xfrm rot="5400000" flipV="1">
                    <a:off x="4444351" y="3127654"/>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0" name="Rectangle 49">
                    <a:extLst>
                      <a:ext uri="{FF2B5EF4-FFF2-40B4-BE49-F238E27FC236}">
                        <a16:creationId xmlns:a16="http://schemas.microsoft.com/office/drawing/2014/main" id="{0E4A7F7D-7E91-C0DD-77CB-96701E381EAA}"/>
                      </a:ext>
                    </a:extLst>
                  </p:cNvPr>
                  <p:cNvSpPr/>
                  <p:nvPr/>
                </p:nvSpPr>
                <p:spPr>
                  <a:xfrm rot="5400000" flipV="1">
                    <a:off x="3708552"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1" name="Rectangle 50">
                    <a:extLst>
                      <a:ext uri="{FF2B5EF4-FFF2-40B4-BE49-F238E27FC236}">
                        <a16:creationId xmlns:a16="http://schemas.microsoft.com/office/drawing/2014/main" id="{05CDCEBB-8FFD-FF96-3DB0-7999673B3B5F}"/>
                      </a:ext>
                    </a:extLst>
                  </p:cNvPr>
                  <p:cNvSpPr/>
                  <p:nvPr/>
                </p:nvSpPr>
                <p:spPr>
                  <a:xfrm rot="5400000" flipV="1">
                    <a:off x="3339079" y="3127654"/>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8" name="Rectangle 77">
                    <a:extLst>
                      <a:ext uri="{FF2B5EF4-FFF2-40B4-BE49-F238E27FC236}">
                        <a16:creationId xmlns:a16="http://schemas.microsoft.com/office/drawing/2014/main" id="{1679BC51-E576-0DA0-2E4F-EAE6C3FB5E44}"/>
                      </a:ext>
                    </a:extLst>
                  </p:cNvPr>
                  <p:cNvSpPr/>
                  <p:nvPr/>
                </p:nvSpPr>
                <p:spPr>
                  <a:xfrm rot="5400000" flipV="1">
                    <a:off x="5191094"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9" name="Rectangle 78">
                    <a:extLst>
                      <a:ext uri="{FF2B5EF4-FFF2-40B4-BE49-F238E27FC236}">
                        <a16:creationId xmlns:a16="http://schemas.microsoft.com/office/drawing/2014/main" id="{DFB85ACA-D14A-D543-1300-B89FEE881B31}"/>
                      </a:ext>
                    </a:extLst>
                  </p:cNvPr>
                  <p:cNvSpPr/>
                  <p:nvPr/>
                </p:nvSpPr>
                <p:spPr>
                  <a:xfrm rot="5400000" flipV="1">
                    <a:off x="4821763"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0" name="Rectangle 79">
                    <a:extLst>
                      <a:ext uri="{FF2B5EF4-FFF2-40B4-BE49-F238E27FC236}">
                        <a16:creationId xmlns:a16="http://schemas.microsoft.com/office/drawing/2014/main" id="{B6E4A2A2-63E7-158E-D869-B39F6B90D784}"/>
                      </a:ext>
                    </a:extLst>
                  </p:cNvPr>
                  <p:cNvSpPr/>
                  <p:nvPr/>
                </p:nvSpPr>
                <p:spPr>
                  <a:xfrm rot="5400000" flipV="1">
                    <a:off x="5191094"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1" name="Rectangle 80">
                    <a:extLst>
                      <a:ext uri="{FF2B5EF4-FFF2-40B4-BE49-F238E27FC236}">
                        <a16:creationId xmlns:a16="http://schemas.microsoft.com/office/drawing/2014/main" id="{A7685419-7B32-6ACF-D377-33DE72A72818}"/>
                      </a:ext>
                    </a:extLst>
                  </p:cNvPr>
                  <p:cNvSpPr/>
                  <p:nvPr/>
                </p:nvSpPr>
                <p:spPr>
                  <a:xfrm rot="5400000" flipV="1">
                    <a:off x="4821763"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p:sp>
              <p:nvSpPr>
                <p:cNvPr id="98" name="Google Shape;69;p15">
                  <a:extLst>
                    <a:ext uri="{FF2B5EF4-FFF2-40B4-BE49-F238E27FC236}">
                      <a16:creationId xmlns:a16="http://schemas.microsoft.com/office/drawing/2014/main" id="{A7A6DF53-DEB7-180C-8771-E9AEE0CBBD03}"/>
                    </a:ext>
                  </a:extLst>
                </p:cNvPr>
                <p:cNvSpPr/>
                <p:nvPr/>
              </p:nvSpPr>
              <p:spPr>
                <a:xfrm rot="5400000">
                  <a:off x="4685593" y="3386401"/>
                  <a:ext cx="1303098" cy="340399"/>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215B48C2-B368-5702-9450-27C47B83B22D}"/>
                      </a:ext>
                    </a:extLst>
                  </p:cNvPr>
                  <p:cNvSpPr txBox="1"/>
                  <p:nvPr/>
                </p:nvSpPr>
                <p:spPr>
                  <a:xfrm>
                    <a:off x="4971112" y="2484519"/>
                    <a:ext cx="7320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i="1" dirty="0" smtClean="0">
                              <a:solidFill>
                                <a:srgbClr val="FEC1B9"/>
                              </a:solidFill>
                              <a:latin typeface="Cambria Math" panose="02040503050406030204" pitchFamily="18" charset="0"/>
                            </a:rPr>
                            <m:t>𝑡</m:t>
                          </m:r>
                          <m:r>
                            <a:rPr lang="en-IN" b="0" i="1" dirty="0" smtClean="0">
                              <a:solidFill>
                                <a:srgbClr val="FEC1B9"/>
                              </a:solidFill>
                              <a:latin typeface="Cambria Math" panose="02040503050406030204" pitchFamily="18" charset="0"/>
                            </a:rPr>
                            <m:t>𝑎𝑛h</m:t>
                          </m:r>
                        </m:oMath>
                      </m:oMathPara>
                    </a14:m>
                    <a:endParaRPr lang="en-IN" dirty="0">
                      <a:solidFill>
                        <a:srgbClr val="FEC1B9"/>
                      </a:solidFill>
                      <a:latin typeface="Poppins" panose="00000500000000000000" pitchFamily="2" charset="0"/>
                      <a:cs typeface="Poppins" panose="00000500000000000000" pitchFamily="2" charset="0"/>
                    </a:endParaRPr>
                  </a:p>
                </p:txBody>
              </p:sp>
            </mc:Choice>
            <mc:Fallback>
              <p:sp>
                <p:nvSpPr>
                  <p:cNvPr id="102" name="TextBox 101">
                    <a:extLst>
                      <a:ext uri="{FF2B5EF4-FFF2-40B4-BE49-F238E27FC236}">
                        <a16:creationId xmlns:a16="http://schemas.microsoft.com/office/drawing/2014/main" id="{215B48C2-B368-5702-9450-27C47B83B22D}"/>
                      </a:ext>
                    </a:extLst>
                  </p:cNvPr>
                  <p:cNvSpPr txBox="1">
                    <a:spLocks noRot="1" noChangeAspect="1" noMove="1" noResize="1" noEditPoints="1" noAdjustHandles="1" noChangeArrowheads="1" noChangeShapeType="1" noTextEdit="1"/>
                  </p:cNvSpPr>
                  <p:nvPr/>
                </p:nvSpPr>
                <p:spPr>
                  <a:xfrm>
                    <a:off x="4971112" y="2484519"/>
                    <a:ext cx="732060" cy="369332"/>
                  </a:xfrm>
                  <a:prstGeom prst="rect">
                    <a:avLst/>
                  </a:prstGeom>
                  <a:blipFill>
                    <a:blip r:embed="rId5"/>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56F9F32E-73AB-9A66-0381-0E1AF25D52A1}"/>
                    </a:ext>
                  </a:extLst>
                </p:cNvPr>
                <p:cNvSpPr txBox="1"/>
                <p:nvPr/>
              </p:nvSpPr>
              <p:spPr>
                <a:xfrm>
                  <a:off x="2947819" y="340360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smtClean="0">
                            <a:solidFill>
                              <a:schemeClr val="bg1">
                                <a:lumMod val="85000"/>
                              </a:schemeClr>
                            </a:solidFill>
                            <a:latin typeface="Cambria Math" panose="02040503050406030204" pitchFamily="18" charset="0"/>
                            <a:ea typeface="Inter" panose="02000503000000020004" pitchFamily="2" charset="0"/>
                            <a:cs typeface="Poppins" panose="00000500000000000000" pitchFamily="2" charset="0"/>
                          </a:rPr>
                          <m:t>𝑋</m:t>
                        </m:r>
                      </m:oMath>
                    </m:oMathPara>
                  </a14:m>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3" name="TextBox 102">
                  <a:extLst>
                    <a:ext uri="{FF2B5EF4-FFF2-40B4-BE49-F238E27FC236}">
                      <a16:creationId xmlns:a16="http://schemas.microsoft.com/office/drawing/2014/main" id="{56F9F32E-73AB-9A66-0381-0E1AF25D52A1}"/>
                    </a:ext>
                  </a:extLst>
                </p:cNvPr>
                <p:cNvSpPr txBox="1">
                  <a:spLocks noRot="1" noChangeAspect="1" noMove="1" noResize="1" noEditPoints="1" noAdjustHandles="1" noChangeArrowheads="1" noChangeShapeType="1" noTextEdit="1"/>
                </p:cNvSpPr>
                <p:nvPr/>
              </p:nvSpPr>
              <p:spPr>
                <a:xfrm>
                  <a:off x="2947819" y="3403604"/>
                  <a:ext cx="1325778" cy="461665"/>
                </a:xfrm>
                <a:prstGeom prst="rect">
                  <a:avLst/>
                </a:prstGeom>
                <a:blipFill>
                  <a:blip r:embed="rId6"/>
                  <a:stretch>
                    <a:fillRect t="-10526" b="-28947"/>
                  </a:stretch>
                </a:blipFill>
              </p:spPr>
              <p:txBody>
                <a:bodyPr/>
                <a:lstStyle/>
                <a:p>
                  <a:r>
                    <a:rPr lang="en-IN">
                      <a:noFill/>
                    </a:rPr>
                    <a:t> </a:t>
                  </a:r>
                </a:p>
              </p:txBody>
            </p:sp>
          </mc:Fallback>
        </mc:AlternateContent>
      </p:grpSp>
      <p:grpSp>
        <p:nvGrpSpPr>
          <p:cNvPr id="117" name="Group 116">
            <a:extLst>
              <a:ext uri="{FF2B5EF4-FFF2-40B4-BE49-F238E27FC236}">
                <a16:creationId xmlns:a16="http://schemas.microsoft.com/office/drawing/2014/main" id="{D01E88E9-7591-2334-1DAB-057ADDA02E08}"/>
              </a:ext>
            </a:extLst>
          </p:cNvPr>
          <p:cNvGrpSpPr/>
          <p:nvPr/>
        </p:nvGrpSpPr>
        <p:grpSpPr>
          <a:xfrm>
            <a:off x="5350341" y="2423781"/>
            <a:ext cx="4269581" cy="1756032"/>
            <a:chOff x="5499548" y="2341705"/>
            <a:chExt cx="4269581" cy="1756032"/>
          </a:xfrm>
        </p:grpSpPr>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8AC5D9AE-2468-1AD0-9583-BDEA3E7D472E}"/>
                    </a:ext>
                  </a:extLst>
                </p:cNvPr>
                <p:cNvSpPr txBox="1"/>
                <p:nvPr/>
              </p:nvSpPr>
              <p:spPr>
                <a:xfrm>
                  <a:off x="5499548" y="3285910"/>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smtClean="0">
                            <a:solidFill>
                              <a:schemeClr val="bg1">
                                <a:lumMod val="85000"/>
                              </a:schemeClr>
                            </a:solidFill>
                            <a:latin typeface="Cambria Math" panose="02040503050406030204" pitchFamily="18" charset="0"/>
                            <a:ea typeface="Inter" panose="02000503000000020004" pitchFamily="2" charset="0"/>
                            <a:cs typeface="Poppins" panose="00000500000000000000" pitchFamily="2" charset="0"/>
                          </a:rPr>
                          <m:t>𝑋</m:t>
                        </m:r>
                      </m:oMath>
                    </m:oMathPara>
                  </a14:m>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4" name="TextBox 103">
                  <a:extLst>
                    <a:ext uri="{FF2B5EF4-FFF2-40B4-BE49-F238E27FC236}">
                      <a16:creationId xmlns:a16="http://schemas.microsoft.com/office/drawing/2014/main" id="{8AC5D9AE-2468-1AD0-9583-BDEA3E7D472E}"/>
                    </a:ext>
                  </a:extLst>
                </p:cNvPr>
                <p:cNvSpPr txBox="1">
                  <a:spLocks noRot="1" noChangeAspect="1" noMove="1" noResize="1" noEditPoints="1" noAdjustHandles="1" noChangeArrowheads="1" noChangeShapeType="1" noTextEdit="1"/>
                </p:cNvSpPr>
                <p:nvPr/>
              </p:nvSpPr>
              <p:spPr>
                <a:xfrm>
                  <a:off x="5499548" y="3285910"/>
                  <a:ext cx="1325778" cy="461665"/>
                </a:xfrm>
                <a:prstGeom prst="rect">
                  <a:avLst/>
                </a:prstGeom>
                <a:blipFill>
                  <a:blip r:embed="rId7"/>
                  <a:stretch>
                    <a:fillRect t="-10526" b="-28947"/>
                  </a:stretch>
                </a:blipFill>
              </p:spPr>
              <p:txBody>
                <a:bodyPr/>
                <a:lstStyle/>
                <a:p>
                  <a:r>
                    <a:rPr lang="en-IN">
                      <a:noFill/>
                    </a:rPr>
                    <a:t> </a:t>
                  </a:r>
                </a:p>
              </p:txBody>
            </p:sp>
          </mc:Fallback>
        </mc:AlternateContent>
        <p:grpSp>
          <p:nvGrpSpPr>
            <p:cNvPr id="111" name="Group 110">
              <a:extLst>
                <a:ext uri="{FF2B5EF4-FFF2-40B4-BE49-F238E27FC236}">
                  <a16:creationId xmlns:a16="http://schemas.microsoft.com/office/drawing/2014/main" id="{70E9881B-BF71-EFCC-F67F-E43630D01EB0}"/>
                </a:ext>
              </a:extLst>
            </p:cNvPr>
            <p:cNvGrpSpPr/>
            <p:nvPr/>
          </p:nvGrpSpPr>
          <p:grpSpPr>
            <a:xfrm>
              <a:off x="6586941" y="2341705"/>
              <a:ext cx="3182188" cy="1756032"/>
              <a:chOff x="6586941" y="2341705"/>
              <a:chExt cx="3182188" cy="1756032"/>
            </a:xfrm>
          </p:grpSpPr>
          <p:grpSp>
            <p:nvGrpSpPr>
              <p:cNvPr id="84" name="Group 83">
                <a:extLst>
                  <a:ext uri="{FF2B5EF4-FFF2-40B4-BE49-F238E27FC236}">
                    <a16:creationId xmlns:a16="http://schemas.microsoft.com/office/drawing/2014/main" id="{29248B81-3381-E32A-499C-7AA97894CBAD}"/>
                  </a:ext>
                </a:extLst>
              </p:cNvPr>
              <p:cNvGrpSpPr/>
              <p:nvPr/>
            </p:nvGrpSpPr>
            <p:grpSpPr>
              <a:xfrm>
                <a:off x="6586941" y="3130045"/>
                <a:ext cx="2218483" cy="731498"/>
                <a:chOff x="3336057" y="3130676"/>
                <a:chExt cx="2218483" cy="731498"/>
              </a:xfrm>
            </p:grpSpPr>
            <p:sp>
              <p:nvSpPr>
                <p:cNvPr id="85" name="Rectangle 84">
                  <a:extLst>
                    <a:ext uri="{FF2B5EF4-FFF2-40B4-BE49-F238E27FC236}">
                      <a16:creationId xmlns:a16="http://schemas.microsoft.com/office/drawing/2014/main" id="{540DAFDC-80AB-A822-D9E4-FFE0AA45C8A4}"/>
                    </a:ext>
                  </a:extLst>
                </p:cNvPr>
                <p:cNvSpPr/>
                <p:nvPr/>
              </p:nvSpPr>
              <p:spPr>
                <a:xfrm rot="5400000" flipV="1">
                  <a:off x="4077883"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6" name="Rectangle 85">
                  <a:extLst>
                    <a:ext uri="{FF2B5EF4-FFF2-40B4-BE49-F238E27FC236}">
                      <a16:creationId xmlns:a16="http://schemas.microsoft.com/office/drawing/2014/main" id="{171EE953-FCD4-F90D-8408-73AAE0545025}"/>
                    </a:ext>
                  </a:extLst>
                </p:cNvPr>
                <p:cNvSpPr/>
                <p:nvPr/>
              </p:nvSpPr>
              <p:spPr>
                <a:xfrm rot="5400000" flipV="1">
                  <a:off x="4444351" y="3498728"/>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7" name="Rectangle 86">
                  <a:extLst>
                    <a:ext uri="{FF2B5EF4-FFF2-40B4-BE49-F238E27FC236}">
                      <a16:creationId xmlns:a16="http://schemas.microsoft.com/office/drawing/2014/main" id="{725D4237-E27D-9D6C-1492-0B5B441F6621}"/>
                    </a:ext>
                  </a:extLst>
                </p:cNvPr>
                <p:cNvSpPr/>
                <p:nvPr/>
              </p:nvSpPr>
              <p:spPr>
                <a:xfrm rot="5400000" flipV="1">
                  <a:off x="3708552"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8" name="Rectangle 87">
                  <a:extLst>
                    <a:ext uri="{FF2B5EF4-FFF2-40B4-BE49-F238E27FC236}">
                      <a16:creationId xmlns:a16="http://schemas.microsoft.com/office/drawing/2014/main" id="{9CBE1B7C-4353-1720-3761-F4A3B9F77561}"/>
                    </a:ext>
                  </a:extLst>
                </p:cNvPr>
                <p:cNvSpPr/>
                <p:nvPr/>
              </p:nvSpPr>
              <p:spPr>
                <a:xfrm rot="5400000" flipV="1">
                  <a:off x="3339079" y="3498728"/>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9" name="Rectangle 88">
                  <a:extLst>
                    <a:ext uri="{FF2B5EF4-FFF2-40B4-BE49-F238E27FC236}">
                      <a16:creationId xmlns:a16="http://schemas.microsoft.com/office/drawing/2014/main" id="{09C44E7C-05A5-98E3-9A74-E3F47A3B81C7}"/>
                    </a:ext>
                  </a:extLst>
                </p:cNvPr>
                <p:cNvSpPr/>
                <p:nvPr/>
              </p:nvSpPr>
              <p:spPr>
                <a:xfrm rot="5400000" flipV="1">
                  <a:off x="4077883"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0" name="Rectangle 89">
                  <a:extLst>
                    <a:ext uri="{FF2B5EF4-FFF2-40B4-BE49-F238E27FC236}">
                      <a16:creationId xmlns:a16="http://schemas.microsoft.com/office/drawing/2014/main" id="{7CEE624A-0F4A-ABEC-A190-8C0184E030C2}"/>
                    </a:ext>
                  </a:extLst>
                </p:cNvPr>
                <p:cNvSpPr/>
                <p:nvPr/>
              </p:nvSpPr>
              <p:spPr>
                <a:xfrm rot="5400000" flipV="1">
                  <a:off x="4444351" y="3127654"/>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1" name="Rectangle 90">
                  <a:extLst>
                    <a:ext uri="{FF2B5EF4-FFF2-40B4-BE49-F238E27FC236}">
                      <a16:creationId xmlns:a16="http://schemas.microsoft.com/office/drawing/2014/main" id="{95222C58-790C-43FD-03E4-F17C0DB9F315}"/>
                    </a:ext>
                  </a:extLst>
                </p:cNvPr>
                <p:cNvSpPr/>
                <p:nvPr/>
              </p:nvSpPr>
              <p:spPr>
                <a:xfrm rot="5400000" flipV="1">
                  <a:off x="3708552"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2" name="Rectangle 91">
                  <a:extLst>
                    <a:ext uri="{FF2B5EF4-FFF2-40B4-BE49-F238E27FC236}">
                      <a16:creationId xmlns:a16="http://schemas.microsoft.com/office/drawing/2014/main" id="{5397500B-845C-D8E3-DC57-7BC8BAA3A2AB}"/>
                    </a:ext>
                  </a:extLst>
                </p:cNvPr>
                <p:cNvSpPr/>
                <p:nvPr/>
              </p:nvSpPr>
              <p:spPr>
                <a:xfrm rot="5400000" flipV="1">
                  <a:off x="3339079" y="3127654"/>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3" name="Rectangle 92">
                  <a:extLst>
                    <a:ext uri="{FF2B5EF4-FFF2-40B4-BE49-F238E27FC236}">
                      <a16:creationId xmlns:a16="http://schemas.microsoft.com/office/drawing/2014/main" id="{52CF7145-0600-891F-1307-6309353F74B3}"/>
                    </a:ext>
                  </a:extLst>
                </p:cNvPr>
                <p:cNvSpPr/>
                <p:nvPr/>
              </p:nvSpPr>
              <p:spPr>
                <a:xfrm rot="5400000" flipV="1">
                  <a:off x="5191094"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4" name="Rectangle 93">
                  <a:extLst>
                    <a:ext uri="{FF2B5EF4-FFF2-40B4-BE49-F238E27FC236}">
                      <a16:creationId xmlns:a16="http://schemas.microsoft.com/office/drawing/2014/main" id="{3EC5BD5B-A53B-A2AC-85EC-50847F8D15F9}"/>
                    </a:ext>
                  </a:extLst>
                </p:cNvPr>
                <p:cNvSpPr/>
                <p:nvPr/>
              </p:nvSpPr>
              <p:spPr>
                <a:xfrm rot="5400000" flipV="1">
                  <a:off x="4821763"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5" name="Rectangle 94">
                  <a:extLst>
                    <a:ext uri="{FF2B5EF4-FFF2-40B4-BE49-F238E27FC236}">
                      <a16:creationId xmlns:a16="http://schemas.microsoft.com/office/drawing/2014/main" id="{3687D7C8-84F4-8612-07D2-7AC85B4D2166}"/>
                    </a:ext>
                  </a:extLst>
                </p:cNvPr>
                <p:cNvSpPr/>
                <p:nvPr/>
              </p:nvSpPr>
              <p:spPr>
                <a:xfrm rot="5400000" flipV="1">
                  <a:off x="5191094"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6" name="Rectangle 95">
                  <a:extLst>
                    <a:ext uri="{FF2B5EF4-FFF2-40B4-BE49-F238E27FC236}">
                      <a16:creationId xmlns:a16="http://schemas.microsoft.com/office/drawing/2014/main" id="{C0509C1E-D6D7-20D2-6091-285CB1651FCC}"/>
                    </a:ext>
                  </a:extLst>
                </p:cNvPr>
                <p:cNvSpPr/>
                <p:nvPr/>
              </p:nvSpPr>
              <p:spPr>
                <a:xfrm rot="5400000" flipV="1">
                  <a:off x="4821763"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6DEB6D98-3E1E-BF4F-D117-D5C1E65E368A}"/>
                      </a:ext>
                    </a:extLst>
                  </p:cNvPr>
                  <p:cNvSpPr txBox="1"/>
                  <p:nvPr/>
                </p:nvSpPr>
                <p:spPr>
                  <a:xfrm>
                    <a:off x="7380665" y="2643181"/>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2A20C"/>
                                  </a:solidFill>
                                  <a:latin typeface="Cambria Math" panose="02040503050406030204" pitchFamily="18" charset="0"/>
                                </a:rPr>
                              </m:ctrlPr>
                            </m:sSubPr>
                            <m:e>
                              <m:r>
                                <a:rPr lang="en-IN" b="0" i="1" dirty="0" smtClean="0">
                                  <a:solidFill>
                                    <a:srgbClr val="F2A20C"/>
                                  </a:solidFill>
                                  <a:latin typeface="Cambria Math" panose="02040503050406030204" pitchFamily="18" charset="0"/>
                                </a:rPr>
                                <m:t>𝑤</m:t>
                              </m:r>
                            </m:e>
                            <m:sub>
                              <m:r>
                                <a:rPr lang="en-IN" b="0" i="1" dirty="0" smtClean="0">
                                  <a:solidFill>
                                    <a:srgbClr val="F2A20C"/>
                                  </a:solidFill>
                                  <a:latin typeface="Cambria Math" panose="02040503050406030204" pitchFamily="18" charset="0"/>
                                </a:rPr>
                                <m:t>2</m:t>
                              </m:r>
                            </m:sub>
                          </m:sSub>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97" name="TextBox 96">
                    <a:extLst>
                      <a:ext uri="{FF2B5EF4-FFF2-40B4-BE49-F238E27FC236}">
                        <a16:creationId xmlns:a16="http://schemas.microsoft.com/office/drawing/2014/main" id="{6DEB6D98-3E1E-BF4F-D117-D5C1E65E368A}"/>
                      </a:ext>
                    </a:extLst>
                  </p:cNvPr>
                  <p:cNvSpPr txBox="1">
                    <a:spLocks noRot="1" noChangeAspect="1" noMove="1" noResize="1" noEditPoints="1" noAdjustHandles="1" noChangeArrowheads="1" noChangeShapeType="1" noTextEdit="1"/>
                  </p:cNvSpPr>
                  <p:nvPr/>
                </p:nvSpPr>
                <p:spPr>
                  <a:xfrm>
                    <a:off x="7380665" y="2643181"/>
                    <a:ext cx="515141" cy="369332"/>
                  </a:xfrm>
                  <a:prstGeom prst="rect">
                    <a:avLst/>
                  </a:prstGeom>
                  <a:blipFill>
                    <a:blip r:embed="rId8"/>
                    <a:stretch>
                      <a:fillRect/>
                    </a:stretch>
                  </a:blipFill>
                </p:spPr>
                <p:txBody>
                  <a:bodyPr/>
                  <a:lstStyle/>
                  <a:p>
                    <a:r>
                      <a:rPr lang="en-IN">
                        <a:noFill/>
                      </a:rPr>
                      <a:t> </a:t>
                    </a:r>
                  </a:p>
                </p:txBody>
              </p:sp>
            </mc:Fallback>
          </mc:AlternateContent>
          <p:sp>
            <p:nvSpPr>
              <p:cNvPr id="106" name="Google Shape;66;p15">
                <a:extLst>
                  <a:ext uri="{FF2B5EF4-FFF2-40B4-BE49-F238E27FC236}">
                    <a16:creationId xmlns:a16="http://schemas.microsoft.com/office/drawing/2014/main" id="{532CE0C2-DC9D-6D87-6573-049BB3C2A542}"/>
                  </a:ext>
                </a:extLst>
              </p:cNvPr>
              <p:cNvSpPr/>
              <p:nvPr/>
            </p:nvSpPr>
            <p:spPr>
              <a:xfrm rot="5400000">
                <a:off x="8592631" y="3282334"/>
                <a:ext cx="1303099" cy="327708"/>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359C180E-ABFC-9749-1FC5-B07D85190B8C}"/>
                      </a:ext>
                    </a:extLst>
                  </p:cNvPr>
                  <p:cNvSpPr txBox="1"/>
                  <p:nvPr/>
                </p:nvSpPr>
                <p:spPr>
                  <a:xfrm>
                    <a:off x="8607657" y="2341705"/>
                    <a:ext cx="11614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i="1" dirty="0" smtClean="0">
                              <a:solidFill>
                                <a:srgbClr val="F2A20C"/>
                              </a:solidFill>
                              <a:latin typeface="Cambria Math" panose="02040503050406030204" pitchFamily="18" charset="0"/>
                            </a:rPr>
                            <m:t>𝑆</m:t>
                          </m:r>
                          <m:r>
                            <a:rPr lang="en-IN" b="0" i="1" dirty="0" smtClean="0">
                              <a:solidFill>
                                <a:srgbClr val="F2A20C"/>
                              </a:solidFill>
                              <a:latin typeface="Cambria Math" panose="02040503050406030204" pitchFamily="18" charset="0"/>
                            </a:rPr>
                            <m:t>𝑜𝑓𝑡𝑚𝑎𝑥</m:t>
                          </m:r>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107" name="TextBox 106">
                    <a:extLst>
                      <a:ext uri="{FF2B5EF4-FFF2-40B4-BE49-F238E27FC236}">
                        <a16:creationId xmlns:a16="http://schemas.microsoft.com/office/drawing/2014/main" id="{359C180E-ABFC-9749-1FC5-B07D85190B8C}"/>
                      </a:ext>
                    </a:extLst>
                  </p:cNvPr>
                  <p:cNvSpPr txBox="1">
                    <a:spLocks noRot="1" noChangeAspect="1" noMove="1" noResize="1" noEditPoints="1" noAdjustHandles="1" noChangeArrowheads="1" noChangeShapeType="1" noTextEdit="1"/>
                  </p:cNvSpPr>
                  <p:nvPr/>
                </p:nvSpPr>
                <p:spPr>
                  <a:xfrm>
                    <a:off x="8607657" y="2341705"/>
                    <a:ext cx="1161472" cy="369332"/>
                  </a:xfrm>
                  <a:prstGeom prst="rect">
                    <a:avLst/>
                  </a:prstGeom>
                  <a:blipFill>
                    <a:blip r:embed="rId9"/>
                    <a:stretch>
                      <a:fillRect b="-13333"/>
                    </a:stretch>
                  </a:blipFill>
                </p:spPr>
                <p:txBody>
                  <a:bodyPr/>
                  <a:lstStyle/>
                  <a:p>
                    <a:r>
                      <a:rPr lang="en-IN">
                        <a:noFill/>
                      </a:rPr>
                      <a:t> </a:t>
                    </a:r>
                  </a:p>
                </p:txBody>
              </p:sp>
            </mc:Fallback>
          </mc:AlternateContent>
        </p:grpSp>
      </p:grpSp>
      <p:sp>
        <p:nvSpPr>
          <p:cNvPr id="121" name="TextBox 120">
            <a:extLst>
              <a:ext uri="{FF2B5EF4-FFF2-40B4-BE49-F238E27FC236}">
                <a16:creationId xmlns:a16="http://schemas.microsoft.com/office/drawing/2014/main" id="{CE79CE88-895A-5C7D-08E4-FA72B08C6D9F}"/>
              </a:ext>
            </a:extLst>
          </p:cNvPr>
          <p:cNvSpPr txBox="1"/>
          <p:nvPr/>
        </p:nvSpPr>
        <p:spPr>
          <a:xfrm>
            <a:off x="1913103" y="4691193"/>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Batch size x 2</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2" name="TextBox 121">
            <a:extLst>
              <a:ext uri="{FF2B5EF4-FFF2-40B4-BE49-F238E27FC236}">
                <a16:creationId xmlns:a16="http://schemas.microsoft.com/office/drawing/2014/main" id="{93375807-7425-D0AD-AD41-1BE0543891AE}"/>
              </a:ext>
            </a:extLst>
          </p:cNvPr>
          <p:cNvSpPr txBox="1"/>
          <p:nvPr/>
        </p:nvSpPr>
        <p:spPr>
          <a:xfrm>
            <a:off x="4046391" y="4925034"/>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6 x 2</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3" name="TextBox 122">
            <a:extLst>
              <a:ext uri="{FF2B5EF4-FFF2-40B4-BE49-F238E27FC236}">
                <a16:creationId xmlns:a16="http://schemas.microsoft.com/office/drawing/2014/main" id="{F41B0D29-FDDB-D469-3B85-56014ED7913B}"/>
              </a:ext>
            </a:extLst>
          </p:cNvPr>
          <p:cNvSpPr txBox="1"/>
          <p:nvPr/>
        </p:nvSpPr>
        <p:spPr>
          <a:xfrm>
            <a:off x="7277971" y="3999630"/>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2 x 6</a:t>
            </a:r>
            <a:endParaRPr lang="en-IN" sz="1100" dirty="0">
              <a:solidFill>
                <a:schemeClr val="bg1"/>
              </a:solidFill>
              <a:latin typeface="Inter Light" panose="02000503000000020004" pitchFamily="2" charset="0"/>
              <a:ea typeface="Inter Light" panose="02000503000000020004" pitchFamily="2" charset="0"/>
            </a:endParaRPr>
          </a:p>
        </p:txBody>
      </p:sp>
      <p:grpSp>
        <p:nvGrpSpPr>
          <p:cNvPr id="125" name="Group 124">
            <a:extLst>
              <a:ext uri="{FF2B5EF4-FFF2-40B4-BE49-F238E27FC236}">
                <a16:creationId xmlns:a16="http://schemas.microsoft.com/office/drawing/2014/main" id="{B94A4281-8BE7-370C-2697-200610F0E0D2}"/>
              </a:ext>
            </a:extLst>
          </p:cNvPr>
          <p:cNvGrpSpPr/>
          <p:nvPr/>
        </p:nvGrpSpPr>
        <p:grpSpPr>
          <a:xfrm>
            <a:off x="1099166" y="5055839"/>
            <a:ext cx="1298974" cy="1590065"/>
            <a:chOff x="1320214" y="5051025"/>
            <a:chExt cx="1298974" cy="1590065"/>
          </a:xfrm>
        </p:grpSpPr>
        <p:sp>
          <p:nvSpPr>
            <p:cNvPr id="126" name="TextBox 125">
              <a:extLst>
                <a:ext uri="{FF2B5EF4-FFF2-40B4-BE49-F238E27FC236}">
                  <a16:creationId xmlns:a16="http://schemas.microsoft.com/office/drawing/2014/main" id="{5B948625-E02A-D8B7-F952-DAA2366D050D}"/>
                </a:ext>
              </a:extLst>
            </p:cNvPr>
            <p:cNvSpPr txBox="1"/>
            <p:nvPr/>
          </p:nvSpPr>
          <p:spPr>
            <a:xfrm>
              <a:off x="1320214" y="5702371"/>
              <a:ext cx="1115326" cy="938719"/>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Each row is an input example (e.g., image features)</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127" name="Connector: Curved 126">
              <a:extLst>
                <a:ext uri="{FF2B5EF4-FFF2-40B4-BE49-F238E27FC236}">
                  <a16:creationId xmlns:a16="http://schemas.microsoft.com/office/drawing/2014/main" id="{DC85334F-670C-A326-8E67-256939D8AD33}"/>
                </a:ext>
              </a:extLst>
            </p:cNvPr>
            <p:cNvCxnSpPr>
              <a:cxnSpLocks/>
            </p:cNvCxnSpPr>
            <p:nvPr/>
          </p:nvCxnSpPr>
          <p:spPr>
            <a:xfrm flipV="1">
              <a:off x="2251891" y="5051025"/>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8" name="TextBox 127">
            <a:extLst>
              <a:ext uri="{FF2B5EF4-FFF2-40B4-BE49-F238E27FC236}">
                <a16:creationId xmlns:a16="http://schemas.microsoft.com/office/drawing/2014/main" id="{4CC4CEB6-274A-83BB-8BD9-B009DE395C79}"/>
              </a:ext>
            </a:extLst>
          </p:cNvPr>
          <p:cNvSpPr txBox="1"/>
          <p:nvPr/>
        </p:nvSpPr>
        <p:spPr>
          <a:xfrm>
            <a:off x="3732511" y="1589862"/>
            <a:ext cx="1743086"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Weights from inputs to hidden layer (2×6)</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9" name="TextBox 128">
            <a:extLst>
              <a:ext uri="{FF2B5EF4-FFF2-40B4-BE49-F238E27FC236}">
                <a16:creationId xmlns:a16="http://schemas.microsoft.com/office/drawing/2014/main" id="{66CBE5BB-DD7B-FD70-1E60-92162CAD9EB8}"/>
              </a:ext>
            </a:extLst>
          </p:cNvPr>
          <p:cNvSpPr txBox="1"/>
          <p:nvPr/>
        </p:nvSpPr>
        <p:spPr>
          <a:xfrm>
            <a:off x="4957395" y="4475749"/>
            <a:ext cx="1743086" cy="600164"/>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Non-linear activation - Adds complexity to learning</a:t>
            </a:r>
            <a:endParaRPr lang="en-IN" sz="1100" dirty="0">
              <a:solidFill>
                <a:schemeClr val="bg1"/>
              </a:solidFill>
              <a:latin typeface="Inter Light" panose="02000503000000020004" pitchFamily="2" charset="0"/>
              <a:ea typeface="Inter Light" panose="02000503000000020004" pitchFamily="2" charset="0"/>
            </a:endParaRPr>
          </a:p>
        </p:txBody>
      </p:sp>
      <p:sp>
        <p:nvSpPr>
          <p:cNvPr id="130" name="TextBox 129">
            <a:extLst>
              <a:ext uri="{FF2B5EF4-FFF2-40B4-BE49-F238E27FC236}">
                <a16:creationId xmlns:a16="http://schemas.microsoft.com/office/drawing/2014/main" id="{0F9735A9-4ED3-4FCA-9357-6A257E85105F}"/>
              </a:ext>
            </a:extLst>
          </p:cNvPr>
          <p:cNvSpPr txBox="1"/>
          <p:nvPr/>
        </p:nvSpPr>
        <p:spPr>
          <a:xfrm>
            <a:off x="7425929" y="4419583"/>
            <a:ext cx="1743086"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Weights from hidden to output layer (6×2</a:t>
            </a:r>
            <a:endParaRPr lang="en-IN" sz="1100" dirty="0">
              <a:solidFill>
                <a:schemeClr val="bg1"/>
              </a:solidFill>
              <a:latin typeface="Inter Light" panose="02000503000000020004" pitchFamily="2" charset="0"/>
              <a:ea typeface="Inter Light" panose="02000503000000020004" pitchFamily="2" charset="0"/>
            </a:endParaRPr>
          </a:p>
        </p:txBody>
      </p:sp>
    </p:spTree>
    <p:extLst>
      <p:ext uri="{BB962C8B-B14F-4D97-AF65-F5344CB8AC3E}">
        <p14:creationId xmlns:p14="http://schemas.microsoft.com/office/powerpoint/2010/main" val="9846639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73EB-D734-2D12-3B49-0CEEBFEEF34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88BFEB4-07D6-0DFE-C113-5FEA8D6963DE}"/>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83DE1EA0-3EB6-204E-3C2E-81316C58AC4A}"/>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Shallow Neural Network — Vectorized Forward Pass</a:t>
            </a:r>
          </a:p>
        </p:txBody>
      </p:sp>
      <p:grpSp>
        <p:nvGrpSpPr>
          <p:cNvPr id="119" name="Group 118">
            <a:extLst>
              <a:ext uri="{FF2B5EF4-FFF2-40B4-BE49-F238E27FC236}">
                <a16:creationId xmlns:a16="http://schemas.microsoft.com/office/drawing/2014/main" id="{965330FA-1767-7734-EEB4-F69D14B71916}"/>
              </a:ext>
            </a:extLst>
          </p:cNvPr>
          <p:cNvGrpSpPr/>
          <p:nvPr/>
        </p:nvGrpSpPr>
        <p:grpSpPr>
          <a:xfrm>
            <a:off x="422875" y="2725257"/>
            <a:ext cx="1516600" cy="1909770"/>
            <a:chOff x="572082" y="2643181"/>
            <a:chExt cx="1516600" cy="1909770"/>
          </a:xfrm>
        </p:grpSpPr>
        <p:sp>
          <p:nvSpPr>
            <p:cNvPr id="35" name="Left Bracket 34">
              <a:extLst>
                <a:ext uri="{FF2B5EF4-FFF2-40B4-BE49-F238E27FC236}">
                  <a16:creationId xmlns:a16="http://schemas.microsoft.com/office/drawing/2014/main" id="{5A9CB0F5-284F-B277-F696-E040B14051AC}"/>
                </a:ext>
              </a:extLst>
            </p:cNvPr>
            <p:cNvSpPr/>
            <p:nvPr/>
          </p:nvSpPr>
          <p:spPr>
            <a:xfrm>
              <a:off x="1821334" y="2643181"/>
              <a:ext cx="267348" cy="190977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6" name="TextBox 35">
              <a:extLst>
                <a:ext uri="{FF2B5EF4-FFF2-40B4-BE49-F238E27FC236}">
                  <a16:creationId xmlns:a16="http://schemas.microsoft.com/office/drawing/2014/main" id="{7374ED32-3EAE-EE3D-EE89-2031902AF7BF}"/>
                </a:ext>
              </a:extLst>
            </p:cNvPr>
            <p:cNvSpPr txBox="1"/>
            <p:nvPr/>
          </p:nvSpPr>
          <p:spPr>
            <a:xfrm>
              <a:off x="572082" y="3434545"/>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grpSp>
        <p:nvGrpSpPr>
          <p:cNvPr id="112" name="Group 111">
            <a:extLst>
              <a:ext uri="{FF2B5EF4-FFF2-40B4-BE49-F238E27FC236}">
                <a16:creationId xmlns:a16="http://schemas.microsoft.com/office/drawing/2014/main" id="{198E72AA-6BC2-6AD4-D2BB-39163AE80517}"/>
              </a:ext>
            </a:extLst>
          </p:cNvPr>
          <p:cNvGrpSpPr/>
          <p:nvPr/>
        </p:nvGrpSpPr>
        <p:grpSpPr>
          <a:xfrm>
            <a:off x="2078265" y="2689238"/>
            <a:ext cx="861511" cy="1810671"/>
            <a:chOff x="2227472" y="2607162"/>
            <a:chExt cx="861511" cy="1810671"/>
          </a:xfrm>
        </p:grpSpPr>
        <p:grpSp>
          <p:nvGrpSpPr>
            <p:cNvPr id="38" name="Group 37">
              <a:extLst>
                <a:ext uri="{FF2B5EF4-FFF2-40B4-BE49-F238E27FC236}">
                  <a16:creationId xmlns:a16="http://schemas.microsoft.com/office/drawing/2014/main" id="{6AFC4BAC-4865-D322-15E1-069B4502B307}"/>
                </a:ext>
              </a:extLst>
            </p:cNvPr>
            <p:cNvGrpSpPr/>
            <p:nvPr/>
          </p:nvGrpSpPr>
          <p:grpSpPr>
            <a:xfrm>
              <a:off x="2277827" y="2946092"/>
              <a:ext cx="360424" cy="1471741"/>
              <a:chOff x="1901899" y="4611458"/>
              <a:chExt cx="176172" cy="679208"/>
            </a:xfrm>
          </p:grpSpPr>
          <p:sp>
            <p:nvSpPr>
              <p:cNvPr id="62" name="Rectangle 61">
                <a:extLst>
                  <a:ext uri="{FF2B5EF4-FFF2-40B4-BE49-F238E27FC236}">
                    <a16:creationId xmlns:a16="http://schemas.microsoft.com/office/drawing/2014/main" id="{EB93E7D3-73C7-79FD-51B2-26926F69AA95}"/>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3" name="Rectangle 62">
                <a:extLst>
                  <a:ext uri="{FF2B5EF4-FFF2-40B4-BE49-F238E27FC236}">
                    <a16:creationId xmlns:a16="http://schemas.microsoft.com/office/drawing/2014/main" id="{F3C13F34-C45A-D5FF-AE6E-F55D82530F83}"/>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4" name="Rectangle 63">
                <a:extLst>
                  <a:ext uri="{FF2B5EF4-FFF2-40B4-BE49-F238E27FC236}">
                    <a16:creationId xmlns:a16="http://schemas.microsoft.com/office/drawing/2014/main" id="{1C51338D-0B50-6B16-68BB-DF069D9CD674}"/>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5" name="Rectangle 64">
                <a:extLst>
                  <a:ext uri="{FF2B5EF4-FFF2-40B4-BE49-F238E27FC236}">
                    <a16:creationId xmlns:a16="http://schemas.microsoft.com/office/drawing/2014/main" id="{90996686-82F2-2E5A-4E1A-54ABE6C89062}"/>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3087C1D3-01B7-B3F7-2F3C-F4C476F0A137}"/>
                    </a:ext>
                  </a:extLst>
                </p:cNvPr>
                <p:cNvSpPr txBox="1"/>
                <p:nvPr/>
              </p:nvSpPr>
              <p:spPr>
                <a:xfrm>
                  <a:off x="2227472" y="2607162"/>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1</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42" name="TextBox 41">
                  <a:extLst>
                    <a:ext uri="{FF2B5EF4-FFF2-40B4-BE49-F238E27FC236}">
                      <a16:creationId xmlns:a16="http://schemas.microsoft.com/office/drawing/2014/main" id="{3087C1D3-01B7-B3F7-2F3C-F4C476F0A137}"/>
                    </a:ext>
                  </a:extLst>
                </p:cNvPr>
                <p:cNvSpPr txBox="1">
                  <a:spLocks noRot="1" noChangeAspect="1" noMove="1" noResize="1" noEditPoints="1" noAdjustHandles="1" noChangeArrowheads="1" noChangeShapeType="1" noTextEdit="1"/>
                </p:cNvSpPr>
                <p:nvPr/>
              </p:nvSpPr>
              <p:spPr>
                <a:xfrm>
                  <a:off x="2227472" y="2607162"/>
                  <a:ext cx="468783" cy="369332"/>
                </a:xfrm>
                <a:prstGeom prst="rect">
                  <a:avLst/>
                </a:prstGeom>
                <a:blipFill>
                  <a:blip r:embed="rId2"/>
                  <a:stretch>
                    <a:fillRect/>
                  </a:stretch>
                </a:blipFill>
              </p:spPr>
              <p:txBody>
                <a:bodyPr/>
                <a:lstStyle/>
                <a:p>
                  <a:r>
                    <a:rPr lang="en-IN">
                      <a:noFill/>
                    </a:rPr>
                    <a:t> </a:t>
                  </a:r>
                </a:p>
              </p:txBody>
            </p:sp>
          </mc:Fallback>
        </mc:AlternateContent>
        <p:grpSp>
          <p:nvGrpSpPr>
            <p:cNvPr id="68" name="Group 67">
              <a:extLst>
                <a:ext uri="{FF2B5EF4-FFF2-40B4-BE49-F238E27FC236}">
                  <a16:creationId xmlns:a16="http://schemas.microsoft.com/office/drawing/2014/main" id="{56B7D331-0596-9E7F-88A7-32F967BFB10E}"/>
                </a:ext>
              </a:extLst>
            </p:cNvPr>
            <p:cNvGrpSpPr/>
            <p:nvPr/>
          </p:nvGrpSpPr>
          <p:grpSpPr>
            <a:xfrm rot="10800000">
              <a:off x="2659551" y="2946092"/>
              <a:ext cx="360424" cy="1471741"/>
              <a:chOff x="1901899" y="4611458"/>
              <a:chExt cx="176172" cy="679208"/>
            </a:xfrm>
          </p:grpSpPr>
          <p:sp>
            <p:nvSpPr>
              <p:cNvPr id="69" name="Rectangle 68">
                <a:extLst>
                  <a:ext uri="{FF2B5EF4-FFF2-40B4-BE49-F238E27FC236}">
                    <a16:creationId xmlns:a16="http://schemas.microsoft.com/office/drawing/2014/main" id="{224D6A4F-0869-100F-78ED-DBED250AB98F}"/>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0" name="Rectangle 69">
                <a:extLst>
                  <a:ext uri="{FF2B5EF4-FFF2-40B4-BE49-F238E27FC236}">
                    <a16:creationId xmlns:a16="http://schemas.microsoft.com/office/drawing/2014/main" id="{BF991416-0BD1-E6D1-129E-F2ADA7094365}"/>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1" name="Rectangle 70">
                <a:extLst>
                  <a:ext uri="{FF2B5EF4-FFF2-40B4-BE49-F238E27FC236}">
                    <a16:creationId xmlns:a16="http://schemas.microsoft.com/office/drawing/2014/main" id="{1825067F-8586-F62E-89C2-6107FD3C2D46}"/>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2" name="Rectangle 71">
                <a:extLst>
                  <a:ext uri="{FF2B5EF4-FFF2-40B4-BE49-F238E27FC236}">
                    <a16:creationId xmlns:a16="http://schemas.microsoft.com/office/drawing/2014/main" id="{217F5CFC-6621-C9A2-7CD4-0AC0D3EFB2DF}"/>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10AA065B-A347-C0EE-98B1-FDFCFB6BA730}"/>
                    </a:ext>
                  </a:extLst>
                </p:cNvPr>
                <p:cNvSpPr txBox="1"/>
                <p:nvPr/>
              </p:nvSpPr>
              <p:spPr>
                <a:xfrm>
                  <a:off x="2614879" y="2607162"/>
                  <a:ext cx="474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2</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73" name="TextBox 72">
                  <a:extLst>
                    <a:ext uri="{FF2B5EF4-FFF2-40B4-BE49-F238E27FC236}">
                      <a16:creationId xmlns:a16="http://schemas.microsoft.com/office/drawing/2014/main" id="{10AA065B-A347-C0EE-98B1-FDFCFB6BA730}"/>
                    </a:ext>
                  </a:extLst>
                </p:cNvPr>
                <p:cNvSpPr txBox="1">
                  <a:spLocks noRot="1" noChangeAspect="1" noMove="1" noResize="1" noEditPoints="1" noAdjustHandles="1" noChangeArrowheads="1" noChangeShapeType="1" noTextEdit="1"/>
                </p:cNvSpPr>
                <p:nvPr/>
              </p:nvSpPr>
              <p:spPr>
                <a:xfrm>
                  <a:off x="2614879" y="2607162"/>
                  <a:ext cx="474104" cy="369332"/>
                </a:xfrm>
                <a:prstGeom prst="rect">
                  <a:avLst/>
                </a:prstGeom>
                <a:blipFill>
                  <a:blip r:embed="rId3"/>
                  <a:stretch>
                    <a:fillRect/>
                  </a:stretch>
                </a:blipFill>
              </p:spPr>
              <p:txBody>
                <a:bodyPr/>
                <a:lstStyle/>
                <a:p>
                  <a:r>
                    <a:rPr lang="en-IN">
                      <a:noFill/>
                    </a:rPr>
                    <a:t> </a:t>
                  </a:r>
                </a:p>
              </p:txBody>
            </p:sp>
          </mc:Fallback>
        </mc:AlternateContent>
      </p:grpSp>
      <p:grpSp>
        <p:nvGrpSpPr>
          <p:cNvPr id="118" name="Group 117">
            <a:extLst>
              <a:ext uri="{FF2B5EF4-FFF2-40B4-BE49-F238E27FC236}">
                <a16:creationId xmlns:a16="http://schemas.microsoft.com/office/drawing/2014/main" id="{DBC5CD08-4016-AD5D-AE06-4F0BE5A90952}"/>
              </a:ext>
            </a:extLst>
          </p:cNvPr>
          <p:cNvGrpSpPr/>
          <p:nvPr/>
        </p:nvGrpSpPr>
        <p:grpSpPr>
          <a:xfrm>
            <a:off x="2798612" y="2054449"/>
            <a:ext cx="2755353" cy="2749103"/>
            <a:chOff x="2947819" y="1972373"/>
            <a:chExt cx="2755353" cy="2749103"/>
          </a:xfrm>
        </p:grpSpPr>
        <p:grpSp>
          <p:nvGrpSpPr>
            <p:cNvPr id="110" name="Group 109">
              <a:extLst>
                <a:ext uri="{FF2B5EF4-FFF2-40B4-BE49-F238E27FC236}">
                  <a16:creationId xmlns:a16="http://schemas.microsoft.com/office/drawing/2014/main" id="{7330501F-02A3-1F49-5FEC-68803202C353}"/>
                </a:ext>
              </a:extLst>
            </p:cNvPr>
            <p:cNvGrpSpPr/>
            <p:nvPr/>
          </p:nvGrpSpPr>
          <p:grpSpPr>
            <a:xfrm>
              <a:off x="4079550" y="1972373"/>
              <a:ext cx="1623622" cy="2749103"/>
              <a:chOff x="4079550" y="1972373"/>
              <a:chExt cx="1623622" cy="2749103"/>
            </a:xfrm>
          </p:grpSpPr>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7692E879-058F-6432-FDE0-7272E845B6C5}"/>
                      </a:ext>
                    </a:extLst>
                  </p:cNvPr>
                  <p:cNvSpPr txBox="1"/>
                  <p:nvPr/>
                </p:nvSpPr>
                <p:spPr>
                  <a:xfrm>
                    <a:off x="4243441" y="1972373"/>
                    <a:ext cx="509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2A20C"/>
                                  </a:solidFill>
                                  <a:latin typeface="Cambria Math" panose="02040503050406030204" pitchFamily="18" charset="0"/>
                                </a:rPr>
                              </m:ctrlPr>
                            </m:sSubPr>
                            <m:e>
                              <m:r>
                                <a:rPr lang="en-IN" b="0" i="1" dirty="0" smtClean="0">
                                  <a:solidFill>
                                    <a:srgbClr val="F2A20C"/>
                                  </a:solidFill>
                                  <a:latin typeface="Cambria Math" panose="02040503050406030204" pitchFamily="18" charset="0"/>
                                </a:rPr>
                                <m:t>𝑤</m:t>
                              </m:r>
                            </m:e>
                            <m:sub>
                              <m:r>
                                <a:rPr lang="en-IN" b="0" i="1" dirty="0" smtClean="0">
                                  <a:solidFill>
                                    <a:srgbClr val="F2A20C"/>
                                  </a:solidFill>
                                  <a:latin typeface="Cambria Math" panose="02040503050406030204" pitchFamily="18" charset="0"/>
                                </a:rPr>
                                <m:t>1</m:t>
                              </m:r>
                            </m:sub>
                          </m:sSub>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43" name="TextBox 42">
                    <a:extLst>
                      <a:ext uri="{FF2B5EF4-FFF2-40B4-BE49-F238E27FC236}">
                        <a16:creationId xmlns:a16="http://schemas.microsoft.com/office/drawing/2014/main" id="{7692E879-058F-6432-FDE0-7272E845B6C5}"/>
                      </a:ext>
                    </a:extLst>
                  </p:cNvPr>
                  <p:cNvSpPr txBox="1">
                    <a:spLocks noRot="1" noChangeAspect="1" noMove="1" noResize="1" noEditPoints="1" noAdjustHandles="1" noChangeArrowheads="1" noChangeShapeType="1" noTextEdit="1"/>
                  </p:cNvSpPr>
                  <p:nvPr/>
                </p:nvSpPr>
                <p:spPr>
                  <a:xfrm>
                    <a:off x="4243441" y="1972373"/>
                    <a:ext cx="509820" cy="369332"/>
                  </a:xfrm>
                  <a:prstGeom prst="rect">
                    <a:avLst/>
                  </a:prstGeom>
                  <a:blipFill>
                    <a:blip r:embed="rId4"/>
                    <a:stretch>
                      <a:fillRect/>
                    </a:stretch>
                  </a:blipFill>
                </p:spPr>
                <p:txBody>
                  <a:bodyPr/>
                  <a:lstStyle/>
                  <a:p>
                    <a:r>
                      <a:rPr lang="en-IN">
                        <a:noFill/>
                      </a:rPr>
                      <a:t> </a:t>
                    </a:r>
                  </a:p>
                </p:txBody>
              </p:sp>
            </mc:Fallback>
          </mc:AlternateContent>
          <p:grpSp>
            <p:nvGrpSpPr>
              <p:cNvPr id="109" name="Group 108">
                <a:extLst>
                  <a:ext uri="{FF2B5EF4-FFF2-40B4-BE49-F238E27FC236}">
                    <a16:creationId xmlns:a16="http://schemas.microsoft.com/office/drawing/2014/main" id="{9BFDEFE6-6C59-73DF-0C3D-6F24773C82B7}"/>
                  </a:ext>
                </a:extLst>
              </p:cNvPr>
              <p:cNvGrpSpPr/>
              <p:nvPr/>
            </p:nvGrpSpPr>
            <p:grpSpPr>
              <a:xfrm>
                <a:off x="4079550" y="2502993"/>
                <a:ext cx="1427791" cy="2218483"/>
                <a:chOff x="4079550" y="2502993"/>
                <a:chExt cx="1427791" cy="2218483"/>
              </a:xfrm>
            </p:grpSpPr>
            <p:grpSp>
              <p:nvGrpSpPr>
                <p:cNvPr id="82" name="Group 81">
                  <a:extLst>
                    <a:ext uri="{FF2B5EF4-FFF2-40B4-BE49-F238E27FC236}">
                      <a16:creationId xmlns:a16="http://schemas.microsoft.com/office/drawing/2014/main" id="{FA0DC395-7A2E-21A5-75C8-60766A8E7458}"/>
                    </a:ext>
                  </a:extLst>
                </p:cNvPr>
                <p:cNvGrpSpPr/>
                <p:nvPr/>
              </p:nvGrpSpPr>
              <p:grpSpPr>
                <a:xfrm rot="5400000">
                  <a:off x="3336057" y="3246486"/>
                  <a:ext cx="2218483" cy="731498"/>
                  <a:chOff x="3336057" y="3130676"/>
                  <a:chExt cx="2218483" cy="731498"/>
                </a:xfrm>
              </p:grpSpPr>
              <p:sp>
                <p:nvSpPr>
                  <p:cNvPr id="57" name="Rectangle 56">
                    <a:extLst>
                      <a:ext uri="{FF2B5EF4-FFF2-40B4-BE49-F238E27FC236}">
                        <a16:creationId xmlns:a16="http://schemas.microsoft.com/office/drawing/2014/main" id="{8208E543-1F56-6039-EB0F-2D832D41CC40}"/>
                      </a:ext>
                    </a:extLst>
                  </p:cNvPr>
                  <p:cNvSpPr/>
                  <p:nvPr/>
                </p:nvSpPr>
                <p:spPr>
                  <a:xfrm rot="5400000" flipV="1">
                    <a:off x="4077883"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9" name="Rectangle 58">
                    <a:extLst>
                      <a:ext uri="{FF2B5EF4-FFF2-40B4-BE49-F238E27FC236}">
                        <a16:creationId xmlns:a16="http://schemas.microsoft.com/office/drawing/2014/main" id="{E196C6D9-3C76-6F57-EAF0-87EEB29A159F}"/>
                      </a:ext>
                    </a:extLst>
                  </p:cNvPr>
                  <p:cNvSpPr/>
                  <p:nvPr/>
                </p:nvSpPr>
                <p:spPr>
                  <a:xfrm rot="5400000" flipV="1">
                    <a:off x="4444351" y="3498728"/>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0" name="Rectangle 59">
                    <a:extLst>
                      <a:ext uri="{FF2B5EF4-FFF2-40B4-BE49-F238E27FC236}">
                        <a16:creationId xmlns:a16="http://schemas.microsoft.com/office/drawing/2014/main" id="{54B46276-B1E6-CD32-C0C1-477DFF177565}"/>
                      </a:ext>
                    </a:extLst>
                  </p:cNvPr>
                  <p:cNvSpPr/>
                  <p:nvPr/>
                </p:nvSpPr>
                <p:spPr>
                  <a:xfrm rot="5400000" flipV="1">
                    <a:off x="3708552"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1" name="Rectangle 60">
                    <a:extLst>
                      <a:ext uri="{FF2B5EF4-FFF2-40B4-BE49-F238E27FC236}">
                        <a16:creationId xmlns:a16="http://schemas.microsoft.com/office/drawing/2014/main" id="{68F1C281-F611-C22D-7AA5-CB78F5AC19AF}"/>
                      </a:ext>
                    </a:extLst>
                  </p:cNvPr>
                  <p:cNvSpPr/>
                  <p:nvPr/>
                </p:nvSpPr>
                <p:spPr>
                  <a:xfrm rot="5400000" flipV="1">
                    <a:off x="3339079" y="3498728"/>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47" name="Rectangle 46">
                    <a:extLst>
                      <a:ext uri="{FF2B5EF4-FFF2-40B4-BE49-F238E27FC236}">
                        <a16:creationId xmlns:a16="http://schemas.microsoft.com/office/drawing/2014/main" id="{1D260A49-483B-6775-C1C1-A047606C4CD6}"/>
                      </a:ext>
                    </a:extLst>
                  </p:cNvPr>
                  <p:cNvSpPr/>
                  <p:nvPr/>
                </p:nvSpPr>
                <p:spPr>
                  <a:xfrm rot="5400000" flipV="1">
                    <a:off x="4077883"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49" name="Rectangle 48">
                    <a:extLst>
                      <a:ext uri="{FF2B5EF4-FFF2-40B4-BE49-F238E27FC236}">
                        <a16:creationId xmlns:a16="http://schemas.microsoft.com/office/drawing/2014/main" id="{FA6859B1-7690-A634-0B9E-C802CF582D2E}"/>
                      </a:ext>
                    </a:extLst>
                  </p:cNvPr>
                  <p:cNvSpPr/>
                  <p:nvPr/>
                </p:nvSpPr>
                <p:spPr>
                  <a:xfrm rot="5400000" flipV="1">
                    <a:off x="4444351" y="3127654"/>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0" name="Rectangle 49">
                    <a:extLst>
                      <a:ext uri="{FF2B5EF4-FFF2-40B4-BE49-F238E27FC236}">
                        <a16:creationId xmlns:a16="http://schemas.microsoft.com/office/drawing/2014/main" id="{324E7370-3A73-0BBB-03CB-451A2A1A2CCF}"/>
                      </a:ext>
                    </a:extLst>
                  </p:cNvPr>
                  <p:cNvSpPr/>
                  <p:nvPr/>
                </p:nvSpPr>
                <p:spPr>
                  <a:xfrm rot="5400000" flipV="1">
                    <a:off x="3708552"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1" name="Rectangle 50">
                    <a:extLst>
                      <a:ext uri="{FF2B5EF4-FFF2-40B4-BE49-F238E27FC236}">
                        <a16:creationId xmlns:a16="http://schemas.microsoft.com/office/drawing/2014/main" id="{5C4FADAD-C451-6C78-2AEE-D1EDA21AE165}"/>
                      </a:ext>
                    </a:extLst>
                  </p:cNvPr>
                  <p:cNvSpPr/>
                  <p:nvPr/>
                </p:nvSpPr>
                <p:spPr>
                  <a:xfrm rot="5400000" flipV="1">
                    <a:off x="3339079" y="3127654"/>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8" name="Rectangle 77">
                    <a:extLst>
                      <a:ext uri="{FF2B5EF4-FFF2-40B4-BE49-F238E27FC236}">
                        <a16:creationId xmlns:a16="http://schemas.microsoft.com/office/drawing/2014/main" id="{F16848D7-16F4-C9AD-3CA2-60A3DCF79C1B}"/>
                      </a:ext>
                    </a:extLst>
                  </p:cNvPr>
                  <p:cNvSpPr/>
                  <p:nvPr/>
                </p:nvSpPr>
                <p:spPr>
                  <a:xfrm rot="5400000" flipV="1">
                    <a:off x="5191094"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9" name="Rectangle 78">
                    <a:extLst>
                      <a:ext uri="{FF2B5EF4-FFF2-40B4-BE49-F238E27FC236}">
                        <a16:creationId xmlns:a16="http://schemas.microsoft.com/office/drawing/2014/main" id="{E4081674-45E8-A211-F290-C42E76BA7909}"/>
                      </a:ext>
                    </a:extLst>
                  </p:cNvPr>
                  <p:cNvSpPr/>
                  <p:nvPr/>
                </p:nvSpPr>
                <p:spPr>
                  <a:xfrm rot="5400000" flipV="1">
                    <a:off x="4821763"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0" name="Rectangle 79">
                    <a:extLst>
                      <a:ext uri="{FF2B5EF4-FFF2-40B4-BE49-F238E27FC236}">
                        <a16:creationId xmlns:a16="http://schemas.microsoft.com/office/drawing/2014/main" id="{35DA0196-9718-0560-5566-EA5C7960C55E}"/>
                      </a:ext>
                    </a:extLst>
                  </p:cNvPr>
                  <p:cNvSpPr/>
                  <p:nvPr/>
                </p:nvSpPr>
                <p:spPr>
                  <a:xfrm rot="5400000" flipV="1">
                    <a:off x="5191094"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1" name="Rectangle 80">
                    <a:extLst>
                      <a:ext uri="{FF2B5EF4-FFF2-40B4-BE49-F238E27FC236}">
                        <a16:creationId xmlns:a16="http://schemas.microsoft.com/office/drawing/2014/main" id="{FB07E1BA-259A-D491-FB34-369284D3F4E6}"/>
                      </a:ext>
                    </a:extLst>
                  </p:cNvPr>
                  <p:cNvSpPr/>
                  <p:nvPr/>
                </p:nvSpPr>
                <p:spPr>
                  <a:xfrm rot="5400000" flipV="1">
                    <a:off x="4821763"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p:sp>
              <p:nvSpPr>
                <p:cNvPr id="98" name="Google Shape;69;p15">
                  <a:extLst>
                    <a:ext uri="{FF2B5EF4-FFF2-40B4-BE49-F238E27FC236}">
                      <a16:creationId xmlns:a16="http://schemas.microsoft.com/office/drawing/2014/main" id="{BA8A8E16-1AF1-0F4C-63A8-8BB0F4203B0F}"/>
                    </a:ext>
                  </a:extLst>
                </p:cNvPr>
                <p:cNvSpPr/>
                <p:nvPr/>
              </p:nvSpPr>
              <p:spPr>
                <a:xfrm rot="5400000">
                  <a:off x="4685593" y="3386401"/>
                  <a:ext cx="1303098" cy="340399"/>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43AA1B85-1286-7537-5842-FEEB271CD5C6}"/>
                      </a:ext>
                    </a:extLst>
                  </p:cNvPr>
                  <p:cNvSpPr txBox="1"/>
                  <p:nvPr/>
                </p:nvSpPr>
                <p:spPr>
                  <a:xfrm>
                    <a:off x="4971112" y="2484519"/>
                    <a:ext cx="7320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i="1" dirty="0" smtClean="0">
                              <a:solidFill>
                                <a:srgbClr val="FEC1B9"/>
                              </a:solidFill>
                              <a:latin typeface="Cambria Math" panose="02040503050406030204" pitchFamily="18" charset="0"/>
                            </a:rPr>
                            <m:t>𝑡</m:t>
                          </m:r>
                          <m:r>
                            <a:rPr lang="en-IN" b="0" i="1" dirty="0" smtClean="0">
                              <a:solidFill>
                                <a:srgbClr val="FEC1B9"/>
                              </a:solidFill>
                              <a:latin typeface="Cambria Math" panose="02040503050406030204" pitchFamily="18" charset="0"/>
                            </a:rPr>
                            <m:t>𝑎𝑛h</m:t>
                          </m:r>
                        </m:oMath>
                      </m:oMathPara>
                    </a14:m>
                    <a:endParaRPr lang="en-IN" dirty="0">
                      <a:solidFill>
                        <a:srgbClr val="FEC1B9"/>
                      </a:solidFill>
                      <a:latin typeface="Poppins" panose="00000500000000000000" pitchFamily="2" charset="0"/>
                      <a:cs typeface="Poppins" panose="00000500000000000000" pitchFamily="2" charset="0"/>
                    </a:endParaRPr>
                  </a:p>
                </p:txBody>
              </p:sp>
            </mc:Choice>
            <mc:Fallback>
              <p:sp>
                <p:nvSpPr>
                  <p:cNvPr id="102" name="TextBox 101">
                    <a:extLst>
                      <a:ext uri="{FF2B5EF4-FFF2-40B4-BE49-F238E27FC236}">
                        <a16:creationId xmlns:a16="http://schemas.microsoft.com/office/drawing/2014/main" id="{43AA1B85-1286-7537-5842-FEEB271CD5C6}"/>
                      </a:ext>
                    </a:extLst>
                  </p:cNvPr>
                  <p:cNvSpPr txBox="1">
                    <a:spLocks noRot="1" noChangeAspect="1" noMove="1" noResize="1" noEditPoints="1" noAdjustHandles="1" noChangeArrowheads="1" noChangeShapeType="1" noTextEdit="1"/>
                  </p:cNvSpPr>
                  <p:nvPr/>
                </p:nvSpPr>
                <p:spPr>
                  <a:xfrm>
                    <a:off x="4971112" y="2484519"/>
                    <a:ext cx="732060" cy="369332"/>
                  </a:xfrm>
                  <a:prstGeom prst="rect">
                    <a:avLst/>
                  </a:prstGeom>
                  <a:blipFill>
                    <a:blip r:embed="rId5"/>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ADA14487-75BA-4DDE-403B-5B418F9534CC}"/>
                    </a:ext>
                  </a:extLst>
                </p:cNvPr>
                <p:cNvSpPr txBox="1"/>
                <p:nvPr/>
              </p:nvSpPr>
              <p:spPr>
                <a:xfrm>
                  <a:off x="2947819" y="340360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smtClean="0">
                            <a:solidFill>
                              <a:schemeClr val="bg1">
                                <a:lumMod val="85000"/>
                              </a:schemeClr>
                            </a:solidFill>
                            <a:latin typeface="Cambria Math" panose="02040503050406030204" pitchFamily="18" charset="0"/>
                            <a:ea typeface="Inter" panose="02000503000000020004" pitchFamily="2" charset="0"/>
                            <a:cs typeface="Poppins" panose="00000500000000000000" pitchFamily="2" charset="0"/>
                          </a:rPr>
                          <m:t>𝑋</m:t>
                        </m:r>
                      </m:oMath>
                    </m:oMathPara>
                  </a14:m>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3" name="TextBox 102">
                  <a:extLst>
                    <a:ext uri="{FF2B5EF4-FFF2-40B4-BE49-F238E27FC236}">
                      <a16:creationId xmlns:a16="http://schemas.microsoft.com/office/drawing/2014/main" id="{ADA14487-75BA-4DDE-403B-5B418F9534CC}"/>
                    </a:ext>
                  </a:extLst>
                </p:cNvPr>
                <p:cNvSpPr txBox="1">
                  <a:spLocks noRot="1" noChangeAspect="1" noMove="1" noResize="1" noEditPoints="1" noAdjustHandles="1" noChangeArrowheads="1" noChangeShapeType="1" noTextEdit="1"/>
                </p:cNvSpPr>
                <p:nvPr/>
              </p:nvSpPr>
              <p:spPr>
                <a:xfrm>
                  <a:off x="2947819" y="3403604"/>
                  <a:ext cx="1325778" cy="461665"/>
                </a:xfrm>
                <a:prstGeom prst="rect">
                  <a:avLst/>
                </a:prstGeom>
                <a:blipFill>
                  <a:blip r:embed="rId6"/>
                  <a:stretch>
                    <a:fillRect t="-10526" b="-28947"/>
                  </a:stretch>
                </a:blipFill>
              </p:spPr>
              <p:txBody>
                <a:bodyPr/>
                <a:lstStyle/>
                <a:p>
                  <a:r>
                    <a:rPr lang="en-IN">
                      <a:noFill/>
                    </a:rPr>
                    <a:t> </a:t>
                  </a:r>
                </a:p>
              </p:txBody>
            </p:sp>
          </mc:Fallback>
        </mc:AlternateContent>
      </p:grpSp>
      <p:grpSp>
        <p:nvGrpSpPr>
          <p:cNvPr id="117" name="Group 116">
            <a:extLst>
              <a:ext uri="{FF2B5EF4-FFF2-40B4-BE49-F238E27FC236}">
                <a16:creationId xmlns:a16="http://schemas.microsoft.com/office/drawing/2014/main" id="{87C96347-CE98-2A95-A639-F47679A3C32A}"/>
              </a:ext>
            </a:extLst>
          </p:cNvPr>
          <p:cNvGrpSpPr/>
          <p:nvPr/>
        </p:nvGrpSpPr>
        <p:grpSpPr>
          <a:xfrm>
            <a:off x="5350341" y="2423781"/>
            <a:ext cx="4269581" cy="1756032"/>
            <a:chOff x="5499548" y="2341705"/>
            <a:chExt cx="4269581" cy="1756032"/>
          </a:xfrm>
        </p:grpSpPr>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0503F0F5-F9F0-0BC5-1949-774DD309E002}"/>
                    </a:ext>
                  </a:extLst>
                </p:cNvPr>
                <p:cNvSpPr txBox="1"/>
                <p:nvPr/>
              </p:nvSpPr>
              <p:spPr>
                <a:xfrm>
                  <a:off x="5499548" y="3285910"/>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smtClean="0">
                            <a:solidFill>
                              <a:schemeClr val="bg1">
                                <a:lumMod val="85000"/>
                              </a:schemeClr>
                            </a:solidFill>
                            <a:latin typeface="Cambria Math" panose="02040503050406030204" pitchFamily="18" charset="0"/>
                            <a:ea typeface="Inter" panose="02000503000000020004" pitchFamily="2" charset="0"/>
                            <a:cs typeface="Poppins" panose="00000500000000000000" pitchFamily="2" charset="0"/>
                          </a:rPr>
                          <m:t>𝑋</m:t>
                        </m:r>
                      </m:oMath>
                    </m:oMathPara>
                  </a14:m>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4" name="TextBox 103">
                  <a:extLst>
                    <a:ext uri="{FF2B5EF4-FFF2-40B4-BE49-F238E27FC236}">
                      <a16:creationId xmlns:a16="http://schemas.microsoft.com/office/drawing/2014/main" id="{0503F0F5-F9F0-0BC5-1949-774DD309E002}"/>
                    </a:ext>
                  </a:extLst>
                </p:cNvPr>
                <p:cNvSpPr txBox="1">
                  <a:spLocks noRot="1" noChangeAspect="1" noMove="1" noResize="1" noEditPoints="1" noAdjustHandles="1" noChangeArrowheads="1" noChangeShapeType="1" noTextEdit="1"/>
                </p:cNvSpPr>
                <p:nvPr/>
              </p:nvSpPr>
              <p:spPr>
                <a:xfrm>
                  <a:off x="5499548" y="3285910"/>
                  <a:ext cx="1325778" cy="461665"/>
                </a:xfrm>
                <a:prstGeom prst="rect">
                  <a:avLst/>
                </a:prstGeom>
                <a:blipFill>
                  <a:blip r:embed="rId7"/>
                  <a:stretch>
                    <a:fillRect t="-10526" b="-28947"/>
                  </a:stretch>
                </a:blipFill>
              </p:spPr>
              <p:txBody>
                <a:bodyPr/>
                <a:lstStyle/>
                <a:p>
                  <a:r>
                    <a:rPr lang="en-IN">
                      <a:noFill/>
                    </a:rPr>
                    <a:t> </a:t>
                  </a:r>
                </a:p>
              </p:txBody>
            </p:sp>
          </mc:Fallback>
        </mc:AlternateContent>
        <p:grpSp>
          <p:nvGrpSpPr>
            <p:cNvPr id="111" name="Group 110">
              <a:extLst>
                <a:ext uri="{FF2B5EF4-FFF2-40B4-BE49-F238E27FC236}">
                  <a16:creationId xmlns:a16="http://schemas.microsoft.com/office/drawing/2014/main" id="{B790C46A-3F13-7688-7CFE-44B8B4130341}"/>
                </a:ext>
              </a:extLst>
            </p:cNvPr>
            <p:cNvGrpSpPr/>
            <p:nvPr/>
          </p:nvGrpSpPr>
          <p:grpSpPr>
            <a:xfrm>
              <a:off x="6586941" y="2341705"/>
              <a:ext cx="3182188" cy="1756032"/>
              <a:chOff x="6586941" y="2341705"/>
              <a:chExt cx="3182188" cy="1756032"/>
            </a:xfrm>
          </p:grpSpPr>
          <p:grpSp>
            <p:nvGrpSpPr>
              <p:cNvPr id="84" name="Group 83">
                <a:extLst>
                  <a:ext uri="{FF2B5EF4-FFF2-40B4-BE49-F238E27FC236}">
                    <a16:creationId xmlns:a16="http://schemas.microsoft.com/office/drawing/2014/main" id="{69CAFEBD-2E10-5DDF-888F-B61E6B5CCFCC}"/>
                  </a:ext>
                </a:extLst>
              </p:cNvPr>
              <p:cNvGrpSpPr/>
              <p:nvPr/>
            </p:nvGrpSpPr>
            <p:grpSpPr>
              <a:xfrm>
                <a:off x="6586941" y="3130045"/>
                <a:ext cx="2218483" cy="731498"/>
                <a:chOff x="3336057" y="3130676"/>
                <a:chExt cx="2218483" cy="731498"/>
              </a:xfrm>
            </p:grpSpPr>
            <p:sp>
              <p:nvSpPr>
                <p:cNvPr id="85" name="Rectangle 84">
                  <a:extLst>
                    <a:ext uri="{FF2B5EF4-FFF2-40B4-BE49-F238E27FC236}">
                      <a16:creationId xmlns:a16="http://schemas.microsoft.com/office/drawing/2014/main" id="{09F7B0B3-90EE-F0A3-A4FA-7386C1F20350}"/>
                    </a:ext>
                  </a:extLst>
                </p:cNvPr>
                <p:cNvSpPr/>
                <p:nvPr/>
              </p:nvSpPr>
              <p:spPr>
                <a:xfrm rot="5400000" flipV="1">
                  <a:off x="4077883"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6" name="Rectangle 85">
                  <a:extLst>
                    <a:ext uri="{FF2B5EF4-FFF2-40B4-BE49-F238E27FC236}">
                      <a16:creationId xmlns:a16="http://schemas.microsoft.com/office/drawing/2014/main" id="{A19B6956-32E8-E85E-3617-F4B82AA7E2F8}"/>
                    </a:ext>
                  </a:extLst>
                </p:cNvPr>
                <p:cNvSpPr/>
                <p:nvPr/>
              </p:nvSpPr>
              <p:spPr>
                <a:xfrm rot="5400000" flipV="1">
                  <a:off x="4444351" y="3498728"/>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7" name="Rectangle 86">
                  <a:extLst>
                    <a:ext uri="{FF2B5EF4-FFF2-40B4-BE49-F238E27FC236}">
                      <a16:creationId xmlns:a16="http://schemas.microsoft.com/office/drawing/2014/main" id="{8F41056D-441F-49BA-CEA5-1013D77F880A}"/>
                    </a:ext>
                  </a:extLst>
                </p:cNvPr>
                <p:cNvSpPr/>
                <p:nvPr/>
              </p:nvSpPr>
              <p:spPr>
                <a:xfrm rot="5400000" flipV="1">
                  <a:off x="3708552"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8" name="Rectangle 87">
                  <a:extLst>
                    <a:ext uri="{FF2B5EF4-FFF2-40B4-BE49-F238E27FC236}">
                      <a16:creationId xmlns:a16="http://schemas.microsoft.com/office/drawing/2014/main" id="{A8667479-9C38-2D1C-9810-1096C8A6820D}"/>
                    </a:ext>
                  </a:extLst>
                </p:cNvPr>
                <p:cNvSpPr/>
                <p:nvPr/>
              </p:nvSpPr>
              <p:spPr>
                <a:xfrm rot="5400000" flipV="1">
                  <a:off x="3339079" y="3498728"/>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9" name="Rectangle 88">
                  <a:extLst>
                    <a:ext uri="{FF2B5EF4-FFF2-40B4-BE49-F238E27FC236}">
                      <a16:creationId xmlns:a16="http://schemas.microsoft.com/office/drawing/2014/main" id="{B1EDFEBB-DEF3-61C6-CFAD-9CD5D5635FE4}"/>
                    </a:ext>
                  </a:extLst>
                </p:cNvPr>
                <p:cNvSpPr/>
                <p:nvPr/>
              </p:nvSpPr>
              <p:spPr>
                <a:xfrm rot="5400000" flipV="1">
                  <a:off x="4077883"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0" name="Rectangle 89">
                  <a:extLst>
                    <a:ext uri="{FF2B5EF4-FFF2-40B4-BE49-F238E27FC236}">
                      <a16:creationId xmlns:a16="http://schemas.microsoft.com/office/drawing/2014/main" id="{EB73E74F-D409-D11C-AEA0-37D1B3FB826F}"/>
                    </a:ext>
                  </a:extLst>
                </p:cNvPr>
                <p:cNvSpPr/>
                <p:nvPr/>
              </p:nvSpPr>
              <p:spPr>
                <a:xfrm rot="5400000" flipV="1">
                  <a:off x="4444351" y="3127654"/>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1" name="Rectangle 90">
                  <a:extLst>
                    <a:ext uri="{FF2B5EF4-FFF2-40B4-BE49-F238E27FC236}">
                      <a16:creationId xmlns:a16="http://schemas.microsoft.com/office/drawing/2014/main" id="{8437F649-4226-4F1D-F533-8FB48D4057E0}"/>
                    </a:ext>
                  </a:extLst>
                </p:cNvPr>
                <p:cNvSpPr/>
                <p:nvPr/>
              </p:nvSpPr>
              <p:spPr>
                <a:xfrm rot="5400000" flipV="1">
                  <a:off x="3708552"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2" name="Rectangle 91">
                  <a:extLst>
                    <a:ext uri="{FF2B5EF4-FFF2-40B4-BE49-F238E27FC236}">
                      <a16:creationId xmlns:a16="http://schemas.microsoft.com/office/drawing/2014/main" id="{F89793FB-CFAF-1979-8423-4C1B528B4A04}"/>
                    </a:ext>
                  </a:extLst>
                </p:cNvPr>
                <p:cNvSpPr/>
                <p:nvPr/>
              </p:nvSpPr>
              <p:spPr>
                <a:xfrm rot="5400000" flipV="1">
                  <a:off x="3339079" y="3127654"/>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3" name="Rectangle 92">
                  <a:extLst>
                    <a:ext uri="{FF2B5EF4-FFF2-40B4-BE49-F238E27FC236}">
                      <a16:creationId xmlns:a16="http://schemas.microsoft.com/office/drawing/2014/main" id="{38B9CAE5-4F15-84E9-9FB5-C3FF483005DD}"/>
                    </a:ext>
                  </a:extLst>
                </p:cNvPr>
                <p:cNvSpPr/>
                <p:nvPr/>
              </p:nvSpPr>
              <p:spPr>
                <a:xfrm rot="5400000" flipV="1">
                  <a:off x="5191094"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4" name="Rectangle 93">
                  <a:extLst>
                    <a:ext uri="{FF2B5EF4-FFF2-40B4-BE49-F238E27FC236}">
                      <a16:creationId xmlns:a16="http://schemas.microsoft.com/office/drawing/2014/main" id="{A728F48C-4A14-EFA6-2EB9-4A7FE1D42477}"/>
                    </a:ext>
                  </a:extLst>
                </p:cNvPr>
                <p:cNvSpPr/>
                <p:nvPr/>
              </p:nvSpPr>
              <p:spPr>
                <a:xfrm rot="5400000" flipV="1">
                  <a:off x="4821763"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5" name="Rectangle 94">
                  <a:extLst>
                    <a:ext uri="{FF2B5EF4-FFF2-40B4-BE49-F238E27FC236}">
                      <a16:creationId xmlns:a16="http://schemas.microsoft.com/office/drawing/2014/main" id="{B773217D-2523-8B37-2535-6FC184BEDB32}"/>
                    </a:ext>
                  </a:extLst>
                </p:cNvPr>
                <p:cNvSpPr/>
                <p:nvPr/>
              </p:nvSpPr>
              <p:spPr>
                <a:xfrm rot="5400000" flipV="1">
                  <a:off x="5191094"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6" name="Rectangle 95">
                  <a:extLst>
                    <a:ext uri="{FF2B5EF4-FFF2-40B4-BE49-F238E27FC236}">
                      <a16:creationId xmlns:a16="http://schemas.microsoft.com/office/drawing/2014/main" id="{02C4195A-56F3-1B0B-27AD-C5FFE10B63CF}"/>
                    </a:ext>
                  </a:extLst>
                </p:cNvPr>
                <p:cNvSpPr/>
                <p:nvPr/>
              </p:nvSpPr>
              <p:spPr>
                <a:xfrm rot="5400000" flipV="1">
                  <a:off x="4821763"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59EEDF7E-4335-EAD3-FD2B-51ADFBC35229}"/>
                      </a:ext>
                    </a:extLst>
                  </p:cNvPr>
                  <p:cNvSpPr txBox="1"/>
                  <p:nvPr/>
                </p:nvSpPr>
                <p:spPr>
                  <a:xfrm>
                    <a:off x="7380665" y="2643181"/>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2A20C"/>
                                  </a:solidFill>
                                  <a:latin typeface="Cambria Math" panose="02040503050406030204" pitchFamily="18" charset="0"/>
                                </a:rPr>
                              </m:ctrlPr>
                            </m:sSubPr>
                            <m:e>
                              <m:r>
                                <a:rPr lang="en-IN" b="0" i="1" dirty="0" smtClean="0">
                                  <a:solidFill>
                                    <a:srgbClr val="F2A20C"/>
                                  </a:solidFill>
                                  <a:latin typeface="Cambria Math" panose="02040503050406030204" pitchFamily="18" charset="0"/>
                                </a:rPr>
                                <m:t>𝑤</m:t>
                              </m:r>
                            </m:e>
                            <m:sub>
                              <m:r>
                                <a:rPr lang="en-IN" b="0" i="1" dirty="0" smtClean="0">
                                  <a:solidFill>
                                    <a:srgbClr val="F2A20C"/>
                                  </a:solidFill>
                                  <a:latin typeface="Cambria Math" panose="02040503050406030204" pitchFamily="18" charset="0"/>
                                </a:rPr>
                                <m:t>2</m:t>
                              </m:r>
                            </m:sub>
                          </m:sSub>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97" name="TextBox 96">
                    <a:extLst>
                      <a:ext uri="{FF2B5EF4-FFF2-40B4-BE49-F238E27FC236}">
                        <a16:creationId xmlns:a16="http://schemas.microsoft.com/office/drawing/2014/main" id="{59EEDF7E-4335-EAD3-FD2B-51ADFBC35229}"/>
                      </a:ext>
                    </a:extLst>
                  </p:cNvPr>
                  <p:cNvSpPr txBox="1">
                    <a:spLocks noRot="1" noChangeAspect="1" noMove="1" noResize="1" noEditPoints="1" noAdjustHandles="1" noChangeArrowheads="1" noChangeShapeType="1" noTextEdit="1"/>
                  </p:cNvSpPr>
                  <p:nvPr/>
                </p:nvSpPr>
                <p:spPr>
                  <a:xfrm>
                    <a:off x="7380665" y="2643181"/>
                    <a:ext cx="515141" cy="369332"/>
                  </a:xfrm>
                  <a:prstGeom prst="rect">
                    <a:avLst/>
                  </a:prstGeom>
                  <a:blipFill>
                    <a:blip r:embed="rId8"/>
                    <a:stretch>
                      <a:fillRect/>
                    </a:stretch>
                  </a:blipFill>
                </p:spPr>
                <p:txBody>
                  <a:bodyPr/>
                  <a:lstStyle/>
                  <a:p>
                    <a:r>
                      <a:rPr lang="en-IN">
                        <a:noFill/>
                      </a:rPr>
                      <a:t> </a:t>
                    </a:r>
                  </a:p>
                </p:txBody>
              </p:sp>
            </mc:Fallback>
          </mc:AlternateContent>
          <p:sp>
            <p:nvSpPr>
              <p:cNvPr id="106" name="Google Shape;66;p15">
                <a:extLst>
                  <a:ext uri="{FF2B5EF4-FFF2-40B4-BE49-F238E27FC236}">
                    <a16:creationId xmlns:a16="http://schemas.microsoft.com/office/drawing/2014/main" id="{A1FAD0DE-1506-0F79-2CB9-3998B3726823}"/>
                  </a:ext>
                </a:extLst>
              </p:cNvPr>
              <p:cNvSpPr/>
              <p:nvPr/>
            </p:nvSpPr>
            <p:spPr>
              <a:xfrm rot="5400000">
                <a:off x="8592631" y="3282334"/>
                <a:ext cx="1303099" cy="327708"/>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5A73C508-9C74-6909-150D-E4F69D9C7D1D}"/>
                      </a:ext>
                    </a:extLst>
                  </p:cNvPr>
                  <p:cNvSpPr txBox="1"/>
                  <p:nvPr/>
                </p:nvSpPr>
                <p:spPr>
                  <a:xfrm>
                    <a:off x="8607657" y="2341705"/>
                    <a:ext cx="11614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i="1" dirty="0" smtClean="0">
                              <a:solidFill>
                                <a:srgbClr val="F2A20C"/>
                              </a:solidFill>
                              <a:latin typeface="Cambria Math" panose="02040503050406030204" pitchFamily="18" charset="0"/>
                            </a:rPr>
                            <m:t>𝑆</m:t>
                          </m:r>
                          <m:r>
                            <a:rPr lang="en-IN" b="0" i="1" dirty="0" smtClean="0">
                              <a:solidFill>
                                <a:srgbClr val="F2A20C"/>
                              </a:solidFill>
                              <a:latin typeface="Cambria Math" panose="02040503050406030204" pitchFamily="18" charset="0"/>
                            </a:rPr>
                            <m:t>𝑜𝑓𝑡𝑚𝑎𝑥</m:t>
                          </m:r>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107" name="TextBox 106">
                    <a:extLst>
                      <a:ext uri="{FF2B5EF4-FFF2-40B4-BE49-F238E27FC236}">
                        <a16:creationId xmlns:a16="http://schemas.microsoft.com/office/drawing/2014/main" id="{5A73C508-9C74-6909-150D-E4F69D9C7D1D}"/>
                      </a:ext>
                    </a:extLst>
                  </p:cNvPr>
                  <p:cNvSpPr txBox="1">
                    <a:spLocks noRot="1" noChangeAspect="1" noMove="1" noResize="1" noEditPoints="1" noAdjustHandles="1" noChangeArrowheads="1" noChangeShapeType="1" noTextEdit="1"/>
                  </p:cNvSpPr>
                  <p:nvPr/>
                </p:nvSpPr>
                <p:spPr>
                  <a:xfrm>
                    <a:off x="8607657" y="2341705"/>
                    <a:ext cx="1161472" cy="369332"/>
                  </a:xfrm>
                  <a:prstGeom prst="rect">
                    <a:avLst/>
                  </a:prstGeom>
                  <a:blipFill>
                    <a:blip r:embed="rId9"/>
                    <a:stretch>
                      <a:fillRect b="-13333"/>
                    </a:stretch>
                  </a:blipFill>
                </p:spPr>
                <p:txBody>
                  <a:bodyPr/>
                  <a:lstStyle/>
                  <a:p>
                    <a:r>
                      <a:rPr lang="en-IN">
                        <a:noFill/>
                      </a:rPr>
                      <a:t> </a:t>
                    </a:r>
                  </a:p>
                </p:txBody>
              </p:sp>
            </mc:Fallback>
          </mc:AlternateContent>
        </p:grpSp>
      </p:grpSp>
      <p:grpSp>
        <p:nvGrpSpPr>
          <p:cNvPr id="116" name="Group 115">
            <a:extLst>
              <a:ext uri="{FF2B5EF4-FFF2-40B4-BE49-F238E27FC236}">
                <a16:creationId xmlns:a16="http://schemas.microsoft.com/office/drawing/2014/main" id="{1B022D38-BFC0-8023-10F3-AF9FA92F3E98}"/>
              </a:ext>
            </a:extLst>
          </p:cNvPr>
          <p:cNvGrpSpPr/>
          <p:nvPr/>
        </p:nvGrpSpPr>
        <p:grpSpPr>
          <a:xfrm>
            <a:off x="9241091" y="2980020"/>
            <a:ext cx="2528035" cy="1096487"/>
            <a:chOff x="9390298" y="2897944"/>
            <a:chExt cx="2528035" cy="1096487"/>
          </a:xfrm>
        </p:grpSpPr>
        <p:grpSp>
          <p:nvGrpSpPr>
            <p:cNvPr id="101" name="Group 100">
              <a:extLst>
                <a:ext uri="{FF2B5EF4-FFF2-40B4-BE49-F238E27FC236}">
                  <a16:creationId xmlns:a16="http://schemas.microsoft.com/office/drawing/2014/main" id="{BA50B4B7-1C8F-2E40-F38F-FBE7E753B097}"/>
                </a:ext>
              </a:extLst>
            </p:cNvPr>
            <p:cNvGrpSpPr/>
            <p:nvPr/>
          </p:nvGrpSpPr>
          <p:grpSpPr>
            <a:xfrm rot="16200000">
              <a:off x="10015646" y="3284522"/>
              <a:ext cx="585287" cy="295556"/>
              <a:chOff x="7592428" y="4989444"/>
              <a:chExt cx="530544" cy="267912"/>
            </a:xfrm>
          </p:grpSpPr>
          <p:sp>
            <p:nvSpPr>
              <p:cNvPr id="99" name="Rectangle 98">
                <a:extLst>
                  <a:ext uri="{FF2B5EF4-FFF2-40B4-BE49-F238E27FC236}">
                    <a16:creationId xmlns:a16="http://schemas.microsoft.com/office/drawing/2014/main" id="{345C0156-6666-6F01-9B95-9E414BE1CF90}"/>
                  </a:ext>
                </a:extLst>
              </p:cNvPr>
              <p:cNvSpPr/>
              <p:nvPr/>
            </p:nvSpPr>
            <p:spPr>
              <a:xfrm>
                <a:off x="7592428" y="4989444"/>
                <a:ext cx="262632" cy="267912"/>
              </a:xfrm>
              <a:prstGeom prst="rect">
                <a:avLst/>
              </a:prstGeom>
              <a:solidFill>
                <a:srgbClr val="FDE2EB"/>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100" name="Rectangle 99">
                <a:extLst>
                  <a:ext uri="{FF2B5EF4-FFF2-40B4-BE49-F238E27FC236}">
                    <a16:creationId xmlns:a16="http://schemas.microsoft.com/office/drawing/2014/main" id="{55FB660E-94A0-A60D-9C8B-CAC63F44564B}"/>
                  </a:ext>
                </a:extLst>
              </p:cNvPr>
              <p:cNvSpPr/>
              <p:nvPr/>
            </p:nvSpPr>
            <p:spPr>
              <a:xfrm>
                <a:off x="7860340" y="4989444"/>
                <a:ext cx="262632" cy="267912"/>
              </a:xfrm>
              <a:prstGeom prst="rect">
                <a:avLst/>
              </a:prstGeom>
              <a:solidFill>
                <a:srgbClr val="E61432"/>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108" name="TextBox 107">
                  <a:extLst>
                    <a:ext uri="{FF2B5EF4-FFF2-40B4-BE49-F238E27FC236}">
                      <a16:creationId xmlns:a16="http://schemas.microsoft.com/office/drawing/2014/main" id="{DC3E00DB-4520-F49D-181A-DA161C91BF76}"/>
                    </a:ext>
                  </a:extLst>
                </p:cNvPr>
                <p:cNvSpPr txBox="1"/>
                <p:nvPr/>
              </p:nvSpPr>
              <p:spPr>
                <a:xfrm>
                  <a:off x="9390298" y="3171023"/>
                  <a:ext cx="85165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smtClean="0">
                            <a:solidFill>
                              <a:schemeClr val="bg1">
                                <a:lumMod val="85000"/>
                              </a:schemeClr>
                            </a:solidFill>
                            <a:latin typeface="Cambria Math" panose="02040503050406030204" pitchFamily="18" charset="0"/>
                            <a:ea typeface="Inter" panose="02000503000000020004" pitchFamily="2" charset="0"/>
                            <a:cs typeface="Poppins" panose="00000500000000000000" pitchFamily="2" charset="0"/>
                          </a:rPr>
                          <m:t>=</m:t>
                        </m:r>
                      </m:oMath>
                    </m:oMathPara>
                  </a14:m>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8" name="TextBox 107">
                  <a:extLst>
                    <a:ext uri="{FF2B5EF4-FFF2-40B4-BE49-F238E27FC236}">
                      <a16:creationId xmlns:a16="http://schemas.microsoft.com/office/drawing/2014/main" id="{DC3E00DB-4520-F49D-181A-DA161C91BF76}"/>
                    </a:ext>
                  </a:extLst>
                </p:cNvPr>
                <p:cNvSpPr txBox="1">
                  <a:spLocks noRot="1" noChangeAspect="1" noMove="1" noResize="1" noEditPoints="1" noAdjustHandles="1" noChangeArrowheads="1" noChangeShapeType="1" noTextEdit="1"/>
                </p:cNvSpPr>
                <p:nvPr/>
              </p:nvSpPr>
              <p:spPr>
                <a:xfrm>
                  <a:off x="9390298" y="3171023"/>
                  <a:ext cx="851653" cy="461665"/>
                </a:xfrm>
                <a:prstGeom prst="rect">
                  <a:avLst/>
                </a:prstGeom>
                <a:blipFill>
                  <a:blip r:embed="rId10"/>
                  <a:stretch>
                    <a:fillRect t="-10667" b="-30667"/>
                  </a:stretch>
                </a:blipFill>
              </p:spPr>
              <p:txBody>
                <a:bodyPr/>
                <a:lstStyle/>
                <a:p>
                  <a:r>
                    <a:rPr lang="en-IN">
                      <a:noFill/>
                    </a:rPr>
                    <a:t> </a:t>
                  </a:r>
                </a:p>
              </p:txBody>
            </p:sp>
          </mc:Fallback>
        </mc:AlternateContent>
        <p:sp>
          <p:nvSpPr>
            <p:cNvPr id="114" name="Left Bracket 113">
              <a:extLst>
                <a:ext uri="{FF2B5EF4-FFF2-40B4-BE49-F238E27FC236}">
                  <a16:creationId xmlns:a16="http://schemas.microsoft.com/office/drawing/2014/main" id="{ADAAFAA9-7274-4A71-9E6F-91B4EC739E06}"/>
                </a:ext>
              </a:extLst>
            </p:cNvPr>
            <p:cNvSpPr/>
            <p:nvPr/>
          </p:nvSpPr>
          <p:spPr>
            <a:xfrm flipH="1">
              <a:off x="10483679" y="2897944"/>
              <a:ext cx="136487" cy="1096487"/>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15" name="TextBox 114">
              <a:extLst>
                <a:ext uri="{FF2B5EF4-FFF2-40B4-BE49-F238E27FC236}">
                  <a16:creationId xmlns:a16="http://schemas.microsoft.com/office/drawing/2014/main" id="{B474C3F3-D4FA-5B72-C702-191B154A44A3}"/>
                </a:ext>
              </a:extLst>
            </p:cNvPr>
            <p:cNvSpPr txBox="1"/>
            <p:nvPr/>
          </p:nvSpPr>
          <p:spPr>
            <a:xfrm>
              <a:off x="10592555" y="3165748"/>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Outputs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sp>
        <p:nvSpPr>
          <p:cNvPr id="121" name="TextBox 120">
            <a:extLst>
              <a:ext uri="{FF2B5EF4-FFF2-40B4-BE49-F238E27FC236}">
                <a16:creationId xmlns:a16="http://schemas.microsoft.com/office/drawing/2014/main" id="{32A2A2C9-F1EE-21BD-30B6-CC64927CF655}"/>
              </a:ext>
            </a:extLst>
          </p:cNvPr>
          <p:cNvSpPr txBox="1"/>
          <p:nvPr/>
        </p:nvSpPr>
        <p:spPr>
          <a:xfrm>
            <a:off x="1913103" y="4691193"/>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Batch size x 2</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2" name="TextBox 121">
            <a:extLst>
              <a:ext uri="{FF2B5EF4-FFF2-40B4-BE49-F238E27FC236}">
                <a16:creationId xmlns:a16="http://schemas.microsoft.com/office/drawing/2014/main" id="{76CBFD88-782B-F6DE-CF6D-E3468BBCB032}"/>
              </a:ext>
            </a:extLst>
          </p:cNvPr>
          <p:cNvSpPr txBox="1"/>
          <p:nvPr/>
        </p:nvSpPr>
        <p:spPr>
          <a:xfrm>
            <a:off x="4046391" y="4925034"/>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6 x 2</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3" name="TextBox 122">
            <a:extLst>
              <a:ext uri="{FF2B5EF4-FFF2-40B4-BE49-F238E27FC236}">
                <a16:creationId xmlns:a16="http://schemas.microsoft.com/office/drawing/2014/main" id="{52CC70BC-C3CC-6C08-0DA7-09714BBAABD8}"/>
              </a:ext>
            </a:extLst>
          </p:cNvPr>
          <p:cNvSpPr txBox="1"/>
          <p:nvPr/>
        </p:nvSpPr>
        <p:spPr>
          <a:xfrm>
            <a:off x="7277971" y="3999630"/>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2 x 6</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4" name="TextBox 123">
            <a:extLst>
              <a:ext uri="{FF2B5EF4-FFF2-40B4-BE49-F238E27FC236}">
                <a16:creationId xmlns:a16="http://schemas.microsoft.com/office/drawing/2014/main" id="{C1AAE3BF-6BA4-B652-97F8-8CBC07A276BC}"/>
              </a:ext>
            </a:extLst>
          </p:cNvPr>
          <p:cNvSpPr txBox="1"/>
          <p:nvPr/>
        </p:nvSpPr>
        <p:spPr>
          <a:xfrm>
            <a:off x="9913296" y="4196379"/>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2 x 1</a:t>
            </a:r>
            <a:endParaRPr lang="en-IN" sz="1100" dirty="0">
              <a:solidFill>
                <a:schemeClr val="bg1"/>
              </a:solidFill>
              <a:latin typeface="Inter Light" panose="02000503000000020004" pitchFamily="2" charset="0"/>
              <a:ea typeface="Inter Light" panose="02000503000000020004" pitchFamily="2" charset="0"/>
            </a:endParaRPr>
          </a:p>
        </p:txBody>
      </p:sp>
      <p:grpSp>
        <p:nvGrpSpPr>
          <p:cNvPr id="125" name="Group 124">
            <a:extLst>
              <a:ext uri="{FF2B5EF4-FFF2-40B4-BE49-F238E27FC236}">
                <a16:creationId xmlns:a16="http://schemas.microsoft.com/office/drawing/2014/main" id="{78EECA60-CE53-5B44-4039-C9D605BF0B00}"/>
              </a:ext>
            </a:extLst>
          </p:cNvPr>
          <p:cNvGrpSpPr/>
          <p:nvPr/>
        </p:nvGrpSpPr>
        <p:grpSpPr>
          <a:xfrm>
            <a:off x="1099166" y="5055839"/>
            <a:ext cx="1298974" cy="1590065"/>
            <a:chOff x="1320214" y="5051025"/>
            <a:chExt cx="1298974" cy="1590065"/>
          </a:xfrm>
        </p:grpSpPr>
        <p:sp>
          <p:nvSpPr>
            <p:cNvPr id="126" name="TextBox 125">
              <a:extLst>
                <a:ext uri="{FF2B5EF4-FFF2-40B4-BE49-F238E27FC236}">
                  <a16:creationId xmlns:a16="http://schemas.microsoft.com/office/drawing/2014/main" id="{E499246C-E59F-5EDF-79EF-BE1E74A06E05}"/>
                </a:ext>
              </a:extLst>
            </p:cNvPr>
            <p:cNvSpPr txBox="1"/>
            <p:nvPr/>
          </p:nvSpPr>
          <p:spPr>
            <a:xfrm>
              <a:off x="1320214" y="5702371"/>
              <a:ext cx="1115326" cy="938719"/>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Each row is an input example (e.g., image features)</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127" name="Connector: Curved 126">
              <a:extLst>
                <a:ext uri="{FF2B5EF4-FFF2-40B4-BE49-F238E27FC236}">
                  <a16:creationId xmlns:a16="http://schemas.microsoft.com/office/drawing/2014/main" id="{8FAB9232-1BE6-0779-82C1-320A595D2161}"/>
                </a:ext>
              </a:extLst>
            </p:cNvPr>
            <p:cNvCxnSpPr>
              <a:cxnSpLocks/>
            </p:cNvCxnSpPr>
            <p:nvPr/>
          </p:nvCxnSpPr>
          <p:spPr>
            <a:xfrm flipV="1">
              <a:off x="2251891" y="5051025"/>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8" name="TextBox 127">
            <a:extLst>
              <a:ext uri="{FF2B5EF4-FFF2-40B4-BE49-F238E27FC236}">
                <a16:creationId xmlns:a16="http://schemas.microsoft.com/office/drawing/2014/main" id="{39B3E42A-9827-ED0E-4742-B50A69C46EEB}"/>
              </a:ext>
            </a:extLst>
          </p:cNvPr>
          <p:cNvSpPr txBox="1"/>
          <p:nvPr/>
        </p:nvSpPr>
        <p:spPr>
          <a:xfrm>
            <a:off x="3732511" y="1589862"/>
            <a:ext cx="1743086"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Weights from inputs to hidden layer (2×6)</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9" name="TextBox 128">
            <a:extLst>
              <a:ext uri="{FF2B5EF4-FFF2-40B4-BE49-F238E27FC236}">
                <a16:creationId xmlns:a16="http://schemas.microsoft.com/office/drawing/2014/main" id="{005446A4-8F3F-4D71-1231-977984D21C8D}"/>
              </a:ext>
            </a:extLst>
          </p:cNvPr>
          <p:cNvSpPr txBox="1"/>
          <p:nvPr/>
        </p:nvSpPr>
        <p:spPr>
          <a:xfrm>
            <a:off x="4957395" y="4475749"/>
            <a:ext cx="1743086" cy="600164"/>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Non-linear activation - Adds complexity to learning</a:t>
            </a:r>
            <a:endParaRPr lang="en-IN" sz="1100" dirty="0">
              <a:solidFill>
                <a:schemeClr val="bg1"/>
              </a:solidFill>
              <a:latin typeface="Inter Light" panose="02000503000000020004" pitchFamily="2" charset="0"/>
              <a:ea typeface="Inter Light" panose="02000503000000020004" pitchFamily="2" charset="0"/>
            </a:endParaRPr>
          </a:p>
        </p:txBody>
      </p:sp>
      <p:sp>
        <p:nvSpPr>
          <p:cNvPr id="130" name="TextBox 129">
            <a:extLst>
              <a:ext uri="{FF2B5EF4-FFF2-40B4-BE49-F238E27FC236}">
                <a16:creationId xmlns:a16="http://schemas.microsoft.com/office/drawing/2014/main" id="{A775E73A-2F18-2D7B-737B-73E3412616BC}"/>
              </a:ext>
            </a:extLst>
          </p:cNvPr>
          <p:cNvSpPr txBox="1"/>
          <p:nvPr/>
        </p:nvSpPr>
        <p:spPr>
          <a:xfrm>
            <a:off x="7425929" y="4419583"/>
            <a:ext cx="1743086"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Weights from hidden to output layer (6×2</a:t>
            </a:r>
            <a:endParaRPr lang="en-IN" sz="1100" dirty="0">
              <a:solidFill>
                <a:schemeClr val="bg1"/>
              </a:solidFill>
              <a:latin typeface="Inter Light" panose="02000503000000020004" pitchFamily="2" charset="0"/>
              <a:ea typeface="Inter Light" panose="02000503000000020004" pitchFamily="2" charset="0"/>
            </a:endParaRPr>
          </a:p>
        </p:txBody>
      </p:sp>
      <p:sp>
        <p:nvSpPr>
          <p:cNvPr id="131" name="TextBox 130">
            <a:extLst>
              <a:ext uri="{FF2B5EF4-FFF2-40B4-BE49-F238E27FC236}">
                <a16:creationId xmlns:a16="http://schemas.microsoft.com/office/drawing/2014/main" id="{2DD74373-F416-C0A0-DE20-A2E2455B0520}"/>
              </a:ext>
            </a:extLst>
          </p:cNvPr>
          <p:cNvSpPr txBox="1"/>
          <p:nvPr/>
        </p:nvSpPr>
        <p:spPr>
          <a:xfrm>
            <a:off x="10026040" y="2334422"/>
            <a:ext cx="1743086"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Output probabilities (e.g., circle vs. square)</a:t>
            </a:r>
            <a:endParaRPr lang="en-IN" sz="1100" dirty="0">
              <a:solidFill>
                <a:schemeClr val="bg1"/>
              </a:solidFill>
              <a:latin typeface="Inter Light" panose="02000503000000020004" pitchFamily="2" charset="0"/>
              <a:ea typeface="Inter Light" panose="02000503000000020004" pitchFamily="2" charset="0"/>
            </a:endParaRPr>
          </a:p>
        </p:txBody>
      </p:sp>
    </p:spTree>
    <p:extLst>
      <p:ext uri="{BB962C8B-B14F-4D97-AF65-F5344CB8AC3E}">
        <p14:creationId xmlns:p14="http://schemas.microsoft.com/office/powerpoint/2010/main" val="30020773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38538-D6EB-A11C-6C5F-8A66BEC18A0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5F9D7BC-4E05-97B6-4351-69461C7A42D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70AA6128-54EF-0DB4-38D9-B956149C3CAB}"/>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Shallow Neural Network — Vectorized Forward Pass</a:t>
            </a:r>
          </a:p>
        </p:txBody>
      </p:sp>
      <p:grpSp>
        <p:nvGrpSpPr>
          <p:cNvPr id="119" name="Group 118">
            <a:extLst>
              <a:ext uri="{FF2B5EF4-FFF2-40B4-BE49-F238E27FC236}">
                <a16:creationId xmlns:a16="http://schemas.microsoft.com/office/drawing/2014/main" id="{EDE744B9-05A0-E049-AED4-AD5EF1925A09}"/>
              </a:ext>
            </a:extLst>
          </p:cNvPr>
          <p:cNvGrpSpPr/>
          <p:nvPr/>
        </p:nvGrpSpPr>
        <p:grpSpPr>
          <a:xfrm>
            <a:off x="422875" y="2725257"/>
            <a:ext cx="1516600" cy="1909770"/>
            <a:chOff x="572082" y="2643181"/>
            <a:chExt cx="1516600" cy="1909770"/>
          </a:xfrm>
        </p:grpSpPr>
        <p:sp>
          <p:nvSpPr>
            <p:cNvPr id="35" name="Left Bracket 34">
              <a:extLst>
                <a:ext uri="{FF2B5EF4-FFF2-40B4-BE49-F238E27FC236}">
                  <a16:creationId xmlns:a16="http://schemas.microsoft.com/office/drawing/2014/main" id="{39B19065-C089-DE4A-5723-76AB132701D3}"/>
                </a:ext>
              </a:extLst>
            </p:cNvPr>
            <p:cNvSpPr/>
            <p:nvPr/>
          </p:nvSpPr>
          <p:spPr>
            <a:xfrm>
              <a:off x="1821334" y="2643181"/>
              <a:ext cx="267348" cy="1909770"/>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6" name="TextBox 35">
              <a:extLst>
                <a:ext uri="{FF2B5EF4-FFF2-40B4-BE49-F238E27FC236}">
                  <a16:creationId xmlns:a16="http://schemas.microsoft.com/office/drawing/2014/main" id="{9BFD38F5-7B8B-230A-A27B-B1B561A110B9}"/>
                </a:ext>
              </a:extLst>
            </p:cNvPr>
            <p:cNvSpPr txBox="1"/>
            <p:nvPr/>
          </p:nvSpPr>
          <p:spPr>
            <a:xfrm>
              <a:off x="572082" y="3434545"/>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Inputs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grpSp>
        <p:nvGrpSpPr>
          <p:cNvPr id="112" name="Group 111">
            <a:extLst>
              <a:ext uri="{FF2B5EF4-FFF2-40B4-BE49-F238E27FC236}">
                <a16:creationId xmlns:a16="http://schemas.microsoft.com/office/drawing/2014/main" id="{4B27A402-B1C0-80C2-1F7D-10117215F11D}"/>
              </a:ext>
            </a:extLst>
          </p:cNvPr>
          <p:cNvGrpSpPr/>
          <p:nvPr/>
        </p:nvGrpSpPr>
        <p:grpSpPr>
          <a:xfrm>
            <a:off x="2078265" y="2689238"/>
            <a:ext cx="861511" cy="1810671"/>
            <a:chOff x="2227472" y="2607162"/>
            <a:chExt cx="861511" cy="1810671"/>
          </a:xfrm>
        </p:grpSpPr>
        <p:grpSp>
          <p:nvGrpSpPr>
            <p:cNvPr id="38" name="Group 37">
              <a:extLst>
                <a:ext uri="{FF2B5EF4-FFF2-40B4-BE49-F238E27FC236}">
                  <a16:creationId xmlns:a16="http://schemas.microsoft.com/office/drawing/2014/main" id="{DACEC180-BFE6-B098-1F55-38C56685C6A8}"/>
                </a:ext>
              </a:extLst>
            </p:cNvPr>
            <p:cNvGrpSpPr/>
            <p:nvPr/>
          </p:nvGrpSpPr>
          <p:grpSpPr>
            <a:xfrm>
              <a:off x="2277827" y="2946092"/>
              <a:ext cx="360424" cy="1471741"/>
              <a:chOff x="1901899" y="4611458"/>
              <a:chExt cx="176172" cy="679208"/>
            </a:xfrm>
          </p:grpSpPr>
          <p:sp>
            <p:nvSpPr>
              <p:cNvPr id="62" name="Rectangle 61">
                <a:extLst>
                  <a:ext uri="{FF2B5EF4-FFF2-40B4-BE49-F238E27FC236}">
                    <a16:creationId xmlns:a16="http://schemas.microsoft.com/office/drawing/2014/main" id="{CFE2D884-8498-8E13-FB5A-BEC0A535B219}"/>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3" name="Rectangle 62">
                <a:extLst>
                  <a:ext uri="{FF2B5EF4-FFF2-40B4-BE49-F238E27FC236}">
                    <a16:creationId xmlns:a16="http://schemas.microsoft.com/office/drawing/2014/main" id="{10BC2826-894D-30E9-FA73-DF24778C6D2E}"/>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4" name="Rectangle 63">
                <a:extLst>
                  <a:ext uri="{FF2B5EF4-FFF2-40B4-BE49-F238E27FC236}">
                    <a16:creationId xmlns:a16="http://schemas.microsoft.com/office/drawing/2014/main" id="{CECD8445-A65D-4A58-851F-3B2CFEE5A289}"/>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5" name="Rectangle 64">
                <a:extLst>
                  <a:ext uri="{FF2B5EF4-FFF2-40B4-BE49-F238E27FC236}">
                    <a16:creationId xmlns:a16="http://schemas.microsoft.com/office/drawing/2014/main" id="{EA4D9E01-14E0-345E-D1AF-6A03A8395639}"/>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9A58B640-F284-62DE-22A7-D97BACE4111A}"/>
                    </a:ext>
                  </a:extLst>
                </p:cNvPr>
                <p:cNvSpPr txBox="1"/>
                <p:nvPr/>
              </p:nvSpPr>
              <p:spPr>
                <a:xfrm>
                  <a:off x="2227472" y="2607162"/>
                  <a:ext cx="46878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1</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42" name="TextBox 41">
                  <a:extLst>
                    <a:ext uri="{FF2B5EF4-FFF2-40B4-BE49-F238E27FC236}">
                      <a16:creationId xmlns:a16="http://schemas.microsoft.com/office/drawing/2014/main" id="{9A58B640-F284-62DE-22A7-D97BACE4111A}"/>
                    </a:ext>
                  </a:extLst>
                </p:cNvPr>
                <p:cNvSpPr txBox="1">
                  <a:spLocks noRot="1" noChangeAspect="1" noMove="1" noResize="1" noEditPoints="1" noAdjustHandles="1" noChangeArrowheads="1" noChangeShapeType="1" noTextEdit="1"/>
                </p:cNvSpPr>
                <p:nvPr/>
              </p:nvSpPr>
              <p:spPr>
                <a:xfrm>
                  <a:off x="2227472" y="2607162"/>
                  <a:ext cx="468783" cy="369332"/>
                </a:xfrm>
                <a:prstGeom prst="rect">
                  <a:avLst/>
                </a:prstGeom>
                <a:blipFill>
                  <a:blip r:embed="rId2"/>
                  <a:stretch>
                    <a:fillRect/>
                  </a:stretch>
                </a:blipFill>
              </p:spPr>
              <p:txBody>
                <a:bodyPr/>
                <a:lstStyle/>
                <a:p>
                  <a:r>
                    <a:rPr lang="en-IN">
                      <a:noFill/>
                    </a:rPr>
                    <a:t> </a:t>
                  </a:r>
                </a:p>
              </p:txBody>
            </p:sp>
          </mc:Fallback>
        </mc:AlternateContent>
        <p:grpSp>
          <p:nvGrpSpPr>
            <p:cNvPr id="68" name="Group 67">
              <a:extLst>
                <a:ext uri="{FF2B5EF4-FFF2-40B4-BE49-F238E27FC236}">
                  <a16:creationId xmlns:a16="http://schemas.microsoft.com/office/drawing/2014/main" id="{0D500435-DB61-6755-B9C1-7A20A7F3125E}"/>
                </a:ext>
              </a:extLst>
            </p:cNvPr>
            <p:cNvGrpSpPr/>
            <p:nvPr/>
          </p:nvGrpSpPr>
          <p:grpSpPr>
            <a:xfrm rot="10800000">
              <a:off x="2659551" y="2946092"/>
              <a:ext cx="360424" cy="1471741"/>
              <a:chOff x="1901899" y="4611458"/>
              <a:chExt cx="176172" cy="679208"/>
            </a:xfrm>
          </p:grpSpPr>
          <p:sp>
            <p:nvSpPr>
              <p:cNvPr id="69" name="Rectangle 68">
                <a:extLst>
                  <a:ext uri="{FF2B5EF4-FFF2-40B4-BE49-F238E27FC236}">
                    <a16:creationId xmlns:a16="http://schemas.microsoft.com/office/drawing/2014/main" id="{99E59074-A8C1-B422-A2FB-105517B5F47F}"/>
                  </a:ext>
                </a:extLst>
              </p:cNvPr>
              <p:cNvSpPr/>
              <p:nvPr/>
            </p:nvSpPr>
            <p:spPr>
              <a:xfrm flipV="1">
                <a:off x="1901899" y="4780583"/>
                <a:ext cx="176172" cy="169125"/>
              </a:xfrm>
              <a:prstGeom prst="rect">
                <a:avLst/>
              </a:prstGeom>
              <a:solidFill>
                <a:srgbClr val="B4B4D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0" name="Rectangle 69">
                <a:extLst>
                  <a:ext uri="{FF2B5EF4-FFF2-40B4-BE49-F238E27FC236}">
                    <a16:creationId xmlns:a16="http://schemas.microsoft.com/office/drawing/2014/main" id="{69A4904D-2851-C107-9BE8-A38946BC289F}"/>
                  </a:ext>
                </a:extLst>
              </p:cNvPr>
              <p:cNvSpPr/>
              <p:nvPr/>
            </p:nvSpPr>
            <p:spPr>
              <a:xfrm flipV="1">
                <a:off x="1901899" y="4611458"/>
                <a:ext cx="176172" cy="169125"/>
              </a:xfrm>
              <a:prstGeom prst="rect">
                <a:avLst/>
              </a:prstGeom>
              <a:solidFill>
                <a:srgbClr val="5A52A7"/>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1" name="Rectangle 70">
                <a:extLst>
                  <a:ext uri="{FF2B5EF4-FFF2-40B4-BE49-F238E27FC236}">
                    <a16:creationId xmlns:a16="http://schemas.microsoft.com/office/drawing/2014/main" id="{DAEE4E2D-0C08-526B-F44C-C81038CA001E}"/>
                  </a:ext>
                </a:extLst>
              </p:cNvPr>
              <p:cNvSpPr/>
              <p:nvPr/>
            </p:nvSpPr>
            <p:spPr>
              <a:xfrm flipV="1">
                <a:off x="1901899" y="4951029"/>
                <a:ext cx="176172" cy="169125"/>
              </a:xfrm>
              <a:prstGeom prst="rect">
                <a:avLst/>
              </a:prstGeom>
              <a:solidFill>
                <a:srgbClr val="31146A"/>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2" name="Rectangle 71">
                <a:extLst>
                  <a:ext uri="{FF2B5EF4-FFF2-40B4-BE49-F238E27FC236}">
                    <a16:creationId xmlns:a16="http://schemas.microsoft.com/office/drawing/2014/main" id="{CC9A5D5D-973A-FF10-9566-D45BC0C8310B}"/>
                  </a:ext>
                </a:extLst>
              </p:cNvPr>
              <p:cNvSpPr/>
              <p:nvPr/>
            </p:nvSpPr>
            <p:spPr>
              <a:xfrm flipV="1">
                <a:off x="1901899" y="5121541"/>
                <a:ext cx="176172" cy="169125"/>
              </a:xfrm>
              <a:prstGeom prst="rect">
                <a:avLst/>
              </a:prstGeom>
              <a:solidFill>
                <a:srgbClr val="A4A1E2"/>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73" name="TextBox 72">
                  <a:extLst>
                    <a:ext uri="{FF2B5EF4-FFF2-40B4-BE49-F238E27FC236}">
                      <a16:creationId xmlns:a16="http://schemas.microsoft.com/office/drawing/2014/main" id="{8DDC1BD6-2924-E07D-6416-39CC87025E0F}"/>
                    </a:ext>
                  </a:extLst>
                </p:cNvPr>
                <p:cNvSpPr txBox="1"/>
                <p:nvPr/>
              </p:nvSpPr>
              <p:spPr>
                <a:xfrm>
                  <a:off x="2614879" y="2607162"/>
                  <a:ext cx="47410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B4B4DE"/>
                                </a:solidFill>
                                <a:latin typeface="Cambria Math" panose="02040503050406030204" pitchFamily="18" charset="0"/>
                              </a:rPr>
                            </m:ctrlPr>
                          </m:sSubPr>
                          <m:e>
                            <m:r>
                              <a:rPr lang="en-IN" b="0" i="1" dirty="0" smtClean="0">
                                <a:solidFill>
                                  <a:srgbClr val="B4B4DE"/>
                                </a:solidFill>
                                <a:latin typeface="Cambria Math" panose="02040503050406030204" pitchFamily="18" charset="0"/>
                              </a:rPr>
                              <m:t>𝑥</m:t>
                            </m:r>
                          </m:e>
                          <m:sub>
                            <m:r>
                              <a:rPr lang="en-IN" b="0" i="1" dirty="0" smtClean="0">
                                <a:solidFill>
                                  <a:srgbClr val="B4B4DE"/>
                                </a:solidFill>
                                <a:latin typeface="Cambria Math" panose="02040503050406030204" pitchFamily="18" charset="0"/>
                              </a:rPr>
                              <m:t>2</m:t>
                            </m:r>
                          </m:sub>
                        </m:sSub>
                      </m:oMath>
                    </m:oMathPara>
                  </a14:m>
                  <a:endParaRPr lang="en-IN" dirty="0">
                    <a:solidFill>
                      <a:srgbClr val="B4B4DE"/>
                    </a:solidFill>
                    <a:latin typeface="Poppins" panose="00000500000000000000" pitchFamily="2" charset="0"/>
                    <a:cs typeface="Poppins" panose="00000500000000000000" pitchFamily="2" charset="0"/>
                  </a:endParaRPr>
                </a:p>
              </p:txBody>
            </p:sp>
          </mc:Choice>
          <mc:Fallback>
            <p:sp>
              <p:nvSpPr>
                <p:cNvPr id="73" name="TextBox 72">
                  <a:extLst>
                    <a:ext uri="{FF2B5EF4-FFF2-40B4-BE49-F238E27FC236}">
                      <a16:creationId xmlns:a16="http://schemas.microsoft.com/office/drawing/2014/main" id="{8DDC1BD6-2924-E07D-6416-39CC87025E0F}"/>
                    </a:ext>
                  </a:extLst>
                </p:cNvPr>
                <p:cNvSpPr txBox="1">
                  <a:spLocks noRot="1" noChangeAspect="1" noMove="1" noResize="1" noEditPoints="1" noAdjustHandles="1" noChangeArrowheads="1" noChangeShapeType="1" noTextEdit="1"/>
                </p:cNvSpPr>
                <p:nvPr/>
              </p:nvSpPr>
              <p:spPr>
                <a:xfrm>
                  <a:off x="2614879" y="2607162"/>
                  <a:ext cx="474104" cy="369332"/>
                </a:xfrm>
                <a:prstGeom prst="rect">
                  <a:avLst/>
                </a:prstGeom>
                <a:blipFill>
                  <a:blip r:embed="rId3"/>
                  <a:stretch>
                    <a:fillRect/>
                  </a:stretch>
                </a:blipFill>
              </p:spPr>
              <p:txBody>
                <a:bodyPr/>
                <a:lstStyle/>
                <a:p>
                  <a:r>
                    <a:rPr lang="en-IN">
                      <a:noFill/>
                    </a:rPr>
                    <a:t> </a:t>
                  </a:r>
                </a:p>
              </p:txBody>
            </p:sp>
          </mc:Fallback>
        </mc:AlternateContent>
      </p:grpSp>
      <p:grpSp>
        <p:nvGrpSpPr>
          <p:cNvPr id="118" name="Group 117">
            <a:extLst>
              <a:ext uri="{FF2B5EF4-FFF2-40B4-BE49-F238E27FC236}">
                <a16:creationId xmlns:a16="http://schemas.microsoft.com/office/drawing/2014/main" id="{B47D27FA-48E2-2349-0D0D-122BCE7FE83F}"/>
              </a:ext>
            </a:extLst>
          </p:cNvPr>
          <p:cNvGrpSpPr/>
          <p:nvPr/>
        </p:nvGrpSpPr>
        <p:grpSpPr>
          <a:xfrm>
            <a:off x="2798612" y="2054449"/>
            <a:ext cx="2755353" cy="2749103"/>
            <a:chOff x="2947819" y="1972373"/>
            <a:chExt cx="2755353" cy="2749103"/>
          </a:xfrm>
        </p:grpSpPr>
        <p:grpSp>
          <p:nvGrpSpPr>
            <p:cNvPr id="110" name="Group 109">
              <a:extLst>
                <a:ext uri="{FF2B5EF4-FFF2-40B4-BE49-F238E27FC236}">
                  <a16:creationId xmlns:a16="http://schemas.microsoft.com/office/drawing/2014/main" id="{316EFE8C-A6C1-E34C-0A0C-3EA5C306E5AF}"/>
                </a:ext>
              </a:extLst>
            </p:cNvPr>
            <p:cNvGrpSpPr/>
            <p:nvPr/>
          </p:nvGrpSpPr>
          <p:grpSpPr>
            <a:xfrm>
              <a:off x="4079550" y="1972373"/>
              <a:ext cx="1623622" cy="2749103"/>
              <a:chOff x="4079550" y="1972373"/>
              <a:chExt cx="1623622" cy="2749103"/>
            </a:xfrm>
          </p:grpSpPr>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3E523041-D75A-3EB4-FB54-BAC1B8CB3F6F}"/>
                      </a:ext>
                    </a:extLst>
                  </p:cNvPr>
                  <p:cNvSpPr txBox="1"/>
                  <p:nvPr/>
                </p:nvSpPr>
                <p:spPr>
                  <a:xfrm>
                    <a:off x="4243441" y="1972373"/>
                    <a:ext cx="509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2A20C"/>
                                  </a:solidFill>
                                  <a:latin typeface="Cambria Math" panose="02040503050406030204" pitchFamily="18" charset="0"/>
                                </a:rPr>
                              </m:ctrlPr>
                            </m:sSubPr>
                            <m:e>
                              <m:r>
                                <a:rPr lang="en-IN" b="0" i="1" dirty="0" smtClean="0">
                                  <a:solidFill>
                                    <a:srgbClr val="F2A20C"/>
                                  </a:solidFill>
                                  <a:latin typeface="Cambria Math" panose="02040503050406030204" pitchFamily="18" charset="0"/>
                                </a:rPr>
                                <m:t>𝑤</m:t>
                              </m:r>
                            </m:e>
                            <m:sub>
                              <m:r>
                                <a:rPr lang="en-IN" b="0" i="1" dirty="0" smtClean="0">
                                  <a:solidFill>
                                    <a:srgbClr val="F2A20C"/>
                                  </a:solidFill>
                                  <a:latin typeface="Cambria Math" panose="02040503050406030204" pitchFamily="18" charset="0"/>
                                </a:rPr>
                                <m:t>1</m:t>
                              </m:r>
                            </m:sub>
                          </m:sSub>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43" name="TextBox 42">
                    <a:extLst>
                      <a:ext uri="{FF2B5EF4-FFF2-40B4-BE49-F238E27FC236}">
                        <a16:creationId xmlns:a16="http://schemas.microsoft.com/office/drawing/2014/main" id="{3E523041-D75A-3EB4-FB54-BAC1B8CB3F6F}"/>
                      </a:ext>
                    </a:extLst>
                  </p:cNvPr>
                  <p:cNvSpPr txBox="1">
                    <a:spLocks noRot="1" noChangeAspect="1" noMove="1" noResize="1" noEditPoints="1" noAdjustHandles="1" noChangeArrowheads="1" noChangeShapeType="1" noTextEdit="1"/>
                  </p:cNvSpPr>
                  <p:nvPr/>
                </p:nvSpPr>
                <p:spPr>
                  <a:xfrm>
                    <a:off x="4243441" y="1972373"/>
                    <a:ext cx="509820" cy="369332"/>
                  </a:xfrm>
                  <a:prstGeom prst="rect">
                    <a:avLst/>
                  </a:prstGeom>
                  <a:blipFill>
                    <a:blip r:embed="rId4"/>
                    <a:stretch>
                      <a:fillRect/>
                    </a:stretch>
                  </a:blipFill>
                </p:spPr>
                <p:txBody>
                  <a:bodyPr/>
                  <a:lstStyle/>
                  <a:p>
                    <a:r>
                      <a:rPr lang="en-IN">
                        <a:noFill/>
                      </a:rPr>
                      <a:t> </a:t>
                    </a:r>
                  </a:p>
                </p:txBody>
              </p:sp>
            </mc:Fallback>
          </mc:AlternateContent>
          <p:grpSp>
            <p:nvGrpSpPr>
              <p:cNvPr id="109" name="Group 108">
                <a:extLst>
                  <a:ext uri="{FF2B5EF4-FFF2-40B4-BE49-F238E27FC236}">
                    <a16:creationId xmlns:a16="http://schemas.microsoft.com/office/drawing/2014/main" id="{00A8156C-5B3E-87C6-8659-23FF1A152C6F}"/>
                  </a:ext>
                </a:extLst>
              </p:cNvPr>
              <p:cNvGrpSpPr/>
              <p:nvPr/>
            </p:nvGrpSpPr>
            <p:grpSpPr>
              <a:xfrm>
                <a:off x="4079550" y="2502993"/>
                <a:ext cx="1427791" cy="2218483"/>
                <a:chOff x="4079550" y="2502993"/>
                <a:chExt cx="1427791" cy="2218483"/>
              </a:xfrm>
            </p:grpSpPr>
            <p:grpSp>
              <p:nvGrpSpPr>
                <p:cNvPr id="82" name="Group 81">
                  <a:extLst>
                    <a:ext uri="{FF2B5EF4-FFF2-40B4-BE49-F238E27FC236}">
                      <a16:creationId xmlns:a16="http://schemas.microsoft.com/office/drawing/2014/main" id="{3E79EFCB-056B-1245-8ABF-496648407ABF}"/>
                    </a:ext>
                  </a:extLst>
                </p:cNvPr>
                <p:cNvGrpSpPr/>
                <p:nvPr/>
              </p:nvGrpSpPr>
              <p:grpSpPr>
                <a:xfrm rot="5400000">
                  <a:off x="3336057" y="3246486"/>
                  <a:ext cx="2218483" cy="731498"/>
                  <a:chOff x="3336057" y="3130676"/>
                  <a:chExt cx="2218483" cy="731498"/>
                </a:xfrm>
              </p:grpSpPr>
              <p:sp>
                <p:nvSpPr>
                  <p:cNvPr id="57" name="Rectangle 56">
                    <a:extLst>
                      <a:ext uri="{FF2B5EF4-FFF2-40B4-BE49-F238E27FC236}">
                        <a16:creationId xmlns:a16="http://schemas.microsoft.com/office/drawing/2014/main" id="{D39E4ED2-24DD-A825-8A86-AC1C4856D0BA}"/>
                      </a:ext>
                    </a:extLst>
                  </p:cNvPr>
                  <p:cNvSpPr/>
                  <p:nvPr/>
                </p:nvSpPr>
                <p:spPr>
                  <a:xfrm rot="5400000" flipV="1">
                    <a:off x="4077883"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9" name="Rectangle 58">
                    <a:extLst>
                      <a:ext uri="{FF2B5EF4-FFF2-40B4-BE49-F238E27FC236}">
                        <a16:creationId xmlns:a16="http://schemas.microsoft.com/office/drawing/2014/main" id="{5C642468-E976-386E-F938-0FA152B7110B}"/>
                      </a:ext>
                    </a:extLst>
                  </p:cNvPr>
                  <p:cNvSpPr/>
                  <p:nvPr/>
                </p:nvSpPr>
                <p:spPr>
                  <a:xfrm rot="5400000" flipV="1">
                    <a:off x="4444351" y="3498728"/>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0" name="Rectangle 59">
                    <a:extLst>
                      <a:ext uri="{FF2B5EF4-FFF2-40B4-BE49-F238E27FC236}">
                        <a16:creationId xmlns:a16="http://schemas.microsoft.com/office/drawing/2014/main" id="{7B0CCC59-4557-66A1-5CDE-7BEDF35C9F1D}"/>
                      </a:ext>
                    </a:extLst>
                  </p:cNvPr>
                  <p:cNvSpPr/>
                  <p:nvPr/>
                </p:nvSpPr>
                <p:spPr>
                  <a:xfrm rot="5400000" flipV="1">
                    <a:off x="3708552"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61" name="Rectangle 60">
                    <a:extLst>
                      <a:ext uri="{FF2B5EF4-FFF2-40B4-BE49-F238E27FC236}">
                        <a16:creationId xmlns:a16="http://schemas.microsoft.com/office/drawing/2014/main" id="{58CF9ECD-0003-8BB1-6228-209003686139}"/>
                      </a:ext>
                    </a:extLst>
                  </p:cNvPr>
                  <p:cNvSpPr/>
                  <p:nvPr/>
                </p:nvSpPr>
                <p:spPr>
                  <a:xfrm rot="5400000" flipV="1">
                    <a:off x="3339079" y="3498728"/>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47" name="Rectangle 46">
                    <a:extLst>
                      <a:ext uri="{FF2B5EF4-FFF2-40B4-BE49-F238E27FC236}">
                        <a16:creationId xmlns:a16="http://schemas.microsoft.com/office/drawing/2014/main" id="{43FD4E48-7C68-2D16-7AFF-733929E105AE}"/>
                      </a:ext>
                    </a:extLst>
                  </p:cNvPr>
                  <p:cNvSpPr/>
                  <p:nvPr/>
                </p:nvSpPr>
                <p:spPr>
                  <a:xfrm rot="5400000" flipV="1">
                    <a:off x="4077883"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49" name="Rectangle 48">
                    <a:extLst>
                      <a:ext uri="{FF2B5EF4-FFF2-40B4-BE49-F238E27FC236}">
                        <a16:creationId xmlns:a16="http://schemas.microsoft.com/office/drawing/2014/main" id="{54E0FC8B-2070-8932-CDCB-5D29536D2943}"/>
                      </a:ext>
                    </a:extLst>
                  </p:cNvPr>
                  <p:cNvSpPr/>
                  <p:nvPr/>
                </p:nvSpPr>
                <p:spPr>
                  <a:xfrm rot="5400000" flipV="1">
                    <a:off x="4444351" y="3127654"/>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0" name="Rectangle 49">
                    <a:extLst>
                      <a:ext uri="{FF2B5EF4-FFF2-40B4-BE49-F238E27FC236}">
                        <a16:creationId xmlns:a16="http://schemas.microsoft.com/office/drawing/2014/main" id="{BA8F18A0-C944-4A2D-7314-D325DA283D8C}"/>
                      </a:ext>
                    </a:extLst>
                  </p:cNvPr>
                  <p:cNvSpPr/>
                  <p:nvPr/>
                </p:nvSpPr>
                <p:spPr>
                  <a:xfrm rot="5400000" flipV="1">
                    <a:off x="3708552"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51" name="Rectangle 50">
                    <a:extLst>
                      <a:ext uri="{FF2B5EF4-FFF2-40B4-BE49-F238E27FC236}">
                        <a16:creationId xmlns:a16="http://schemas.microsoft.com/office/drawing/2014/main" id="{58A19278-33E7-F665-C733-68360662E3FD}"/>
                      </a:ext>
                    </a:extLst>
                  </p:cNvPr>
                  <p:cNvSpPr/>
                  <p:nvPr/>
                </p:nvSpPr>
                <p:spPr>
                  <a:xfrm rot="5400000" flipV="1">
                    <a:off x="3339079" y="3127654"/>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8" name="Rectangle 77">
                    <a:extLst>
                      <a:ext uri="{FF2B5EF4-FFF2-40B4-BE49-F238E27FC236}">
                        <a16:creationId xmlns:a16="http://schemas.microsoft.com/office/drawing/2014/main" id="{0489BA52-6FB1-3591-36BC-EADEBCAF030E}"/>
                      </a:ext>
                    </a:extLst>
                  </p:cNvPr>
                  <p:cNvSpPr/>
                  <p:nvPr/>
                </p:nvSpPr>
                <p:spPr>
                  <a:xfrm rot="5400000" flipV="1">
                    <a:off x="5191094"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79" name="Rectangle 78">
                    <a:extLst>
                      <a:ext uri="{FF2B5EF4-FFF2-40B4-BE49-F238E27FC236}">
                        <a16:creationId xmlns:a16="http://schemas.microsoft.com/office/drawing/2014/main" id="{136A083E-6B8E-3C70-8BAE-553C9A28D88E}"/>
                      </a:ext>
                    </a:extLst>
                  </p:cNvPr>
                  <p:cNvSpPr/>
                  <p:nvPr/>
                </p:nvSpPr>
                <p:spPr>
                  <a:xfrm rot="5400000" flipV="1">
                    <a:off x="4821763"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0" name="Rectangle 79">
                    <a:extLst>
                      <a:ext uri="{FF2B5EF4-FFF2-40B4-BE49-F238E27FC236}">
                        <a16:creationId xmlns:a16="http://schemas.microsoft.com/office/drawing/2014/main" id="{ABCA2146-32C4-8519-0180-C3BBB59AB123}"/>
                      </a:ext>
                    </a:extLst>
                  </p:cNvPr>
                  <p:cNvSpPr/>
                  <p:nvPr/>
                </p:nvSpPr>
                <p:spPr>
                  <a:xfrm rot="5400000" flipV="1">
                    <a:off x="5191094"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1" name="Rectangle 80">
                    <a:extLst>
                      <a:ext uri="{FF2B5EF4-FFF2-40B4-BE49-F238E27FC236}">
                        <a16:creationId xmlns:a16="http://schemas.microsoft.com/office/drawing/2014/main" id="{9DB3EDFF-BE45-976B-81D6-6C720072882F}"/>
                      </a:ext>
                    </a:extLst>
                  </p:cNvPr>
                  <p:cNvSpPr/>
                  <p:nvPr/>
                </p:nvSpPr>
                <p:spPr>
                  <a:xfrm rot="5400000" flipV="1">
                    <a:off x="4821763"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p:sp>
              <p:nvSpPr>
                <p:cNvPr id="98" name="Google Shape;69;p15">
                  <a:extLst>
                    <a:ext uri="{FF2B5EF4-FFF2-40B4-BE49-F238E27FC236}">
                      <a16:creationId xmlns:a16="http://schemas.microsoft.com/office/drawing/2014/main" id="{FB8966C6-FB9B-77B5-21D0-9E9D7D17D992}"/>
                    </a:ext>
                  </a:extLst>
                </p:cNvPr>
                <p:cNvSpPr/>
                <p:nvPr/>
              </p:nvSpPr>
              <p:spPr>
                <a:xfrm rot="5400000">
                  <a:off x="4685593" y="3386401"/>
                  <a:ext cx="1303098" cy="340399"/>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483B8380-2003-939E-4D68-CB5821EFD5EA}"/>
                      </a:ext>
                    </a:extLst>
                  </p:cNvPr>
                  <p:cNvSpPr txBox="1"/>
                  <p:nvPr/>
                </p:nvSpPr>
                <p:spPr>
                  <a:xfrm>
                    <a:off x="4971112" y="2484519"/>
                    <a:ext cx="7320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i="1" dirty="0" smtClean="0">
                              <a:solidFill>
                                <a:srgbClr val="FEC1B9"/>
                              </a:solidFill>
                              <a:latin typeface="Cambria Math" panose="02040503050406030204" pitchFamily="18" charset="0"/>
                            </a:rPr>
                            <m:t>𝑡</m:t>
                          </m:r>
                          <m:r>
                            <a:rPr lang="en-IN" b="0" i="1" dirty="0" smtClean="0">
                              <a:solidFill>
                                <a:srgbClr val="FEC1B9"/>
                              </a:solidFill>
                              <a:latin typeface="Cambria Math" panose="02040503050406030204" pitchFamily="18" charset="0"/>
                            </a:rPr>
                            <m:t>𝑎𝑛h</m:t>
                          </m:r>
                        </m:oMath>
                      </m:oMathPara>
                    </a14:m>
                    <a:endParaRPr lang="en-IN" dirty="0">
                      <a:solidFill>
                        <a:srgbClr val="FEC1B9"/>
                      </a:solidFill>
                      <a:latin typeface="Poppins" panose="00000500000000000000" pitchFamily="2" charset="0"/>
                      <a:cs typeface="Poppins" panose="00000500000000000000" pitchFamily="2" charset="0"/>
                    </a:endParaRPr>
                  </a:p>
                </p:txBody>
              </p:sp>
            </mc:Choice>
            <mc:Fallback>
              <p:sp>
                <p:nvSpPr>
                  <p:cNvPr id="102" name="TextBox 101">
                    <a:extLst>
                      <a:ext uri="{FF2B5EF4-FFF2-40B4-BE49-F238E27FC236}">
                        <a16:creationId xmlns:a16="http://schemas.microsoft.com/office/drawing/2014/main" id="{483B8380-2003-939E-4D68-CB5821EFD5EA}"/>
                      </a:ext>
                    </a:extLst>
                  </p:cNvPr>
                  <p:cNvSpPr txBox="1">
                    <a:spLocks noRot="1" noChangeAspect="1" noMove="1" noResize="1" noEditPoints="1" noAdjustHandles="1" noChangeArrowheads="1" noChangeShapeType="1" noTextEdit="1"/>
                  </p:cNvSpPr>
                  <p:nvPr/>
                </p:nvSpPr>
                <p:spPr>
                  <a:xfrm>
                    <a:off x="4971112" y="2484519"/>
                    <a:ext cx="732060" cy="369332"/>
                  </a:xfrm>
                  <a:prstGeom prst="rect">
                    <a:avLst/>
                  </a:prstGeom>
                  <a:blipFill>
                    <a:blip r:embed="rId5"/>
                    <a:stretch>
                      <a:fillRect/>
                    </a:stretch>
                  </a:blipFill>
                </p:spPr>
                <p:txBody>
                  <a:bodyPr/>
                  <a:lstStyle/>
                  <a:p>
                    <a:r>
                      <a:rPr lang="en-IN">
                        <a:noFill/>
                      </a:rPr>
                      <a:t> </a:t>
                    </a:r>
                  </a:p>
                </p:txBody>
              </p:sp>
            </mc:Fallback>
          </mc:AlternateContent>
        </p:grpSp>
        <mc:AlternateContent xmlns:mc="http://schemas.openxmlformats.org/markup-compatibility/2006">
          <mc:Choice xmlns:a14="http://schemas.microsoft.com/office/drawing/2010/main" Requires="a14">
            <p:sp>
              <p:nvSpPr>
                <p:cNvPr id="103" name="TextBox 102">
                  <a:extLst>
                    <a:ext uri="{FF2B5EF4-FFF2-40B4-BE49-F238E27FC236}">
                      <a16:creationId xmlns:a16="http://schemas.microsoft.com/office/drawing/2014/main" id="{9F81F9D7-33B9-A26D-E9FF-16907ECB5432}"/>
                    </a:ext>
                  </a:extLst>
                </p:cNvPr>
                <p:cNvSpPr txBox="1"/>
                <p:nvPr/>
              </p:nvSpPr>
              <p:spPr>
                <a:xfrm>
                  <a:off x="2947819" y="3403604"/>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smtClean="0">
                            <a:solidFill>
                              <a:schemeClr val="bg1">
                                <a:lumMod val="85000"/>
                              </a:schemeClr>
                            </a:solidFill>
                            <a:latin typeface="Cambria Math" panose="02040503050406030204" pitchFamily="18" charset="0"/>
                            <a:ea typeface="Inter" panose="02000503000000020004" pitchFamily="2" charset="0"/>
                            <a:cs typeface="Poppins" panose="00000500000000000000" pitchFamily="2" charset="0"/>
                          </a:rPr>
                          <m:t>𝑋</m:t>
                        </m:r>
                      </m:oMath>
                    </m:oMathPara>
                  </a14:m>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3" name="TextBox 102">
                  <a:extLst>
                    <a:ext uri="{FF2B5EF4-FFF2-40B4-BE49-F238E27FC236}">
                      <a16:creationId xmlns:a16="http://schemas.microsoft.com/office/drawing/2014/main" id="{9F81F9D7-33B9-A26D-E9FF-16907ECB5432}"/>
                    </a:ext>
                  </a:extLst>
                </p:cNvPr>
                <p:cNvSpPr txBox="1">
                  <a:spLocks noRot="1" noChangeAspect="1" noMove="1" noResize="1" noEditPoints="1" noAdjustHandles="1" noChangeArrowheads="1" noChangeShapeType="1" noTextEdit="1"/>
                </p:cNvSpPr>
                <p:nvPr/>
              </p:nvSpPr>
              <p:spPr>
                <a:xfrm>
                  <a:off x="2947819" y="3403604"/>
                  <a:ext cx="1325778" cy="461665"/>
                </a:xfrm>
                <a:prstGeom prst="rect">
                  <a:avLst/>
                </a:prstGeom>
                <a:blipFill>
                  <a:blip r:embed="rId6"/>
                  <a:stretch>
                    <a:fillRect t="-10526" b="-28947"/>
                  </a:stretch>
                </a:blipFill>
              </p:spPr>
              <p:txBody>
                <a:bodyPr/>
                <a:lstStyle/>
                <a:p>
                  <a:r>
                    <a:rPr lang="en-IN">
                      <a:noFill/>
                    </a:rPr>
                    <a:t> </a:t>
                  </a:r>
                </a:p>
              </p:txBody>
            </p:sp>
          </mc:Fallback>
        </mc:AlternateContent>
      </p:grpSp>
      <p:grpSp>
        <p:nvGrpSpPr>
          <p:cNvPr id="117" name="Group 116">
            <a:extLst>
              <a:ext uri="{FF2B5EF4-FFF2-40B4-BE49-F238E27FC236}">
                <a16:creationId xmlns:a16="http://schemas.microsoft.com/office/drawing/2014/main" id="{3A4461A4-2800-5468-3507-8A302D531224}"/>
              </a:ext>
            </a:extLst>
          </p:cNvPr>
          <p:cNvGrpSpPr/>
          <p:nvPr/>
        </p:nvGrpSpPr>
        <p:grpSpPr>
          <a:xfrm>
            <a:off x="5350341" y="2423781"/>
            <a:ext cx="4269581" cy="1756032"/>
            <a:chOff x="5499548" y="2341705"/>
            <a:chExt cx="4269581" cy="1756032"/>
          </a:xfrm>
        </p:grpSpPr>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A48FC229-9FDD-8FD4-A9EB-8543002C17F5}"/>
                    </a:ext>
                  </a:extLst>
                </p:cNvPr>
                <p:cNvSpPr txBox="1"/>
                <p:nvPr/>
              </p:nvSpPr>
              <p:spPr>
                <a:xfrm>
                  <a:off x="5499548" y="3285910"/>
                  <a:ext cx="132577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smtClean="0">
                            <a:solidFill>
                              <a:schemeClr val="bg1">
                                <a:lumMod val="85000"/>
                              </a:schemeClr>
                            </a:solidFill>
                            <a:latin typeface="Cambria Math" panose="02040503050406030204" pitchFamily="18" charset="0"/>
                            <a:ea typeface="Inter" panose="02000503000000020004" pitchFamily="2" charset="0"/>
                            <a:cs typeface="Poppins" panose="00000500000000000000" pitchFamily="2" charset="0"/>
                          </a:rPr>
                          <m:t>𝑋</m:t>
                        </m:r>
                      </m:oMath>
                    </m:oMathPara>
                  </a14:m>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4" name="TextBox 103">
                  <a:extLst>
                    <a:ext uri="{FF2B5EF4-FFF2-40B4-BE49-F238E27FC236}">
                      <a16:creationId xmlns:a16="http://schemas.microsoft.com/office/drawing/2014/main" id="{A48FC229-9FDD-8FD4-A9EB-8543002C17F5}"/>
                    </a:ext>
                  </a:extLst>
                </p:cNvPr>
                <p:cNvSpPr txBox="1">
                  <a:spLocks noRot="1" noChangeAspect="1" noMove="1" noResize="1" noEditPoints="1" noAdjustHandles="1" noChangeArrowheads="1" noChangeShapeType="1" noTextEdit="1"/>
                </p:cNvSpPr>
                <p:nvPr/>
              </p:nvSpPr>
              <p:spPr>
                <a:xfrm>
                  <a:off x="5499548" y="3285910"/>
                  <a:ext cx="1325778" cy="461665"/>
                </a:xfrm>
                <a:prstGeom prst="rect">
                  <a:avLst/>
                </a:prstGeom>
                <a:blipFill>
                  <a:blip r:embed="rId7"/>
                  <a:stretch>
                    <a:fillRect t="-10526" b="-28947"/>
                  </a:stretch>
                </a:blipFill>
              </p:spPr>
              <p:txBody>
                <a:bodyPr/>
                <a:lstStyle/>
                <a:p>
                  <a:r>
                    <a:rPr lang="en-IN">
                      <a:noFill/>
                    </a:rPr>
                    <a:t> </a:t>
                  </a:r>
                </a:p>
              </p:txBody>
            </p:sp>
          </mc:Fallback>
        </mc:AlternateContent>
        <p:grpSp>
          <p:nvGrpSpPr>
            <p:cNvPr id="111" name="Group 110">
              <a:extLst>
                <a:ext uri="{FF2B5EF4-FFF2-40B4-BE49-F238E27FC236}">
                  <a16:creationId xmlns:a16="http://schemas.microsoft.com/office/drawing/2014/main" id="{86A24D31-4102-F47F-26D5-9B0001D80BC9}"/>
                </a:ext>
              </a:extLst>
            </p:cNvPr>
            <p:cNvGrpSpPr/>
            <p:nvPr/>
          </p:nvGrpSpPr>
          <p:grpSpPr>
            <a:xfrm>
              <a:off x="6586941" y="2341705"/>
              <a:ext cx="3182188" cy="1756032"/>
              <a:chOff x="6586941" y="2341705"/>
              <a:chExt cx="3182188" cy="1756032"/>
            </a:xfrm>
          </p:grpSpPr>
          <p:grpSp>
            <p:nvGrpSpPr>
              <p:cNvPr id="84" name="Group 83">
                <a:extLst>
                  <a:ext uri="{FF2B5EF4-FFF2-40B4-BE49-F238E27FC236}">
                    <a16:creationId xmlns:a16="http://schemas.microsoft.com/office/drawing/2014/main" id="{07EBD523-9E7A-9302-4637-2F0229C6B864}"/>
                  </a:ext>
                </a:extLst>
              </p:cNvPr>
              <p:cNvGrpSpPr/>
              <p:nvPr/>
            </p:nvGrpSpPr>
            <p:grpSpPr>
              <a:xfrm>
                <a:off x="6586941" y="3130045"/>
                <a:ext cx="2218483" cy="731498"/>
                <a:chOff x="3336057" y="3130676"/>
                <a:chExt cx="2218483" cy="731498"/>
              </a:xfrm>
            </p:grpSpPr>
            <p:sp>
              <p:nvSpPr>
                <p:cNvPr id="85" name="Rectangle 84">
                  <a:extLst>
                    <a:ext uri="{FF2B5EF4-FFF2-40B4-BE49-F238E27FC236}">
                      <a16:creationId xmlns:a16="http://schemas.microsoft.com/office/drawing/2014/main" id="{21576D26-79CA-67B8-989A-783276A296D1}"/>
                    </a:ext>
                  </a:extLst>
                </p:cNvPr>
                <p:cNvSpPr/>
                <p:nvPr/>
              </p:nvSpPr>
              <p:spPr>
                <a:xfrm rot="5400000" flipV="1">
                  <a:off x="4077883"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6" name="Rectangle 85">
                  <a:extLst>
                    <a:ext uri="{FF2B5EF4-FFF2-40B4-BE49-F238E27FC236}">
                      <a16:creationId xmlns:a16="http://schemas.microsoft.com/office/drawing/2014/main" id="{00E0A157-F94B-916E-8260-9BE02A0C35BC}"/>
                    </a:ext>
                  </a:extLst>
                </p:cNvPr>
                <p:cNvSpPr/>
                <p:nvPr/>
              </p:nvSpPr>
              <p:spPr>
                <a:xfrm rot="5400000" flipV="1">
                  <a:off x="4444351" y="3498728"/>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7" name="Rectangle 86">
                  <a:extLst>
                    <a:ext uri="{FF2B5EF4-FFF2-40B4-BE49-F238E27FC236}">
                      <a16:creationId xmlns:a16="http://schemas.microsoft.com/office/drawing/2014/main" id="{04CFB96C-AED8-7A00-1C15-2FA523DFDE34}"/>
                    </a:ext>
                  </a:extLst>
                </p:cNvPr>
                <p:cNvSpPr/>
                <p:nvPr/>
              </p:nvSpPr>
              <p:spPr>
                <a:xfrm rot="5400000" flipV="1">
                  <a:off x="3708552"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8" name="Rectangle 87">
                  <a:extLst>
                    <a:ext uri="{FF2B5EF4-FFF2-40B4-BE49-F238E27FC236}">
                      <a16:creationId xmlns:a16="http://schemas.microsoft.com/office/drawing/2014/main" id="{D8CC0F5E-552D-917A-4E50-8F1DC61745D7}"/>
                    </a:ext>
                  </a:extLst>
                </p:cNvPr>
                <p:cNvSpPr/>
                <p:nvPr/>
              </p:nvSpPr>
              <p:spPr>
                <a:xfrm rot="5400000" flipV="1">
                  <a:off x="3339079" y="3498728"/>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89" name="Rectangle 88">
                  <a:extLst>
                    <a:ext uri="{FF2B5EF4-FFF2-40B4-BE49-F238E27FC236}">
                      <a16:creationId xmlns:a16="http://schemas.microsoft.com/office/drawing/2014/main" id="{48EBBC65-1DF7-D33D-0C7C-F992C879D35D}"/>
                    </a:ext>
                  </a:extLst>
                </p:cNvPr>
                <p:cNvSpPr/>
                <p:nvPr/>
              </p:nvSpPr>
              <p:spPr>
                <a:xfrm rot="5400000" flipV="1">
                  <a:off x="4077883"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0" name="Rectangle 89">
                  <a:extLst>
                    <a:ext uri="{FF2B5EF4-FFF2-40B4-BE49-F238E27FC236}">
                      <a16:creationId xmlns:a16="http://schemas.microsoft.com/office/drawing/2014/main" id="{7C3E5575-5BF8-ECD9-6CE6-1CCEA75C4BCC}"/>
                    </a:ext>
                  </a:extLst>
                </p:cNvPr>
                <p:cNvSpPr/>
                <p:nvPr/>
              </p:nvSpPr>
              <p:spPr>
                <a:xfrm rot="5400000" flipV="1">
                  <a:off x="4444351" y="3127654"/>
                  <a:ext cx="360424" cy="366468"/>
                </a:xfrm>
                <a:prstGeom prst="rect">
                  <a:avLst/>
                </a:prstGeom>
                <a:solidFill>
                  <a:srgbClr val="F2BF5E"/>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1" name="Rectangle 90">
                  <a:extLst>
                    <a:ext uri="{FF2B5EF4-FFF2-40B4-BE49-F238E27FC236}">
                      <a16:creationId xmlns:a16="http://schemas.microsoft.com/office/drawing/2014/main" id="{17CCC734-2E5B-A0E5-9E8C-0C6C8C084F74}"/>
                    </a:ext>
                  </a:extLst>
                </p:cNvPr>
                <p:cNvSpPr/>
                <p:nvPr/>
              </p:nvSpPr>
              <p:spPr>
                <a:xfrm rot="5400000" flipV="1">
                  <a:off x="3708552"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2" name="Rectangle 91">
                  <a:extLst>
                    <a:ext uri="{FF2B5EF4-FFF2-40B4-BE49-F238E27FC236}">
                      <a16:creationId xmlns:a16="http://schemas.microsoft.com/office/drawing/2014/main" id="{FCBB5AB9-A8F7-2D14-AB93-8005492C9274}"/>
                    </a:ext>
                  </a:extLst>
                </p:cNvPr>
                <p:cNvSpPr/>
                <p:nvPr/>
              </p:nvSpPr>
              <p:spPr>
                <a:xfrm rot="5400000" flipV="1">
                  <a:off x="3339079" y="3127654"/>
                  <a:ext cx="360424" cy="366468"/>
                </a:xfrm>
                <a:prstGeom prst="rect">
                  <a:avLst/>
                </a:prstGeom>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3" name="Rectangle 92">
                  <a:extLst>
                    <a:ext uri="{FF2B5EF4-FFF2-40B4-BE49-F238E27FC236}">
                      <a16:creationId xmlns:a16="http://schemas.microsoft.com/office/drawing/2014/main" id="{54F38C3F-EEDE-F035-9BE9-1E009B639970}"/>
                    </a:ext>
                  </a:extLst>
                </p:cNvPr>
                <p:cNvSpPr/>
                <p:nvPr/>
              </p:nvSpPr>
              <p:spPr>
                <a:xfrm rot="5400000" flipV="1">
                  <a:off x="5191094" y="3498728"/>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4" name="Rectangle 93">
                  <a:extLst>
                    <a:ext uri="{FF2B5EF4-FFF2-40B4-BE49-F238E27FC236}">
                      <a16:creationId xmlns:a16="http://schemas.microsoft.com/office/drawing/2014/main" id="{353B77EB-35E2-C118-E96F-9C9A541086DF}"/>
                    </a:ext>
                  </a:extLst>
                </p:cNvPr>
                <p:cNvSpPr/>
                <p:nvPr/>
              </p:nvSpPr>
              <p:spPr>
                <a:xfrm rot="5400000" flipV="1">
                  <a:off x="4821763" y="3498728"/>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5" name="Rectangle 94">
                  <a:extLst>
                    <a:ext uri="{FF2B5EF4-FFF2-40B4-BE49-F238E27FC236}">
                      <a16:creationId xmlns:a16="http://schemas.microsoft.com/office/drawing/2014/main" id="{E6C97AA5-CCD3-A6B6-BA79-9847DCD5D543}"/>
                    </a:ext>
                  </a:extLst>
                </p:cNvPr>
                <p:cNvSpPr/>
                <p:nvPr/>
              </p:nvSpPr>
              <p:spPr>
                <a:xfrm rot="5400000" flipV="1">
                  <a:off x="5191094" y="3127654"/>
                  <a:ext cx="360424" cy="366468"/>
                </a:xfrm>
                <a:prstGeom prst="rect">
                  <a:avLst/>
                </a:prstGeom>
                <a:solidFill>
                  <a:srgbClr val="F2A20C"/>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sp>
              <p:nvSpPr>
                <p:cNvPr id="96" name="Rectangle 95">
                  <a:extLst>
                    <a:ext uri="{FF2B5EF4-FFF2-40B4-BE49-F238E27FC236}">
                      <a16:creationId xmlns:a16="http://schemas.microsoft.com/office/drawing/2014/main" id="{84E3E189-DEB4-32B3-7F64-DACB0AFBDB8D}"/>
                    </a:ext>
                  </a:extLst>
                </p:cNvPr>
                <p:cNvSpPr/>
                <p:nvPr/>
              </p:nvSpPr>
              <p:spPr>
                <a:xfrm rot="5400000" flipV="1">
                  <a:off x="4821763" y="3127654"/>
                  <a:ext cx="360424" cy="366468"/>
                </a:xfrm>
                <a:prstGeom prst="rect">
                  <a:avLst/>
                </a:prstGeom>
                <a:solidFill>
                  <a:srgbClr val="8C2C08"/>
                </a:solidFill>
                <a:ln w="19050">
                  <a:solidFill>
                    <a:schemeClr val="bg2">
                      <a:lumMod val="50000"/>
                    </a:schemeClr>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sz="1400" dirty="0">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AD4E5CB4-BDF2-8E6D-AA2F-BF706DCB5BAF}"/>
                      </a:ext>
                    </a:extLst>
                  </p:cNvPr>
                  <p:cNvSpPr txBox="1"/>
                  <p:nvPr/>
                </p:nvSpPr>
                <p:spPr>
                  <a:xfrm>
                    <a:off x="7380665" y="2643181"/>
                    <a:ext cx="51514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2A20C"/>
                                  </a:solidFill>
                                  <a:latin typeface="Cambria Math" panose="02040503050406030204" pitchFamily="18" charset="0"/>
                                </a:rPr>
                              </m:ctrlPr>
                            </m:sSubPr>
                            <m:e>
                              <m:r>
                                <a:rPr lang="en-IN" b="0" i="1" dirty="0" smtClean="0">
                                  <a:solidFill>
                                    <a:srgbClr val="F2A20C"/>
                                  </a:solidFill>
                                  <a:latin typeface="Cambria Math" panose="02040503050406030204" pitchFamily="18" charset="0"/>
                                </a:rPr>
                                <m:t>𝑤</m:t>
                              </m:r>
                            </m:e>
                            <m:sub>
                              <m:r>
                                <a:rPr lang="en-IN" b="0" i="1" dirty="0" smtClean="0">
                                  <a:solidFill>
                                    <a:srgbClr val="F2A20C"/>
                                  </a:solidFill>
                                  <a:latin typeface="Cambria Math" panose="02040503050406030204" pitchFamily="18" charset="0"/>
                                </a:rPr>
                                <m:t>2</m:t>
                              </m:r>
                            </m:sub>
                          </m:sSub>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97" name="TextBox 96">
                    <a:extLst>
                      <a:ext uri="{FF2B5EF4-FFF2-40B4-BE49-F238E27FC236}">
                        <a16:creationId xmlns:a16="http://schemas.microsoft.com/office/drawing/2014/main" id="{AD4E5CB4-BDF2-8E6D-AA2F-BF706DCB5BAF}"/>
                      </a:ext>
                    </a:extLst>
                  </p:cNvPr>
                  <p:cNvSpPr txBox="1">
                    <a:spLocks noRot="1" noChangeAspect="1" noMove="1" noResize="1" noEditPoints="1" noAdjustHandles="1" noChangeArrowheads="1" noChangeShapeType="1" noTextEdit="1"/>
                  </p:cNvSpPr>
                  <p:nvPr/>
                </p:nvSpPr>
                <p:spPr>
                  <a:xfrm>
                    <a:off x="7380665" y="2643181"/>
                    <a:ext cx="515141" cy="369332"/>
                  </a:xfrm>
                  <a:prstGeom prst="rect">
                    <a:avLst/>
                  </a:prstGeom>
                  <a:blipFill>
                    <a:blip r:embed="rId8"/>
                    <a:stretch>
                      <a:fillRect/>
                    </a:stretch>
                  </a:blipFill>
                </p:spPr>
                <p:txBody>
                  <a:bodyPr/>
                  <a:lstStyle/>
                  <a:p>
                    <a:r>
                      <a:rPr lang="en-IN">
                        <a:noFill/>
                      </a:rPr>
                      <a:t> </a:t>
                    </a:r>
                  </a:p>
                </p:txBody>
              </p:sp>
            </mc:Fallback>
          </mc:AlternateContent>
          <p:sp>
            <p:nvSpPr>
              <p:cNvPr id="106" name="Google Shape;66;p15">
                <a:extLst>
                  <a:ext uri="{FF2B5EF4-FFF2-40B4-BE49-F238E27FC236}">
                    <a16:creationId xmlns:a16="http://schemas.microsoft.com/office/drawing/2014/main" id="{6027881C-9E14-8DFF-BAE4-54CCED310FBA}"/>
                  </a:ext>
                </a:extLst>
              </p:cNvPr>
              <p:cNvSpPr/>
              <p:nvPr/>
            </p:nvSpPr>
            <p:spPr>
              <a:xfrm rot="5400000">
                <a:off x="8592631" y="3282334"/>
                <a:ext cx="1303099" cy="327708"/>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panose="00000500000000000000" pitchFamily="2" charset="0"/>
                  <a:cs typeface="Poppins" panose="00000500000000000000" pitchFamily="2" charset="0"/>
                </a:endParaRPr>
              </a:p>
            </p:txBody>
          </p: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994B11C1-F33B-75B4-9A12-0420B79411B8}"/>
                      </a:ext>
                    </a:extLst>
                  </p:cNvPr>
                  <p:cNvSpPr txBox="1"/>
                  <p:nvPr/>
                </p:nvSpPr>
                <p:spPr>
                  <a:xfrm>
                    <a:off x="8607657" y="2341705"/>
                    <a:ext cx="11614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IN" i="1" dirty="0" smtClean="0">
                              <a:solidFill>
                                <a:srgbClr val="F2A20C"/>
                              </a:solidFill>
                              <a:latin typeface="Cambria Math" panose="02040503050406030204" pitchFamily="18" charset="0"/>
                            </a:rPr>
                            <m:t>𝑆</m:t>
                          </m:r>
                          <m:r>
                            <a:rPr lang="en-IN" b="0" i="1" dirty="0" smtClean="0">
                              <a:solidFill>
                                <a:srgbClr val="F2A20C"/>
                              </a:solidFill>
                              <a:latin typeface="Cambria Math" panose="02040503050406030204" pitchFamily="18" charset="0"/>
                            </a:rPr>
                            <m:t>𝑜𝑓𝑡𝑚𝑎𝑥</m:t>
                          </m:r>
                        </m:oMath>
                      </m:oMathPara>
                    </a14:m>
                    <a:endParaRPr lang="en-IN" dirty="0">
                      <a:solidFill>
                        <a:srgbClr val="F2A20C"/>
                      </a:solidFill>
                      <a:latin typeface="Poppins" panose="00000500000000000000" pitchFamily="2" charset="0"/>
                      <a:cs typeface="Poppins" panose="00000500000000000000" pitchFamily="2" charset="0"/>
                    </a:endParaRPr>
                  </a:p>
                </p:txBody>
              </p:sp>
            </mc:Choice>
            <mc:Fallback>
              <p:sp>
                <p:nvSpPr>
                  <p:cNvPr id="107" name="TextBox 106">
                    <a:extLst>
                      <a:ext uri="{FF2B5EF4-FFF2-40B4-BE49-F238E27FC236}">
                        <a16:creationId xmlns:a16="http://schemas.microsoft.com/office/drawing/2014/main" id="{994B11C1-F33B-75B4-9A12-0420B79411B8}"/>
                      </a:ext>
                    </a:extLst>
                  </p:cNvPr>
                  <p:cNvSpPr txBox="1">
                    <a:spLocks noRot="1" noChangeAspect="1" noMove="1" noResize="1" noEditPoints="1" noAdjustHandles="1" noChangeArrowheads="1" noChangeShapeType="1" noTextEdit="1"/>
                  </p:cNvSpPr>
                  <p:nvPr/>
                </p:nvSpPr>
                <p:spPr>
                  <a:xfrm>
                    <a:off x="8607657" y="2341705"/>
                    <a:ext cx="1161472" cy="369332"/>
                  </a:xfrm>
                  <a:prstGeom prst="rect">
                    <a:avLst/>
                  </a:prstGeom>
                  <a:blipFill>
                    <a:blip r:embed="rId9"/>
                    <a:stretch>
                      <a:fillRect b="-13333"/>
                    </a:stretch>
                  </a:blipFill>
                </p:spPr>
                <p:txBody>
                  <a:bodyPr/>
                  <a:lstStyle/>
                  <a:p>
                    <a:r>
                      <a:rPr lang="en-IN">
                        <a:noFill/>
                      </a:rPr>
                      <a:t> </a:t>
                    </a:r>
                  </a:p>
                </p:txBody>
              </p:sp>
            </mc:Fallback>
          </mc:AlternateContent>
        </p:grpSp>
      </p:grpSp>
      <p:grpSp>
        <p:nvGrpSpPr>
          <p:cNvPr id="116" name="Group 115">
            <a:extLst>
              <a:ext uri="{FF2B5EF4-FFF2-40B4-BE49-F238E27FC236}">
                <a16:creationId xmlns:a16="http://schemas.microsoft.com/office/drawing/2014/main" id="{73F5434A-F899-8503-23D7-F7CFD1DDAD26}"/>
              </a:ext>
            </a:extLst>
          </p:cNvPr>
          <p:cNvGrpSpPr/>
          <p:nvPr/>
        </p:nvGrpSpPr>
        <p:grpSpPr>
          <a:xfrm>
            <a:off x="9241091" y="2980020"/>
            <a:ext cx="2528035" cy="1096487"/>
            <a:chOff x="9390298" y="2897944"/>
            <a:chExt cx="2528035" cy="1096487"/>
          </a:xfrm>
        </p:grpSpPr>
        <p:grpSp>
          <p:nvGrpSpPr>
            <p:cNvPr id="101" name="Group 100">
              <a:extLst>
                <a:ext uri="{FF2B5EF4-FFF2-40B4-BE49-F238E27FC236}">
                  <a16:creationId xmlns:a16="http://schemas.microsoft.com/office/drawing/2014/main" id="{C3BD39BC-445C-5D8D-4C96-2E76F99FFEF6}"/>
                </a:ext>
              </a:extLst>
            </p:cNvPr>
            <p:cNvGrpSpPr/>
            <p:nvPr/>
          </p:nvGrpSpPr>
          <p:grpSpPr>
            <a:xfrm rot="16200000">
              <a:off x="10015646" y="3284522"/>
              <a:ext cx="585287" cy="295556"/>
              <a:chOff x="7592428" y="4989444"/>
              <a:chExt cx="530544" cy="267912"/>
            </a:xfrm>
          </p:grpSpPr>
          <p:sp>
            <p:nvSpPr>
              <p:cNvPr id="99" name="Rectangle 98">
                <a:extLst>
                  <a:ext uri="{FF2B5EF4-FFF2-40B4-BE49-F238E27FC236}">
                    <a16:creationId xmlns:a16="http://schemas.microsoft.com/office/drawing/2014/main" id="{44BE5F75-FA65-6CB4-EB5C-58B4EB88D4DE}"/>
                  </a:ext>
                </a:extLst>
              </p:cNvPr>
              <p:cNvSpPr/>
              <p:nvPr/>
            </p:nvSpPr>
            <p:spPr>
              <a:xfrm>
                <a:off x="7592428" y="4989444"/>
                <a:ext cx="262632" cy="267912"/>
              </a:xfrm>
              <a:prstGeom prst="rect">
                <a:avLst/>
              </a:prstGeom>
              <a:solidFill>
                <a:srgbClr val="FDE2EB"/>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100" name="Rectangle 99">
                <a:extLst>
                  <a:ext uri="{FF2B5EF4-FFF2-40B4-BE49-F238E27FC236}">
                    <a16:creationId xmlns:a16="http://schemas.microsoft.com/office/drawing/2014/main" id="{9BE83D1E-719A-41AB-3C75-20E1A866116D}"/>
                  </a:ext>
                </a:extLst>
              </p:cNvPr>
              <p:cNvSpPr/>
              <p:nvPr/>
            </p:nvSpPr>
            <p:spPr>
              <a:xfrm>
                <a:off x="7860340" y="4989444"/>
                <a:ext cx="262632" cy="267912"/>
              </a:xfrm>
              <a:prstGeom prst="rect">
                <a:avLst/>
              </a:prstGeom>
              <a:solidFill>
                <a:srgbClr val="E61432"/>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grpSp>
        <mc:AlternateContent xmlns:mc="http://schemas.openxmlformats.org/markup-compatibility/2006">
          <mc:Choice xmlns:a14="http://schemas.microsoft.com/office/drawing/2010/main" Requires="a14">
            <p:sp>
              <p:nvSpPr>
                <p:cNvPr id="108" name="TextBox 107">
                  <a:extLst>
                    <a:ext uri="{FF2B5EF4-FFF2-40B4-BE49-F238E27FC236}">
                      <a16:creationId xmlns:a16="http://schemas.microsoft.com/office/drawing/2014/main" id="{98F3AAD2-38B7-54DF-9D3B-4BE69A8AA441}"/>
                    </a:ext>
                  </a:extLst>
                </p:cNvPr>
                <p:cNvSpPr txBox="1"/>
                <p:nvPr/>
              </p:nvSpPr>
              <p:spPr>
                <a:xfrm>
                  <a:off x="9390298" y="3171023"/>
                  <a:ext cx="85165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IN" sz="2400" b="0" i="1" smtClean="0">
                            <a:solidFill>
                              <a:schemeClr val="bg1">
                                <a:lumMod val="85000"/>
                              </a:schemeClr>
                            </a:solidFill>
                            <a:latin typeface="Cambria Math" panose="02040503050406030204" pitchFamily="18" charset="0"/>
                            <a:ea typeface="Inter" panose="02000503000000020004" pitchFamily="2" charset="0"/>
                            <a:cs typeface="Poppins" panose="00000500000000000000" pitchFamily="2" charset="0"/>
                          </a:rPr>
                          <m:t>=</m:t>
                        </m:r>
                      </m:oMath>
                    </m:oMathPara>
                  </a14:m>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8" name="TextBox 107">
                  <a:extLst>
                    <a:ext uri="{FF2B5EF4-FFF2-40B4-BE49-F238E27FC236}">
                      <a16:creationId xmlns:a16="http://schemas.microsoft.com/office/drawing/2014/main" id="{98F3AAD2-38B7-54DF-9D3B-4BE69A8AA441}"/>
                    </a:ext>
                  </a:extLst>
                </p:cNvPr>
                <p:cNvSpPr txBox="1">
                  <a:spLocks noRot="1" noChangeAspect="1" noMove="1" noResize="1" noEditPoints="1" noAdjustHandles="1" noChangeArrowheads="1" noChangeShapeType="1" noTextEdit="1"/>
                </p:cNvSpPr>
                <p:nvPr/>
              </p:nvSpPr>
              <p:spPr>
                <a:xfrm>
                  <a:off x="9390298" y="3171023"/>
                  <a:ext cx="851653" cy="461665"/>
                </a:xfrm>
                <a:prstGeom prst="rect">
                  <a:avLst/>
                </a:prstGeom>
                <a:blipFill>
                  <a:blip r:embed="rId10"/>
                  <a:stretch>
                    <a:fillRect t="-10667" b="-30667"/>
                  </a:stretch>
                </a:blipFill>
              </p:spPr>
              <p:txBody>
                <a:bodyPr/>
                <a:lstStyle/>
                <a:p>
                  <a:r>
                    <a:rPr lang="en-IN">
                      <a:noFill/>
                    </a:rPr>
                    <a:t> </a:t>
                  </a:r>
                </a:p>
              </p:txBody>
            </p:sp>
          </mc:Fallback>
        </mc:AlternateContent>
        <p:sp>
          <p:nvSpPr>
            <p:cNvPr id="114" name="Left Bracket 113">
              <a:extLst>
                <a:ext uri="{FF2B5EF4-FFF2-40B4-BE49-F238E27FC236}">
                  <a16:creationId xmlns:a16="http://schemas.microsoft.com/office/drawing/2014/main" id="{D81D8BE0-91F2-DA99-C391-1AC4B59E4337}"/>
                </a:ext>
              </a:extLst>
            </p:cNvPr>
            <p:cNvSpPr/>
            <p:nvPr/>
          </p:nvSpPr>
          <p:spPr>
            <a:xfrm flipH="1">
              <a:off x="10483679" y="2897944"/>
              <a:ext cx="136487" cy="1096487"/>
            </a:xfrm>
            <a:prstGeom prst="leftBracket">
              <a:avLst/>
            </a:prstGeom>
            <a:ln w="19050">
              <a:solidFill>
                <a:schemeClr val="bg1">
                  <a:lumMod val="95000"/>
                </a:schemeClr>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115" name="TextBox 114">
              <a:extLst>
                <a:ext uri="{FF2B5EF4-FFF2-40B4-BE49-F238E27FC236}">
                  <a16:creationId xmlns:a16="http://schemas.microsoft.com/office/drawing/2014/main" id="{934A5BC6-B7E3-FACD-89D6-376149B41D0B}"/>
                </a:ext>
              </a:extLst>
            </p:cNvPr>
            <p:cNvSpPr txBox="1"/>
            <p:nvPr/>
          </p:nvSpPr>
          <p:spPr>
            <a:xfrm>
              <a:off x="10592555" y="3165748"/>
              <a:ext cx="1325778" cy="461665"/>
            </a:xfrm>
            <a:prstGeom prst="rect">
              <a:avLst/>
            </a:prstGeom>
            <a:noFill/>
          </p:spPr>
          <p:txBody>
            <a:bodyPr wrap="square" rtlCol="0">
              <a:spAutoFit/>
            </a:bodyPr>
            <a:lstStyle/>
            <a:p>
              <a:pPr algn="ctr"/>
              <a:r>
                <a:rPr lang="en-US"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rPr>
                <a:t>Outputs</a:t>
              </a:r>
              <a:endParaRPr lang="en-IN" sz="2400" dirty="0">
                <a:solidFill>
                  <a:schemeClr val="bg1">
                    <a:lumMod val="85000"/>
                  </a:schemeClr>
                </a:solidFill>
                <a:latin typeface="Inter" panose="02000503000000020004" pitchFamily="2" charset="0"/>
                <a:ea typeface="Inter" panose="02000503000000020004" pitchFamily="2" charset="0"/>
                <a:cs typeface="Poppins" panose="00000500000000000000" pitchFamily="2" charset="0"/>
              </a:endParaRPr>
            </a:p>
          </p:txBody>
        </p:sp>
      </p:grpSp>
      <p:sp>
        <p:nvSpPr>
          <p:cNvPr id="121" name="TextBox 120">
            <a:extLst>
              <a:ext uri="{FF2B5EF4-FFF2-40B4-BE49-F238E27FC236}">
                <a16:creationId xmlns:a16="http://schemas.microsoft.com/office/drawing/2014/main" id="{E73A0FFA-DF6D-B577-F112-2FBC680A3F69}"/>
              </a:ext>
            </a:extLst>
          </p:cNvPr>
          <p:cNvSpPr txBox="1"/>
          <p:nvPr/>
        </p:nvSpPr>
        <p:spPr>
          <a:xfrm>
            <a:off x="1913103" y="4691193"/>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Batch size x 2</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2" name="TextBox 121">
            <a:extLst>
              <a:ext uri="{FF2B5EF4-FFF2-40B4-BE49-F238E27FC236}">
                <a16:creationId xmlns:a16="http://schemas.microsoft.com/office/drawing/2014/main" id="{F9B0F759-1B48-6B07-66B7-4DB6EC70C7A7}"/>
              </a:ext>
            </a:extLst>
          </p:cNvPr>
          <p:cNvSpPr txBox="1"/>
          <p:nvPr/>
        </p:nvSpPr>
        <p:spPr>
          <a:xfrm>
            <a:off x="4046391" y="4925034"/>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6 x 2</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3" name="TextBox 122">
            <a:extLst>
              <a:ext uri="{FF2B5EF4-FFF2-40B4-BE49-F238E27FC236}">
                <a16:creationId xmlns:a16="http://schemas.microsoft.com/office/drawing/2014/main" id="{3CCABED8-C7E0-EDCD-6145-90A23F1DD509}"/>
              </a:ext>
            </a:extLst>
          </p:cNvPr>
          <p:cNvSpPr txBox="1"/>
          <p:nvPr/>
        </p:nvSpPr>
        <p:spPr>
          <a:xfrm>
            <a:off x="7277971" y="3999630"/>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2 x 6</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4" name="TextBox 123">
            <a:extLst>
              <a:ext uri="{FF2B5EF4-FFF2-40B4-BE49-F238E27FC236}">
                <a16:creationId xmlns:a16="http://schemas.microsoft.com/office/drawing/2014/main" id="{39CB4FCA-9EDA-F4FD-5971-6F48A8C0014C}"/>
              </a:ext>
            </a:extLst>
          </p:cNvPr>
          <p:cNvSpPr txBox="1"/>
          <p:nvPr/>
        </p:nvSpPr>
        <p:spPr>
          <a:xfrm>
            <a:off x="9913296" y="4196379"/>
            <a:ext cx="1115326" cy="261610"/>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2 x 1</a:t>
            </a:r>
            <a:endParaRPr lang="en-IN" sz="1100" dirty="0">
              <a:solidFill>
                <a:schemeClr val="bg1"/>
              </a:solidFill>
              <a:latin typeface="Inter Light" panose="02000503000000020004" pitchFamily="2" charset="0"/>
              <a:ea typeface="Inter Light" panose="02000503000000020004" pitchFamily="2" charset="0"/>
            </a:endParaRPr>
          </a:p>
        </p:txBody>
      </p:sp>
      <p:grpSp>
        <p:nvGrpSpPr>
          <p:cNvPr id="125" name="Group 124">
            <a:extLst>
              <a:ext uri="{FF2B5EF4-FFF2-40B4-BE49-F238E27FC236}">
                <a16:creationId xmlns:a16="http://schemas.microsoft.com/office/drawing/2014/main" id="{4C0191C9-DE12-85D7-E3D2-7B464BB6820B}"/>
              </a:ext>
            </a:extLst>
          </p:cNvPr>
          <p:cNvGrpSpPr/>
          <p:nvPr/>
        </p:nvGrpSpPr>
        <p:grpSpPr>
          <a:xfrm>
            <a:off x="1099166" y="5055839"/>
            <a:ext cx="1298974" cy="1590065"/>
            <a:chOff x="1320214" y="5051025"/>
            <a:chExt cx="1298974" cy="1590065"/>
          </a:xfrm>
        </p:grpSpPr>
        <p:sp>
          <p:nvSpPr>
            <p:cNvPr id="126" name="TextBox 125">
              <a:extLst>
                <a:ext uri="{FF2B5EF4-FFF2-40B4-BE49-F238E27FC236}">
                  <a16:creationId xmlns:a16="http://schemas.microsoft.com/office/drawing/2014/main" id="{C5EEBCE7-3A24-8AAD-5F1B-C061A2F6D036}"/>
                </a:ext>
              </a:extLst>
            </p:cNvPr>
            <p:cNvSpPr txBox="1"/>
            <p:nvPr/>
          </p:nvSpPr>
          <p:spPr>
            <a:xfrm>
              <a:off x="1320214" y="5702371"/>
              <a:ext cx="1115326" cy="938719"/>
            </a:xfrm>
            <a:prstGeom prst="rect">
              <a:avLst/>
            </a:prstGeom>
            <a:noFill/>
          </p:spPr>
          <p:txBody>
            <a:bodyPr wrap="square">
              <a:spAutoFit/>
            </a:bodyPr>
            <a:lstStyle/>
            <a:p>
              <a:r>
                <a:rPr lang="en-US" sz="1100" dirty="0">
                  <a:solidFill>
                    <a:schemeClr val="bg1"/>
                  </a:solidFill>
                  <a:latin typeface="Inter Light" panose="02000503000000020004" pitchFamily="2" charset="0"/>
                  <a:ea typeface="Inter Light" panose="02000503000000020004" pitchFamily="2" charset="0"/>
                </a:rPr>
                <a:t>Each row is an input example (e.g., image features)</a:t>
              </a:r>
              <a:endParaRPr lang="en-IN" sz="1100" dirty="0">
                <a:solidFill>
                  <a:schemeClr val="bg1"/>
                </a:solidFill>
                <a:latin typeface="Inter Light" panose="02000503000000020004" pitchFamily="2" charset="0"/>
                <a:ea typeface="Inter Light" panose="02000503000000020004" pitchFamily="2" charset="0"/>
              </a:endParaRPr>
            </a:p>
          </p:txBody>
        </p:sp>
        <p:cxnSp>
          <p:nvCxnSpPr>
            <p:cNvPr id="127" name="Connector: Curved 126">
              <a:extLst>
                <a:ext uri="{FF2B5EF4-FFF2-40B4-BE49-F238E27FC236}">
                  <a16:creationId xmlns:a16="http://schemas.microsoft.com/office/drawing/2014/main" id="{36E66B54-C2D6-B20C-6B5A-87CC5E0686FC}"/>
                </a:ext>
              </a:extLst>
            </p:cNvPr>
            <p:cNvCxnSpPr>
              <a:cxnSpLocks/>
            </p:cNvCxnSpPr>
            <p:nvPr/>
          </p:nvCxnSpPr>
          <p:spPr>
            <a:xfrm flipV="1">
              <a:off x="2251891" y="5051025"/>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28" name="TextBox 127">
            <a:extLst>
              <a:ext uri="{FF2B5EF4-FFF2-40B4-BE49-F238E27FC236}">
                <a16:creationId xmlns:a16="http://schemas.microsoft.com/office/drawing/2014/main" id="{8D9A6A07-6438-3F6B-7DB6-1B43DA44228F}"/>
              </a:ext>
            </a:extLst>
          </p:cNvPr>
          <p:cNvSpPr txBox="1"/>
          <p:nvPr/>
        </p:nvSpPr>
        <p:spPr>
          <a:xfrm>
            <a:off x="3732511" y="1589862"/>
            <a:ext cx="1743086"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Weights from inputs to hidden layer (2×6)</a:t>
            </a:r>
            <a:endParaRPr lang="en-IN" sz="1100" dirty="0">
              <a:solidFill>
                <a:schemeClr val="bg1"/>
              </a:solidFill>
              <a:latin typeface="Inter Light" panose="02000503000000020004" pitchFamily="2" charset="0"/>
              <a:ea typeface="Inter Light" panose="02000503000000020004" pitchFamily="2" charset="0"/>
            </a:endParaRPr>
          </a:p>
        </p:txBody>
      </p:sp>
      <p:sp>
        <p:nvSpPr>
          <p:cNvPr id="129" name="TextBox 128">
            <a:extLst>
              <a:ext uri="{FF2B5EF4-FFF2-40B4-BE49-F238E27FC236}">
                <a16:creationId xmlns:a16="http://schemas.microsoft.com/office/drawing/2014/main" id="{39C44361-E217-CBDA-C26C-1A793B4B3DE0}"/>
              </a:ext>
            </a:extLst>
          </p:cNvPr>
          <p:cNvSpPr txBox="1"/>
          <p:nvPr/>
        </p:nvSpPr>
        <p:spPr>
          <a:xfrm>
            <a:off x="4957395" y="4475749"/>
            <a:ext cx="1743086" cy="600164"/>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Non-linear activation - Adds complexity to learning</a:t>
            </a:r>
            <a:endParaRPr lang="en-IN" sz="1100" dirty="0">
              <a:solidFill>
                <a:schemeClr val="bg1"/>
              </a:solidFill>
              <a:latin typeface="Inter Light" panose="02000503000000020004" pitchFamily="2" charset="0"/>
              <a:ea typeface="Inter Light" panose="02000503000000020004" pitchFamily="2" charset="0"/>
            </a:endParaRPr>
          </a:p>
        </p:txBody>
      </p:sp>
      <p:sp>
        <p:nvSpPr>
          <p:cNvPr id="130" name="TextBox 129">
            <a:extLst>
              <a:ext uri="{FF2B5EF4-FFF2-40B4-BE49-F238E27FC236}">
                <a16:creationId xmlns:a16="http://schemas.microsoft.com/office/drawing/2014/main" id="{2AEBC1BF-5496-C82F-4652-D52D8E427213}"/>
              </a:ext>
            </a:extLst>
          </p:cNvPr>
          <p:cNvSpPr txBox="1"/>
          <p:nvPr/>
        </p:nvSpPr>
        <p:spPr>
          <a:xfrm>
            <a:off x="7425929" y="4419583"/>
            <a:ext cx="1743086"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Weights from hidden to output layer (6×2</a:t>
            </a:r>
            <a:endParaRPr lang="en-IN" sz="1100" dirty="0">
              <a:solidFill>
                <a:schemeClr val="bg1"/>
              </a:solidFill>
              <a:latin typeface="Inter Light" panose="02000503000000020004" pitchFamily="2" charset="0"/>
              <a:ea typeface="Inter Light" panose="02000503000000020004" pitchFamily="2" charset="0"/>
            </a:endParaRPr>
          </a:p>
        </p:txBody>
      </p:sp>
      <p:sp>
        <p:nvSpPr>
          <p:cNvPr id="131" name="TextBox 130">
            <a:extLst>
              <a:ext uri="{FF2B5EF4-FFF2-40B4-BE49-F238E27FC236}">
                <a16:creationId xmlns:a16="http://schemas.microsoft.com/office/drawing/2014/main" id="{322022CC-F6D6-61D1-023F-7C54D56877EA}"/>
              </a:ext>
            </a:extLst>
          </p:cNvPr>
          <p:cNvSpPr txBox="1"/>
          <p:nvPr/>
        </p:nvSpPr>
        <p:spPr>
          <a:xfrm>
            <a:off x="10026040" y="2334422"/>
            <a:ext cx="1743086" cy="430887"/>
          </a:xfrm>
          <a:prstGeom prst="rect">
            <a:avLst/>
          </a:prstGeom>
          <a:noFill/>
        </p:spPr>
        <p:txBody>
          <a:bodyPr wrap="square">
            <a:spAutoFit/>
          </a:bodyPr>
          <a:lstStyle/>
          <a:p>
            <a:pPr algn="ctr"/>
            <a:r>
              <a:rPr lang="en-US" sz="1100" dirty="0">
                <a:solidFill>
                  <a:schemeClr val="bg1"/>
                </a:solidFill>
                <a:latin typeface="Inter Light" panose="02000503000000020004" pitchFamily="2" charset="0"/>
                <a:ea typeface="Inter Light" panose="02000503000000020004" pitchFamily="2" charset="0"/>
              </a:rPr>
              <a:t>Output probabilities (e.g., circle vs. square)</a:t>
            </a:r>
            <a:endParaRPr lang="en-IN" sz="1100" dirty="0">
              <a:solidFill>
                <a:schemeClr val="bg1"/>
              </a:solidFill>
              <a:latin typeface="Inter Light" panose="02000503000000020004" pitchFamily="2" charset="0"/>
              <a:ea typeface="Inter Light" panose="02000503000000020004" pitchFamily="2" charset="0"/>
            </a:endParaRPr>
          </a:p>
        </p:txBody>
      </p:sp>
      <p:sp>
        <p:nvSpPr>
          <p:cNvPr id="132" name="Rectangle 1">
            <a:extLst>
              <a:ext uri="{FF2B5EF4-FFF2-40B4-BE49-F238E27FC236}">
                <a16:creationId xmlns:a16="http://schemas.microsoft.com/office/drawing/2014/main" id="{FC2DD744-DF8A-328F-9BE6-B8882EE98BFD}"/>
              </a:ext>
            </a:extLst>
          </p:cNvPr>
          <p:cNvSpPr>
            <a:spLocks noChangeArrowheads="1"/>
          </p:cNvSpPr>
          <p:nvPr/>
        </p:nvSpPr>
        <p:spPr bwMode="auto">
          <a:xfrm>
            <a:off x="8286886" y="5438499"/>
            <a:ext cx="32321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400" b="0" i="0" u="none" strike="noStrike" cap="none" normalizeH="0" baseline="0" dirty="0">
                <a:ln>
                  <a:noFill/>
                </a:ln>
                <a:solidFill>
                  <a:schemeClr val="bg1"/>
                </a:solidFill>
                <a:effectLst/>
                <a:latin typeface="Inter" panose="02000503000000020004" pitchFamily="2" charset="0"/>
                <a:ea typeface="Inter" panose="02000503000000020004" pitchFamily="2" charset="0"/>
              </a:rPr>
              <a:t>This vectorized view accelerates computation and training.</a:t>
            </a:r>
          </a:p>
        </p:txBody>
      </p:sp>
    </p:spTree>
    <p:extLst>
      <p:ext uri="{BB962C8B-B14F-4D97-AF65-F5344CB8AC3E}">
        <p14:creationId xmlns:p14="http://schemas.microsoft.com/office/powerpoint/2010/main" val="24783034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2FF17B-C2F4-047E-DB61-172FEDC2412E}"/>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3539418-C194-3F36-B60D-18C31CA1268E}"/>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Visualizing Neural Math</a:t>
            </a:r>
          </a:p>
        </p:txBody>
      </p:sp>
      <mc:AlternateContent xmlns:mc="http://schemas.openxmlformats.org/markup-compatibility/2006">
        <mc:Choice xmlns:a14="http://schemas.microsoft.com/office/drawing/2010/main" Requires="a14">
          <p:sp>
            <p:nvSpPr>
              <p:cNvPr id="6" name="Google Shape;72;p15">
                <a:extLst>
                  <a:ext uri="{FF2B5EF4-FFF2-40B4-BE49-F238E27FC236}">
                    <a16:creationId xmlns:a16="http://schemas.microsoft.com/office/drawing/2014/main" id="{8281AF2F-4054-0D6C-9016-FEBDDE4AA72D}"/>
                  </a:ext>
                </a:extLst>
              </p:cNvPr>
              <p:cNvSpPr/>
              <p:nvPr/>
            </p:nvSpPr>
            <p:spPr>
              <a:xfrm>
                <a:off x="4091715" y="4215221"/>
                <a:ext cx="795186" cy="469394"/>
              </a:xfrm>
              <a:prstGeom prst="roundRect">
                <a:avLst>
                  <a:gd name="adj" fmla="val 50000"/>
                </a:avLst>
              </a:prstGeom>
              <a:solidFill>
                <a:srgbClr val="93C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latin typeface="Cambria Math" panose="02040503050406030204" pitchFamily="18" charset="0"/>
                          <a:ea typeface="Inter" panose="02000503000000020004" pitchFamily="2" charset="0"/>
                          <a:cs typeface="Poppins" panose="00000500000000000000" pitchFamily="2" charset="0"/>
                        </a:rPr>
                        <m:t>𝑧</m:t>
                      </m:r>
                    </m:oMath>
                  </m:oMathPara>
                </a14:m>
                <a:endParaRPr sz="1200" dirty="0">
                  <a:latin typeface="Inter" panose="02000503000000020004" pitchFamily="2" charset="0"/>
                  <a:ea typeface="Inter" panose="02000503000000020004" pitchFamily="2" charset="0"/>
                  <a:cs typeface="Poppins" panose="00000500000000000000" pitchFamily="2" charset="0"/>
                </a:endParaRPr>
              </a:p>
            </p:txBody>
          </p:sp>
        </mc:Choice>
        <mc:Fallback>
          <p:sp>
            <p:nvSpPr>
              <p:cNvPr id="6" name="Google Shape;72;p15">
                <a:extLst>
                  <a:ext uri="{FF2B5EF4-FFF2-40B4-BE49-F238E27FC236}">
                    <a16:creationId xmlns:a16="http://schemas.microsoft.com/office/drawing/2014/main" id="{8281AF2F-4054-0D6C-9016-FEBDDE4AA72D}"/>
                  </a:ext>
                </a:extLst>
              </p:cNvPr>
              <p:cNvSpPr>
                <a:spLocks noRot="1" noChangeAspect="1" noMove="1" noResize="1" noEditPoints="1" noAdjustHandles="1" noChangeArrowheads="1" noChangeShapeType="1" noTextEdit="1"/>
              </p:cNvSpPr>
              <p:nvPr/>
            </p:nvSpPr>
            <p:spPr>
              <a:xfrm>
                <a:off x="4091715" y="4215221"/>
                <a:ext cx="795186" cy="469394"/>
              </a:xfrm>
              <a:prstGeom prst="roundRect">
                <a:avLst>
                  <a:gd name="adj" fmla="val 50000"/>
                </a:avLst>
              </a:prstGeom>
              <a:blipFill>
                <a:blip r:embed="rId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7" name="Google Shape;72;p15">
                <a:extLst>
                  <a:ext uri="{FF2B5EF4-FFF2-40B4-BE49-F238E27FC236}">
                    <a16:creationId xmlns:a16="http://schemas.microsoft.com/office/drawing/2014/main" id="{925757CB-4941-B664-52E5-E257F2DE2F2E}"/>
                  </a:ext>
                </a:extLst>
              </p:cNvPr>
              <p:cNvSpPr/>
              <p:nvPr/>
            </p:nvSpPr>
            <p:spPr>
              <a:xfrm>
                <a:off x="3050786" y="3209976"/>
                <a:ext cx="795186" cy="469394"/>
              </a:xfrm>
              <a:prstGeom prst="roundRect">
                <a:avLst>
                  <a:gd name="adj" fmla="val 50000"/>
                </a:avLst>
              </a:prstGeom>
              <a:solidFill>
                <a:srgbClr val="B4B4D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latin typeface="Cambria Math" panose="02040503050406030204" pitchFamily="18" charset="0"/>
                          <a:ea typeface="Inter" panose="02000503000000020004" pitchFamily="2" charset="0"/>
                          <a:cs typeface="Poppins" panose="00000500000000000000" pitchFamily="2" charset="0"/>
                        </a:rPr>
                        <m:t>𝑊</m:t>
                      </m:r>
                      <m:r>
                        <a:rPr lang="en-IN" sz="1200" i="1" dirty="0" smtClean="0">
                          <a:latin typeface="Cambria Math" panose="02040503050406030204" pitchFamily="18" charset="0"/>
                          <a:ea typeface="Inter" panose="02000503000000020004" pitchFamily="2" charset="0"/>
                          <a:cs typeface="Poppins" panose="00000500000000000000" pitchFamily="2" charset="0"/>
                        </a:rPr>
                        <m:t>1</m:t>
                      </m:r>
                    </m:oMath>
                  </m:oMathPara>
                </a14:m>
                <a:endParaRPr sz="1200" dirty="0">
                  <a:latin typeface="Inter" panose="02000503000000020004" pitchFamily="2" charset="0"/>
                  <a:ea typeface="Inter" panose="02000503000000020004" pitchFamily="2" charset="0"/>
                  <a:cs typeface="Poppins" panose="00000500000000000000" pitchFamily="2" charset="0"/>
                </a:endParaRPr>
              </a:p>
            </p:txBody>
          </p:sp>
        </mc:Choice>
        <mc:Fallback>
          <p:sp>
            <p:nvSpPr>
              <p:cNvPr id="7" name="Google Shape;72;p15">
                <a:extLst>
                  <a:ext uri="{FF2B5EF4-FFF2-40B4-BE49-F238E27FC236}">
                    <a16:creationId xmlns:a16="http://schemas.microsoft.com/office/drawing/2014/main" id="{925757CB-4941-B664-52E5-E257F2DE2F2E}"/>
                  </a:ext>
                </a:extLst>
              </p:cNvPr>
              <p:cNvSpPr>
                <a:spLocks noRot="1" noChangeAspect="1" noMove="1" noResize="1" noEditPoints="1" noAdjustHandles="1" noChangeArrowheads="1" noChangeShapeType="1" noTextEdit="1"/>
              </p:cNvSpPr>
              <p:nvPr/>
            </p:nvSpPr>
            <p:spPr>
              <a:xfrm>
                <a:off x="3050786" y="3209976"/>
                <a:ext cx="795186" cy="469394"/>
              </a:xfrm>
              <a:prstGeom prst="roundRect">
                <a:avLst>
                  <a:gd name="adj" fmla="val 50000"/>
                </a:avLst>
              </a:prstGeom>
              <a:blipFill>
                <a:blip r:embed="rId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8" name="Google Shape;72;p15">
                <a:extLst>
                  <a:ext uri="{FF2B5EF4-FFF2-40B4-BE49-F238E27FC236}">
                    <a16:creationId xmlns:a16="http://schemas.microsoft.com/office/drawing/2014/main" id="{F43B546F-6943-CF23-7923-4FADE1F260E3}"/>
                  </a:ext>
                </a:extLst>
              </p:cNvPr>
              <p:cNvSpPr/>
              <p:nvPr/>
            </p:nvSpPr>
            <p:spPr>
              <a:xfrm>
                <a:off x="1949459" y="4215221"/>
                <a:ext cx="795186" cy="469394"/>
              </a:xfrm>
              <a:prstGeom prst="roundRect">
                <a:avLst>
                  <a:gd name="adj" fmla="val 50000"/>
                </a:avLst>
              </a:prstGeom>
              <a:gradFill>
                <a:gsLst>
                  <a:gs pos="59000">
                    <a:srgbClr val="EA4335"/>
                  </a:gs>
                  <a:gs pos="100000">
                    <a:srgbClr val="FF902A"/>
                  </a:gs>
                </a:gsLst>
                <a:lin ang="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𝑋</m:t>
                      </m:r>
                    </m:oMath>
                  </m:oMathPara>
                </a14:m>
                <a:endParaRPr lang="en-IN" sz="12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8" name="Google Shape;72;p15">
                <a:extLst>
                  <a:ext uri="{FF2B5EF4-FFF2-40B4-BE49-F238E27FC236}">
                    <a16:creationId xmlns:a16="http://schemas.microsoft.com/office/drawing/2014/main" id="{F43B546F-6943-CF23-7923-4FADE1F260E3}"/>
                  </a:ext>
                </a:extLst>
              </p:cNvPr>
              <p:cNvSpPr>
                <a:spLocks noRot="1" noChangeAspect="1" noMove="1" noResize="1" noEditPoints="1" noAdjustHandles="1" noChangeArrowheads="1" noChangeShapeType="1" noTextEdit="1"/>
              </p:cNvSpPr>
              <p:nvPr/>
            </p:nvSpPr>
            <p:spPr>
              <a:xfrm>
                <a:off x="1949459" y="4215221"/>
                <a:ext cx="795186" cy="469394"/>
              </a:xfrm>
              <a:prstGeom prst="roundRect">
                <a:avLst>
                  <a:gd name="adj" fmla="val 50000"/>
                </a:avLst>
              </a:prstGeom>
              <a:blipFill>
                <a:blip r:embed="rId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Google Shape;72;p15">
                <a:extLst>
                  <a:ext uri="{FF2B5EF4-FFF2-40B4-BE49-F238E27FC236}">
                    <a16:creationId xmlns:a16="http://schemas.microsoft.com/office/drawing/2014/main" id="{366B6261-B52C-73F0-52A2-3F3956B0D2C0}"/>
                  </a:ext>
                </a:extLst>
              </p:cNvPr>
              <p:cNvSpPr/>
              <p:nvPr/>
            </p:nvSpPr>
            <p:spPr>
              <a:xfrm>
                <a:off x="3160447" y="4215221"/>
                <a:ext cx="515466" cy="469394"/>
              </a:xfrm>
              <a:prstGeom prst="roundRect">
                <a:avLst>
                  <a:gd name="adj" fmla="val 50000"/>
                </a:avLst>
              </a:prstGeom>
              <a:solidFill>
                <a:srgbClr val="72D4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smtClean="0">
                          <a:solidFill>
                            <a:schemeClr val="tx1"/>
                          </a:solidFill>
                          <a:latin typeface="Cambria Math" panose="02040503050406030204" pitchFamily="18" charset="0"/>
                          <a:cs typeface="Poppins" panose="00000500000000000000" pitchFamily="2" charset="0"/>
                        </a:rPr>
                        <m:t>𝑋</m:t>
                      </m:r>
                    </m:oMath>
                  </m:oMathPara>
                </a14:m>
                <a:endParaRPr lang="en-IN" sz="1200" dirty="0">
                  <a:solidFill>
                    <a:schemeClr val="tx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0" name="Google Shape;72;p15">
                <a:extLst>
                  <a:ext uri="{FF2B5EF4-FFF2-40B4-BE49-F238E27FC236}">
                    <a16:creationId xmlns:a16="http://schemas.microsoft.com/office/drawing/2014/main" id="{366B6261-B52C-73F0-52A2-3F3956B0D2C0}"/>
                  </a:ext>
                </a:extLst>
              </p:cNvPr>
              <p:cNvSpPr>
                <a:spLocks noRot="1" noChangeAspect="1" noMove="1" noResize="1" noEditPoints="1" noAdjustHandles="1" noChangeArrowheads="1" noChangeShapeType="1" noTextEdit="1"/>
              </p:cNvSpPr>
              <p:nvPr/>
            </p:nvSpPr>
            <p:spPr>
              <a:xfrm>
                <a:off x="3160447" y="4215221"/>
                <a:ext cx="515466" cy="469394"/>
              </a:xfrm>
              <a:prstGeom prst="roundRect">
                <a:avLst>
                  <a:gd name="adj" fmla="val 50000"/>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1" name="Google Shape;72;p15">
                <a:extLst>
                  <a:ext uri="{FF2B5EF4-FFF2-40B4-BE49-F238E27FC236}">
                    <a16:creationId xmlns:a16="http://schemas.microsoft.com/office/drawing/2014/main" id="{401F4F05-A61D-0948-6201-5868A7ECB938}"/>
                  </a:ext>
                </a:extLst>
              </p:cNvPr>
              <p:cNvSpPr/>
              <p:nvPr/>
            </p:nvSpPr>
            <p:spPr>
              <a:xfrm>
                <a:off x="7305098" y="3209976"/>
                <a:ext cx="795186" cy="469394"/>
              </a:xfrm>
              <a:prstGeom prst="roundRect">
                <a:avLst>
                  <a:gd name="adj" fmla="val 50000"/>
                </a:avLst>
              </a:prstGeom>
              <a:solidFill>
                <a:srgbClr val="B4B4D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latin typeface="Cambria Math" panose="02040503050406030204" pitchFamily="18" charset="0"/>
                          <a:ea typeface="Inter" panose="02000503000000020004" pitchFamily="2" charset="0"/>
                          <a:cs typeface="Poppins" panose="00000500000000000000" pitchFamily="2" charset="0"/>
                        </a:rPr>
                        <m:t>𝑊</m:t>
                      </m:r>
                      <m:r>
                        <a:rPr lang="en-IN" sz="1200" i="1" dirty="0" smtClean="0">
                          <a:latin typeface="Cambria Math" panose="02040503050406030204" pitchFamily="18" charset="0"/>
                          <a:ea typeface="Inter" panose="02000503000000020004" pitchFamily="2" charset="0"/>
                          <a:cs typeface="Poppins" panose="00000500000000000000" pitchFamily="2" charset="0"/>
                        </a:rPr>
                        <m:t>2</m:t>
                      </m:r>
                    </m:oMath>
                  </m:oMathPara>
                </a14:m>
                <a:endParaRPr sz="1200" dirty="0">
                  <a:latin typeface="Inter" panose="02000503000000020004" pitchFamily="2" charset="0"/>
                  <a:ea typeface="Inter" panose="02000503000000020004" pitchFamily="2" charset="0"/>
                  <a:cs typeface="Poppins" panose="00000500000000000000" pitchFamily="2" charset="0"/>
                </a:endParaRPr>
              </a:p>
            </p:txBody>
          </p:sp>
        </mc:Choice>
        <mc:Fallback>
          <p:sp>
            <p:nvSpPr>
              <p:cNvPr id="11" name="Google Shape;72;p15">
                <a:extLst>
                  <a:ext uri="{FF2B5EF4-FFF2-40B4-BE49-F238E27FC236}">
                    <a16:creationId xmlns:a16="http://schemas.microsoft.com/office/drawing/2014/main" id="{401F4F05-A61D-0948-6201-5868A7ECB938}"/>
                  </a:ext>
                </a:extLst>
              </p:cNvPr>
              <p:cNvSpPr>
                <a:spLocks noRot="1" noChangeAspect="1" noMove="1" noResize="1" noEditPoints="1" noAdjustHandles="1" noChangeArrowheads="1" noChangeShapeType="1" noTextEdit="1"/>
              </p:cNvSpPr>
              <p:nvPr/>
            </p:nvSpPr>
            <p:spPr>
              <a:xfrm>
                <a:off x="7305098" y="3209976"/>
                <a:ext cx="795186" cy="469394"/>
              </a:xfrm>
              <a:prstGeom prst="roundRect">
                <a:avLst>
                  <a:gd name="adj" fmla="val 50000"/>
                </a:avLst>
              </a:prstGeom>
              <a:blipFill>
                <a:blip r:embed="rId7"/>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3" name="Google Shape;72;p15">
                <a:extLst>
                  <a:ext uri="{FF2B5EF4-FFF2-40B4-BE49-F238E27FC236}">
                    <a16:creationId xmlns:a16="http://schemas.microsoft.com/office/drawing/2014/main" id="{4D803FF4-AC38-1DBA-0C12-6A443255BD1D}"/>
                  </a:ext>
                </a:extLst>
              </p:cNvPr>
              <p:cNvSpPr/>
              <p:nvPr/>
            </p:nvSpPr>
            <p:spPr>
              <a:xfrm>
                <a:off x="6233971" y="4223769"/>
                <a:ext cx="795186" cy="469394"/>
              </a:xfrm>
              <a:prstGeom prst="roundRect">
                <a:avLst>
                  <a:gd name="adj" fmla="val 50000"/>
                </a:avLst>
              </a:prstGeom>
              <a:solidFill>
                <a:srgbClr val="93C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latin typeface="Cambria Math" panose="02040503050406030204" pitchFamily="18" charset="0"/>
                          <a:ea typeface="Inter" panose="02000503000000020004" pitchFamily="2" charset="0"/>
                          <a:cs typeface="Poppins" panose="00000500000000000000" pitchFamily="2" charset="0"/>
                        </a:rPr>
                        <m:t>h</m:t>
                      </m:r>
                    </m:oMath>
                  </m:oMathPara>
                </a14:m>
                <a:endParaRPr sz="1200" dirty="0">
                  <a:latin typeface="Inter" panose="02000503000000020004" pitchFamily="2" charset="0"/>
                  <a:ea typeface="Inter" panose="02000503000000020004" pitchFamily="2" charset="0"/>
                  <a:cs typeface="Poppins" panose="00000500000000000000" pitchFamily="2" charset="0"/>
                </a:endParaRPr>
              </a:p>
            </p:txBody>
          </p:sp>
        </mc:Choice>
        <mc:Fallback>
          <p:sp>
            <p:nvSpPr>
              <p:cNvPr id="13" name="Google Shape;72;p15">
                <a:extLst>
                  <a:ext uri="{FF2B5EF4-FFF2-40B4-BE49-F238E27FC236}">
                    <a16:creationId xmlns:a16="http://schemas.microsoft.com/office/drawing/2014/main" id="{4D803FF4-AC38-1DBA-0C12-6A443255BD1D}"/>
                  </a:ext>
                </a:extLst>
              </p:cNvPr>
              <p:cNvSpPr>
                <a:spLocks noRot="1" noChangeAspect="1" noMove="1" noResize="1" noEditPoints="1" noAdjustHandles="1" noChangeArrowheads="1" noChangeShapeType="1" noTextEdit="1"/>
              </p:cNvSpPr>
              <p:nvPr/>
            </p:nvSpPr>
            <p:spPr>
              <a:xfrm>
                <a:off x="6233971" y="4223769"/>
                <a:ext cx="795186" cy="469394"/>
              </a:xfrm>
              <a:prstGeom prst="roundRect">
                <a:avLst>
                  <a:gd name="adj" fmla="val 50000"/>
                </a:avLst>
              </a:prstGeom>
              <a:blipFill>
                <a:blip r:embed="rId8"/>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4" name="Google Shape;72;p15">
                <a:extLst>
                  <a:ext uri="{FF2B5EF4-FFF2-40B4-BE49-F238E27FC236}">
                    <a16:creationId xmlns:a16="http://schemas.microsoft.com/office/drawing/2014/main" id="{9BF8E09A-26BA-A41C-8AA1-F78988BC7579}"/>
                  </a:ext>
                </a:extLst>
              </p:cNvPr>
              <p:cNvSpPr/>
              <p:nvPr/>
            </p:nvSpPr>
            <p:spPr>
              <a:xfrm>
                <a:off x="5302703" y="4223769"/>
                <a:ext cx="515465" cy="469394"/>
              </a:xfrm>
              <a:prstGeom prst="roundRect">
                <a:avLst>
                  <a:gd name="adj" fmla="val 50000"/>
                </a:avLst>
              </a:prstGeom>
              <a:solidFill>
                <a:srgbClr val="72D4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smtClean="0">
                          <a:solidFill>
                            <a:schemeClr val="tx1"/>
                          </a:solidFill>
                          <a:latin typeface="Cambria Math" panose="02040503050406030204" pitchFamily="18" charset="0"/>
                          <a:cs typeface="Poppins" panose="00000500000000000000" pitchFamily="2" charset="0"/>
                        </a:rPr>
                        <m:t>𝑋</m:t>
                      </m:r>
                    </m:oMath>
                  </m:oMathPara>
                </a14:m>
                <a:endParaRPr lang="en-IN" sz="1200" dirty="0">
                  <a:solidFill>
                    <a:schemeClr val="tx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4" name="Google Shape;72;p15">
                <a:extLst>
                  <a:ext uri="{FF2B5EF4-FFF2-40B4-BE49-F238E27FC236}">
                    <a16:creationId xmlns:a16="http://schemas.microsoft.com/office/drawing/2014/main" id="{9BF8E09A-26BA-A41C-8AA1-F78988BC7579}"/>
                  </a:ext>
                </a:extLst>
              </p:cNvPr>
              <p:cNvSpPr>
                <a:spLocks noRot="1" noChangeAspect="1" noMove="1" noResize="1" noEditPoints="1" noAdjustHandles="1" noChangeArrowheads="1" noChangeShapeType="1" noTextEdit="1"/>
              </p:cNvSpPr>
              <p:nvPr/>
            </p:nvSpPr>
            <p:spPr>
              <a:xfrm>
                <a:off x="5302703" y="4223769"/>
                <a:ext cx="515465" cy="469394"/>
              </a:xfrm>
              <a:prstGeom prst="roundRect">
                <a:avLst>
                  <a:gd name="adj" fmla="val 50000"/>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5" name="Google Shape;72;p15">
                <a:extLst>
                  <a:ext uri="{FF2B5EF4-FFF2-40B4-BE49-F238E27FC236}">
                    <a16:creationId xmlns:a16="http://schemas.microsoft.com/office/drawing/2014/main" id="{84C240B6-83BB-D90D-1A95-D1842CF3D0DC}"/>
                  </a:ext>
                </a:extLst>
              </p:cNvPr>
              <p:cNvSpPr/>
              <p:nvPr/>
            </p:nvSpPr>
            <p:spPr>
              <a:xfrm>
                <a:off x="7444959" y="4223769"/>
                <a:ext cx="515466" cy="469394"/>
              </a:xfrm>
              <a:prstGeom prst="roundRect">
                <a:avLst>
                  <a:gd name="adj" fmla="val 50000"/>
                </a:avLst>
              </a:prstGeom>
              <a:solidFill>
                <a:srgbClr val="72D4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smtClean="0">
                          <a:solidFill>
                            <a:schemeClr val="tx1"/>
                          </a:solidFill>
                          <a:latin typeface="Cambria Math" panose="02040503050406030204" pitchFamily="18" charset="0"/>
                          <a:cs typeface="Poppins" panose="00000500000000000000" pitchFamily="2" charset="0"/>
                        </a:rPr>
                        <m:t>𝑋</m:t>
                      </m:r>
                    </m:oMath>
                  </m:oMathPara>
                </a14:m>
                <a:endParaRPr lang="en-IN" sz="1200" dirty="0">
                  <a:solidFill>
                    <a:schemeClr val="tx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5" name="Google Shape;72;p15">
                <a:extLst>
                  <a:ext uri="{FF2B5EF4-FFF2-40B4-BE49-F238E27FC236}">
                    <a16:creationId xmlns:a16="http://schemas.microsoft.com/office/drawing/2014/main" id="{84C240B6-83BB-D90D-1A95-D1842CF3D0DC}"/>
                  </a:ext>
                </a:extLst>
              </p:cNvPr>
              <p:cNvSpPr>
                <a:spLocks noRot="1" noChangeAspect="1" noMove="1" noResize="1" noEditPoints="1" noAdjustHandles="1" noChangeArrowheads="1" noChangeShapeType="1" noTextEdit="1"/>
              </p:cNvSpPr>
              <p:nvPr/>
            </p:nvSpPr>
            <p:spPr>
              <a:xfrm>
                <a:off x="7444959" y="4223769"/>
                <a:ext cx="515466" cy="469394"/>
              </a:xfrm>
              <a:prstGeom prst="roundRect">
                <a:avLst>
                  <a:gd name="adj" fmla="val 50000"/>
                </a:avLst>
              </a:prstGeom>
              <a:blipFill>
                <a:blip r:embed="rId10"/>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6" name="Google Shape;72;p15">
                <a:extLst>
                  <a:ext uri="{FF2B5EF4-FFF2-40B4-BE49-F238E27FC236}">
                    <a16:creationId xmlns:a16="http://schemas.microsoft.com/office/drawing/2014/main" id="{949958D6-1FB2-E276-2130-73B5C71F2447}"/>
                  </a:ext>
                </a:extLst>
              </p:cNvPr>
              <p:cNvSpPr/>
              <p:nvPr/>
            </p:nvSpPr>
            <p:spPr>
              <a:xfrm>
                <a:off x="8376227" y="4215221"/>
                <a:ext cx="795186" cy="469394"/>
              </a:xfrm>
              <a:prstGeom prst="roundRect">
                <a:avLst>
                  <a:gd name="adj" fmla="val 50000"/>
                </a:avLst>
              </a:prstGeom>
              <a:solidFill>
                <a:srgbClr val="93C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latin typeface="Cambria Math" panose="02040503050406030204" pitchFamily="18" charset="0"/>
                          <a:ea typeface="Inter" panose="02000503000000020004" pitchFamily="2" charset="0"/>
                          <a:cs typeface="Poppins" panose="00000500000000000000" pitchFamily="2" charset="0"/>
                        </a:rPr>
                        <m:t>𝑜</m:t>
                      </m:r>
                    </m:oMath>
                  </m:oMathPara>
                </a14:m>
                <a:endParaRPr sz="1200" dirty="0">
                  <a:latin typeface="Inter" panose="02000503000000020004" pitchFamily="2" charset="0"/>
                  <a:ea typeface="Inter" panose="02000503000000020004" pitchFamily="2" charset="0"/>
                  <a:cs typeface="Poppins" panose="00000500000000000000" pitchFamily="2" charset="0"/>
                </a:endParaRPr>
              </a:p>
            </p:txBody>
          </p:sp>
        </mc:Choice>
        <mc:Fallback>
          <p:sp>
            <p:nvSpPr>
              <p:cNvPr id="16" name="Google Shape;72;p15">
                <a:extLst>
                  <a:ext uri="{FF2B5EF4-FFF2-40B4-BE49-F238E27FC236}">
                    <a16:creationId xmlns:a16="http://schemas.microsoft.com/office/drawing/2014/main" id="{949958D6-1FB2-E276-2130-73B5C71F2447}"/>
                  </a:ext>
                </a:extLst>
              </p:cNvPr>
              <p:cNvSpPr>
                <a:spLocks noRot="1" noChangeAspect="1" noMove="1" noResize="1" noEditPoints="1" noAdjustHandles="1" noChangeArrowheads="1" noChangeShapeType="1" noTextEdit="1"/>
              </p:cNvSpPr>
              <p:nvPr/>
            </p:nvSpPr>
            <p:spPr>
              <a:xfrm>
                <a:off x="8376227" y="4215221"/>
                <a:ext cx="795186" cy="469394"/>
              </a:xfrm>
              <a:prstGeom prst="roundRect">
                <a:avLst>
                  <a:gd name="adj" fmla="val 50000"/>
                </a:avLst>
              </a:prstGeom>
              <a:blipFill>
                <a:blip r:embed="rId11"/>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7" name="Google Shape;72;p15">
                <a:extLst>
                  <a:ext uri="{FF2B5EF4-FFF2-40B4-BE49-F238E27FC236}">
                    <a16:creationId xmlns:a16="http://schemas.microsoft.com/office/drawing/2014/main" id="{0563EE66-9C5B-6965-C751-BE8C9DF260B0}"/>
                  </a:ext>
                </a:extLst>
              </p:cNvPr>
              <p:cNvSpPr/>
              <p:nvPr/>
            </p:nvSpPr>
            <p:spPr>
              <a:xfrm>
                <a:off x="9587216" y="4223769"/>
                <a:ext cx="515466" cy="469394"/>
              </a:xfrm>
              <a:prstGeom prst="roundRect">
                <a:avLst>
                  <a:gd name="adj" fmla="val 50000"/>
                </a:avLst>
              </a:prstGeom>
              <a:solidFill>
                <a:srgbClr val="72D4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smtClean="0">
                          <a:solidFill>
                            <a:schemeClr val="tx1"/>
                          </a:solidFill>
                          <a:latin typeface="Cambria Math" panose="02040503050406030204" pitchFamily="18" charset="0"/>
                          <a:cs typeface="Poppins" panose="00000500000000000000" pitchFamily="2" charset="0"/>
                        </a:rPr>
                        <m:t>𝑋</m:t>
                      </m:r>
                    </m:oMath>
                  </m:oMathPara>
                </a14:m>
                <a:endParaRPr lang="en-IN" sz="1200" dirty="0">
                  <a:solidFill>
                    <a:schemeClr val="tx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7" name="Google Shape;72;p15">
                <a:extLst>
                  <a:ext uri="{FF2B5EF4-FFF2-40B4-BE49-F238E27FC236}">
                    <a16:creationId xmlns:a16="http://schemas.microsoft.com/office/drawing/2014/main" id="{0563EE66-9C5B-6965-C751-BE8C9DF260B0}"/>
                  </a:ext>
                </a:extLst>
              </p:cNvPr>
              <p:cNvSpPr>
                <a:spLocks noRot="1" noChangeAspect="1" noMove="1" noResize="1" noEditPoints="1" noAdjustHandles="1" noChangeArrowheads="1" noChangeShapeType="1" noTextEdit="1"/>
              </p:cNvSpPr>
              <p:nvPr/>
            </p:nvSpPr>
            <p:spPr>
              <a:xfrm>
                <a:off x="9587216" y="4223769"/>
                <a:ext cx="515466" cy="469394"/>
              </a:xfrm>
              <a:prstGeom prst="roundRect">
                <a:avLst>
                  <a:gd name="adj" fmla="val 50000"/>
                </a:avLst>
              </a:prstGeom>
              <a:blipFill>
                <a:blip r:embed="rId9"/>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8" name="Google Shape;72;p15">
                <a:extLst>
                  <a:ext uri="{FF2B5EF4-FFF2-40B4-BE49-F238E27FC236}">
                    <a16:creationId xmlns:a16="http://schemas.microsoft.com/office/drawing/2014/main" id="{0346E4B6-F530-5914-CEF6-BDB99686C45E}"/>
                  </a:ext>
                </a:extLst>
              </p:cNvPr>
              <p:cNvSpPr/>
              <p:nvPr/>
            </p:nvSpPr>
            <p:spPr>
              <a:xfrm>
                <a:off x="8376227" y="3209976"/>
                <a:ext cx="795186" cy="469394"/>
              </a:xfrm>
              <a:prstGeom prst="roundRect">
                <a:avLst>
                  <a:gd name="adj" fmla="val 50000"/>
                </a:avLst>
              </a:prstGeom>
              <a:solidFill>
                <a:srgbClr val="93C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latin typeface="Cambria Math" panose="02040503050406030204" pitchFamily="18" charset="0"/>
                          <a:ea typeface="Inter" panose="02000503000000020004" pitchFamily="2" charset="0"/>
                          <a:cs typeface="Poppins" panose="00000500000000000000" pitchFamily="2" charset="0"/>
                        </a:rPr>
                        <m:t>𝐿</m:t>
                      </m:r>
                    </m:oMath>
                  </m:oMathPara>
                </a14:m>
                <a:endParaRPr sz="1200" dirty="0">
                  <a:latin typeface="Inter" panose="02000503000000020004" pitchFamily="2" charset="0"/>
                  <a:ea typeface="Inter" panose="02000503000000020004" pitchFamily="2" charset="0"/>
                  <a:cs typeface="Poppins" panose="00000500000000000000" pitchFamily="2" charset="0"/>
                </a:endParaRPr>
              </a:p>
            </p:txBody>
          </p:sp>
        </mc:Choice>
        <mc:Fallback>
          <p:sp>
            <p:nvSpPr>
              <p:cNvPr id="18" name="Google Shape;72;p15">
                <a:extLst>
                  <a:ext uri="{FF2B5EF4-FFF2-40B4-BE49-F238E27FC236}">
                    <a16:creationId xmlns:a16="http://schemas.microsoft.com/office/drawing/2014/main" id="{0346E4B6-F530-5914-CEF6-BDB99686C45E}"/>
                  </a:ext>
                </a:extLst>
              </p:cNvPr>
              <p:cNvSpPr>
                <a:spLocks noRot="1" noChangeAspect="1" noMove="1" noResize="1" noEditPoints="1" noAdjustHandles="1" noChangeArrowheads="1" noChangeShapeType="1" noTextEdit="1"/>
              </p:cNvSpPr>
              <p:nvPr/>
            </p:nvSpPr>
            <p:spPr>
              <a:xfrm>
                <a:off x="8376227" y="3209976"/>
                <a:ext cx="795186" cy="469394"/>
              </a:xfrm>
              <a:prstGeom prst="roundRect">
                <a:avLst>
                  <a:gd name="adj" fmla="val 50000"/>
                </a:avLst>
              </a:prstGeom>
              <a:blipFill>
                <a:blip r:embed="rId12"/>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9" name="Google Shape;72;p15">
                <a:extLst>
                  <a:ext uri="{FF2B5EF4-FFF2-40B4-BE49-F238E27FC236}">
                    <a16:creationId xmlns:a16="http://schemas.microsoft.com/office/drawing/2014/main" id="{FFBE6B36-7FA6-4164-53F1-2DBEF772462B}"/>
                  </a:ext>
                </a:extLst>
              </p:cNvPr>
              <p:cNvSpPr/>
              <p:nvPr/>
            </p:nvSpPr>
            <p:spPr>
              <a:xfrm>
                <a:off x="7444959" y="2164837"/>
                <a:ext cx="515466" cy="469394"/>
              </a:xfrm>
              <a:prstGeom prst="roundRect">
                <a:avLst>
                  <a:gd name="adj" fmla="val 50000"/>
                </a:avLst>
              </a:prstGeom>
              <a:solidFill>
                <a:srgbClr val="72D4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smtClean="0">
                          <a:solidFill>
                            <a:schemeClr val="tx1"/>
                          </a:solidFill>
                          <a:latin typeface="Cambria Math" panose="02040503050406030204" pitchFamily="18" charset="0"/>
                          <a:cs typeface="Poppins" panose="00000500000000000000" pitchFamily="2" charset="0"/>
                        </a:rPr>
                        <m:t>𝑋</m:t>
                      </m:r>
                    </m:oMath>
                  </m:oMathPara>
                </a14:m>
                <a:endParaRPr lang="en-IN" sz="1200" dirty="0">
                  <a:solidFill>
                    <a:schemeClr val="tx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19" name="Google Shape;72;p15">
                <a:extLst>
                  <a:ext uri="{FF2B5EF4-FFF2-40B4-BE49-F238E27FC236}">
                    <a16:creationId xmlns:a16="http://schemas.microsoft.com/office/drawing/2014/main" id="{FFBE6B36-7FA6-4164-53F1-2DBEF772462B}"/>
                  </a:ext>
                </a:extLst>
              </p:cNvPr>
              <p:cNvSpPr>
                <a:spLocks noRot="1" noChangeAspect="1" noMove="1" noResize="1" noEditPoints="1" noAdjustHandles="1" noChangeArrowheads="1" noChangeShapeType="1" noTextEdit="1"/>
              </p:cNvSpPr>
              <p:nvPr/>
            </p:nvSpPr>
            <p:spPr>
              <a:xfrm>
                <a:off x="7444959" y="2164837"/>
                <a:ext cx="515466" cy="469394"/>
              </a:xfrm>
              <a:prstGeom prst="roundRect">
                <a:avLst>
                  <a:gd name="adj" fmla="val 50000"/>
                </a:avLst>
              </a:prstGeom>
              <a:blipFill>
                <a:blip r:embed="rId6"/>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0" name="Google Shape;72;p15">
                <a:extLst>
                  <a:ext uri="{FF2B5EF4-FFF2-40B4-BE49-F238E27FC236}">
                    <a16:creationId xmlns:a16="http://schemas.microsoft.com/office/drawing/2014/main" id="{DB3E8A9F-3EDB-4ADF-2E53-B295715314E6}"/>
                  </a:ext>
                </a:extLst>
              </p:cNvPr>
              <p:cNvSpPr/>
              <p:nvPr/>
            </p:nvSpPr>
            <p:spPr>
              <a:xfrm>
                <a:off x="9447356" y="2171649"/>
                <a:ext cx="795186" cy="469394"/>
              </a:xfrm>
              <a:prstGeom prst="roundRect">
                <a:avLst>
                  <a:gd name="adj" fmla="val 50000"/>
                </a:avLst>
              </a:prstGeom>
              <a:gradFill>
                <a:gsLst>
                  <a:gs pos="59000">
                    <a:srgbClr val="EA4335"/>
                  </a:gs>
                  <a:gs pos="100000">
                    <a:srgbClr val="FF902A"/>
                  </a:gs>
                </a:gsLst>
                <a:lin ang="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solidFill>
                            <a:schemeClr val="bg1"/>
                          </a:solidFill>
                          <a:latin typeface="Cambria Math" panose="02040503050406030204" pitchFamily="18" charset="0"/>
                          <a:ea typeface="Inter" panose="02000503000000020004" pitchFamily="2" charset="0"/>
                          <a:cs typeface="Poppins" panose="00000500000000000000" pitchFamily="2" charset="0"/>
                        </a:rPr>
                        <m:t>𝐽</m:t>
                      </m:r>
                    </m:oMath>
                  </m:oMathPara>
                </a14:m>
                <a:endParaRPr sz="1200" dirty="0">
                  <a:latin typeface="Inter" panose="02000503000000020004" pitchFamily="2" charset="0"/>
                  <a:ea typeface="Inter" panose="02000503000000020004" pitchFamily="2" charset="0"/>
                  <a:cs typeface="Poppins" panose="00000500000000000000" pitchFamily="2" charset="0"/>
                </a:endParaRPr>
              </a:p>
            </p:txBody>
          </p:sp>
        </mc:Choice>
        <mc:Fallback>
          <p:sp>
            <p:nvSpPr>
              <p:cNvPr id="20" name="Google Shape;72;p15">
                <a:extLst>
                  <a:ext uri="{FF2B5EF4-FFF2-40B4-BE49-F238E27FC236}">
                    <a16:creationId xmlns:a16="http://schemas.microsoft.com/office/drawing/2014/main" id="{DB3E8A9F-3EDB-4ADF-2E53-B295715314E6}"/>
                  </a:ext>
                </a:extLst>
              </p:cNvPr>
              <p:cNvSpPr>
                <a:spLocks noRot="1" noChangeAspect="1" noMove="1" noResize="1" noEditPoints="1" noAdjustHandles="1" noChangeArrowheads="1" noChangeShapeType="1" noTextEdit="1"/>
              </p:cNvSpPr>
              <p:nvPr/>
            </p:nvSpPr>
            <p:spPr>
              <a:xfrm>
                <a:off x="9447356" y="2171649"/>
                <a:ext cx="795186" cy="469394"/>
              </a:xfrm>
              <a:prstGeom prst="roundRect">
                <a:avLst>
                  <a:gd name="adj" fmla="val 50000"/>
                </a:avLst>
              </a:prstGeom>
              <a:blipFill>
                <a:blip r:embed="rId13"/>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1" name="Google Shape;72;p15">
                <a:extLst>
                  <a:ext uri="{FF2B5EF4-FFF2-40B4-BE49-F238E27FC236}">
                    <a16:creationId xmlns:a16="http://schemas.microsoft.com/office/drawing/2014/main" id="{E6C15E12-5EBB-9A10-C7BC-D97507D491E1}"/>
                  </a:ext>
                </a:extLst>
              </p:cNvPr>
              <p:cNvSpPr/>
              <p:nvPr/>
            </p:nvSpPr>
            <p:spPr>
              <a:xfrm>
                <a:off x="9447356" y="3197709"/>
                <a:ext cx="795186" cy="469394"/>
              </a:xfrm>
              <a:prstGeom prst="roundRect">
                <a:avLst>
                  <a:gd name="adj" fmla="val 50000"/>
                </a:avLst>
              </a:prstGeom>
              <a:solidFill>
                <a:srgbClr val="93C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latin typeface="Cambria Math" panose="02040503050406030204" pitchFamily="18" charset="0"/>
                          <a:ea typeface="Inter" panose="02000503000000020004" pitchFamily="2" charset="0"/>
                          <a:cs typeface="Poppins" panose="00000500000000000000" pitchFamily="2" charset="0"/>
                        </a:rPr>
                        <m:t>𝑦</m:t>
                      </m:r>
                    </m:oMath>
                  </m:oMathPara>
                </a14:m>
                <a:endParaRPr sz="1200" dirty="0">
                  <a:latin typeface="Inter" panose="02000503000000020004" pitchFamily="2" charset="0"/>
                  <a:ea typeface="Inter" panose="02000503000000020004" pitchFamily="2" charset="0"/>
                  <a:cs typeface="Poppins" panose="00000500000000000000" pitchFamily="2" charset="0"/>
                </a:endParaRPr>
              </a:p>
            </p:txBody>
          </p:sp>
        </mc:Choice>
        <mc:Fallback>
          <p:sp>
            <p:nvSpPr>
              <p:cNvPr id="21" name="Google Shape;72;p15">
                <a:extLst>
                  <a:ext uri="{FF2B5EF4-FFF2-40B4-BE49-F238E27FC236}">
                    <a16:creationId xmlns:a16="http://schemas.microsoft.com/office/drawing/2014/main" id="{E6C15E12-5EBB-9A10-C7BC-D97507D491E1}"/>
                  </a:ext>
                </a:extLst>
              </p:cNvPr>
              <p:cNvSpPr>
                <a:spLocks noRot="1" noChangeAspect="1" noMove="1" noResize="1" noEditPoints="1" noAdjustHandles="1" noChangeArrowheads="1" noChangeShapeType="1" noTextEdit="1"/>
              </p:cNvSpPr>
              <p:nvPr/>
            </p:nvSpPr>
            <p:spPr>
              <a:xfrm>
                <a:off x="9447356" y="3197709"/>
                <a:ext cx="795186" cy="469394"/>
              </a:xfrm>
              <a:prstGeom prst="roundRect">
                <a:avLst>
                  <a:gd name="adj" fmla="val 50000"/>
                </a:avLst>
              </a:prstGeom>
              <a:blipFill>
                <a:blip r:embed="rId14"/>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2" name="Google Shape;72;p15">
                <a:extLst>
                  <a:ext uri="{FF2B5EF4-FFF2-40B4-BE49-F238E27FC236}">
                    <a16:creationId xmlns:a16="http://schemas.microsoft.com/office/drawing/2014/main" id="{560B4051-4527-9428-D1F1-306515E34EFA}"/>
                  </a:ext>
                </a:extLst>
              </p:cNvPr>
              <p:cNvSpPr/>
              <p:nvPr/>
            </p:nvSpPr>
            <p:spPr>
              <a:xfrm>
                <a:off x="5156447" y="2171649"/>
                <a:ext cx="795186" cy="469394"/>
              </a:xfrm>
              <a:prstGeom prst="roundRect">
                <a:avLst>
                  <a:gd name="adj" fmla="val 50000"/>
                </a:avLst>
              </a:prstGeom>
              <a:solidFill>
                <a:srgbClr val="93C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dirty="0" smtClean="0">
                          <a:latin typeface="Cambria Math" panose="02040503050406030204" pitchFamily="18" charset="0"/>
                          <a:ea typeface="Inter" panose="02000503000000020004" pitchFamily="2" charset="0"/>
                          <a:cs typeface="Poppins" panose="00000500000000000000" pitchFamily="2" charset="0"/>
                        </a:rPr>
                        <m:t>𝑠</m:t>
                      </m:r>
                    </m:oMath>
                  </m:oMathPara>
                </a14:m>
                <a:endParaRPr sz="1200" dirty="0">
                  <a:latin typeface="Inter" panose="02000503000000020004" pitchFamily="2" charset="0"/>
                  <a:ea typeface="Inter" panose="02000503000000020004" pitchFamily="2" charset="0"/>
                  <a:cs typeface="Poppins" panose="00000500000000000000" pitchFamily="2" charset="0"/>
                </a:endParaRPr>
              </a:p>
            </p:txBody>
          </p:sp>
        </mc:Choice>
        <mc:Fallback>
          <p:sp>
            <p:nvSpPr>
              <p:cNvPr id="22" name="Google Shape;72;p15">
                <a:extLst>
                  <a:ext uri="{FF2B5EF4-FFF2-40B4-BE49-F238E27FC236}">
                    <a16:creationId xmlns:a16="http://schemas.microsoft.com/office/drawing/2014/main" id="{560B4051-4527-9428-D1F1-306515E34EFA}"/>
                  </a:ext>
                </a:extLst>
              </p:cNvPr>
              <p:cNvSpPr>
                <a:spLocks noRot="1" noChangeAspect="1" noMove="1" noResize="1" noEditPoints="1" noAdjustHandles="1" noChangeArrowheads="1" noChangeShapeType="1" noTextEdit="1"/>
              </p:cNvSpPr>
              <p:nvPr/>
            </p:nvSpPr>
            <p:spPr>
              <a:xfrm>
                <a:off x="5156447" y="2171649"/>
                <a:ext cx="795186" cy="469394"/>
              </a:xfrm>
              <a:prstGeom prst="roundRect">
                <a:avLst>
                  <a:gd name="adj" fmla="val 50000"/>
                </a:avLst>
              </a:prstGeom>
              <a:blipFill>
                <a:blip r:embed="rId15"/>
                <a:stretch>
                  <a:fillRect/>
                </a:stretch>
              </a:blipFill>
              <a:ln>
                <a:noFill/>
              </a:ln>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23" name="Google Shape;72;p15">
                <a:extLst>
                  <a:ext uri="{FF2B5EF4-FFF2-40B4-BE49-F238E27FC236}">
                    <a16:creationId xmlns:a16="http://schemas.microsoft.com/office/drawing/2014/main" id="{E5F5D1CA-8F3D-81F0-111F-3E941F91432A}"/>
                  </a:ext>
                </a:extLst>
              </p:cNvPr>
              <p:cNvSpPr/>
              <p:nvPr/>
            </p:nvSpPr>
            <p:spPr>
              <a:xfrm>
                <a:off x="5296307" y="3197709"/>
                <a:ext cx="515466" cy="469394"/>
              </a:xfrm>
              <a:prstGeom prst="roundRect">
                <a:avLst>
                  <a:gd name="adj" fmla="val 50000"/>
                </a:avLst>
              </a:prstGeom>
              <a:solidFill>
                <a:srgbClr val="72D4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14:m>
                  <m:oMathPara xmlns:m="http://schemas.openxmlformats.org/officeDocument/2006/math">
                    <m:oMathParaPr>
                      <m:jc m:val="centerGroup"/>
                    </m:oMathParaPr>
                    <m:oMath xmlns:m="http://schemas.openxmlformats.org/officeDocument/2006/math">
                      <m:r>
                        <a:rPr lang="en-IN" sz="1200" i="1" smtClean="0">
                          <a:solidFill>
                            <a:schemeClr val="tx1"/>
                          </a:solidFill>
                          <a:latin typeface="Cambria Math" panose="02040503050406030204" pitchFamily="18" charset="0"/>
                          <a:cs typeface="Poppins" panose="00000500000000000000" pitchFamily="2" charset="0"/>
                        </a:rPr>
                        <m:t>𝑋</m:t>
                      </m:r>
                    </m:oMath>
                  </m:oMathPara>
                </a14:m>
                <a:endParaRPr lang="en-IN" sz="1200" dirty="0">
                  <a:solidFill>
                    <a:schemeClr val="tx1"/>
                  </a:solidFill>
                  <a:latin typeface="Inter" panose="02000503000000020004" pitchFamily="2" charset="0"/>
                  <a:ea typeface="Inter" panose="02000503000000020004" pitchFamily="2" charset="0"/>
                  <a:cs typeface="Poppins" panose="00000500000000000000" pitchFamily="2" charset="0"/>
                </a:endParaRPr>
              </a:p>
            </p:txBody>
          </p:sp>
        </mc:Choice>
        <mc:Fallback>
          <p:sp>
            <p:nvSpPr>
              <p:cNvPr id="23" name="Google Shape;72;p15">
                <a:extLst>
                  <a:ext uri="{FF2B5EF4-FFF2-40B4-BE49-F238E27FC236}">
                    <a16:creationId xmlns:a16="http://schemas.microsoft.com/office/drawing/2014/main" id="{E5F5D1CA-8F3D-81F0-111F-3E941F91432A}"/>
                  </a:ext>
                </a:extLst>
              </p:cNvPr>
              <p:cNvSpPr>
                <a:spLocks noRot="1" noChangeAspect="1" noMove="1" noResize="1" noEditPoints="1" noAdjustHandles="1" noChangeArrowheads="1" noChangeShapeType="1" noTextEdit="1"/>
              </p:cNvSpPr>
              <p:nvPr/>
            </p:nvSpPr>
            <p:spPr>
              <a:xfrm>
                <a:off x="5296307" y="3197709"/>
                <a:ext cx="515466" cy="469394"/>
              </a:xfrm>
              <a:prstGeom prst="roundRect">
                <a:avLst>
                  <a:gd name="adj" fmla="val 50000"/>
                </a:avLst>
              </a:prstGeom>
              <a:blipFill>
                <a:blip r:embed="rId9"/>
                <a:stretch>
                  <a:fillRect/>
                </a:stretch>
              </a:blipFill>
              <a:ln>
                <a:noFill/>
              </a:ln>
            </p:spPr>
            <p:txBody>
              <a:bodyPr/>
              <a:lstStyle/>
              <a:p>
                <a:r>
                  <a:rPr lang="en-IN">
                    <a:noFill/>
                  </a:rPr>
                  <a:t> </a:t>
                </a:r>
              </a:p>
            </p:txBody>
          </p:sp>
        </mc:Fallback>
      </mc:AlternateContent>
      <p:cxnSp>
        <p:nvCxnSpPr>
          <p:cNvPr id="26" name="Straight Arrow Connector 25">
            <a:extLst>
              <a:ext uri="{FF2B5EF4-FFF2-40B4-BE49-F238E27FC236}">
                <a16:creationId xmlns:a16="http://schemas.microsoft.com/office/drawing/2014/main" id="{60A2A5DC-6589-DB58-468F-3820E5AF5CFC}"/>
              </a:ext>
            </a:extLst>
          </p:cNvPr>
          <p:cNvCxnSpPr>
            <a:cxnSpLocks/>
            <a:stCxn id="7" idx="2"/>
          </p:cNvCxnSpPr>
          <p:nvPr/>
        </p:nvCxnSpPr>
        <p:spPr>
          <a:xfrm>
            <a:off x="3448379" y="3679370"/>
            <a:ext cx="0" cy="535851"/>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315201-0574-139A-1BE9-3BE5060FC5B4}"/>
              </a:ext>
            </a:extLst>
          </p:cNvPr>
          <p:cNvCxnSpPr>
            <a:cxnSpLocks/>
            <a:endCxn id="10" idx="1"/>
          </p:cNvCxnSpPr>
          <p:nvPr/>
        </p:nvCxnSpPr>
        <p:spPr>
          <a:xfrm>
            <a:off x="2744645" y="4448175"/>
            <a:ext cx="415802" cy="1743"/>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5B83F17-59E2-4234-1F97-D3D897ED8358}"/>
              </a:ext>
            </a:extLst>
          </p:cNvPr>
          <p:cNvCxnSpPr>
            <a:cxnSpLocks/>
          </p:cNvCxnSpPr>
          <p:nvPr/>
        </p:nvCxnSpPr>
        <p:spPr>
          <a:xfrm>
            <a:off x="3675913" y="4448175"/>
            <a:ext cx="415802" cy="1743"/>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B98CE29-C0E4-8FE3-F5BD-CE487F86AA1A}"/>
              </a:ext>
            </a:extLst>
          </p:cNvPr>
          <p:cNvCxnSpPr>
            <a:cxnSpLocks/>
          </p:cNvCxnSpPr>
          <p:nvPr/>
        </p:nvCxnSpPr>
        <p:spPr>
          <a:xfrm>
            <a:off x="4892391" y="4457594"/>
            <a:ext cx="415802" cy="1743"/>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0BB5E20-003A-BE7A-02DD-C3338379BF4E}"/>
              </a:ext>
            </a:extLst>
          </p:cNvPr>
          <p:cNvCxnSpPr>
            <a:cxnSpLocks/>
          </p:cNvCxnSpPr>
          <p:nvPr/>
        </p:nvCxnSpPr>
        <p:spPr>
          <a:xfrm>
            <a:off x="5811773" y="4446432"/>
            <a:ext cx="415802" cy="1743"/>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21A259F-1367-2D63-18ED-3F3E78553E37}"/>
              </a:ext>
            </a:extLst>
          </p:cNvPr>
          <p:cNvCxnSpPr>
            <a:cxnSpLocks/>
          </p:cNvCxnSpPr>
          <p:nvPr/>
        </p:nvCxnSpPr>
        <p:spPr>
          <a:xfrm>
            <a:off x="7029156" y="4444689"/>
            <a:ext cx="415802" cy="1743"/>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82B361A-9B9C-536D-A780-B1A01A1926D7}"/>
              </a:ext>
            </a:extLst>
          </p:cNvPr>
          <p:cNvCxnSpPr>
            <a:cxnSpLocks/>
          </p:cNvCxnSpPr>
          <p:nvPr/>
        </p:nvCxnSpPr>
        <p:spPr>
          <a:xfrm>
            <a:off x="7960424" y="4455851"/>
            <a:ext cx="415802" cy="1743"/>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3DBF7F0-3FB6-19EA-1157-962E98E53628}"/>
              </a:ext>
            </a:extLst>
          </p:cNvPr>
          <p:cNvCxnSpPr>
            <a:cxnSpLocks/>
          </p:cNvCxnSpPr>
          <p:nvPr/>
        </p:nvCxnSpPr>
        <p:spPr>
          <a:xfrm>
            <a:off x="9171413" y="4442946"/>
            <a:ext cx="415802" cy="1743"/>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D4179-AF65-1273-666B-B6929C4AC7BD}"/>
              </a:ext>
            </a:extLst>
          </p:cNvPr>
          <p:cNvCxnSpPr>
            <a:cxnSpLocks/>
            <a:stCxn id="7" idx="3"/>
            <a:endCxn id="23" idx="1"/>
          </p:cNvCxnSpPr>
          <p:nvPr/>
        </p:nvCxnSpPr>
        <p:spPr>
          <a:xfrm flipV="1">
            <a:off x="3845972" y="3432406"/>
            <a:ext cx="1450335" cy="12267"/>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1B9E1E8F-358A-D1A9-6054-6E3FD51AC024}"/>
              </a:ext>
            </a:extLst>
          </p:cNvPr>
          <p:cNvCxnSpPr>
            <a:cxnSpLocks/>
            <a:endCxn id="11" idx="1"/>
          </p:cNvCxnSpPr>
          <p:nvPr/>
        </p:nvCxnSpPr>
        <p:spPr>
          <a:xfrm>
            <a:off x="5811773" y="3444673"/>
            <a:ext cx="1493325" cy="0"/>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93EBDA4-A1D8-3871-BAC3-6EAC495265DB}"/>
              </a:ext>
            </a:extLst>
          </p:cNvPr>
          <p:cNvCxnSpPr>
            <a:cxnSpLocks/>
          </p:cNvCxnSpPr>
          <p:nvPr/>
        </p:nvCxnSpPr>
        <p:spPr>
          <a:xfrm>
            <a:off x="9844949" y="3667103"/>
            <a:ext cx="0" cy="535851"/>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B155A1D-FBC3-73AA-B0C3-9B5153F7344B}"/>
              </a:ext>
            </a:extLst>
          </p:cNvPr>
          <p:cNvCxnSpPr>
            <a:cxnSpLocks/>
            <a:endCxn id="18" idx="2"/>
          </p:cNvCxnSpPr>
          <p:nvPr/>
        </p:nvCxnSpPr>
        <p:spPr>
          <a:xfrm flipH="1" flipV="1">
            <a:off x="8773820" y="3679370"/>
            <a:ext cx="901070" cy="606949"/>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1B18045-70DF-A342-831D-E630C5BB4290}"/>
              </a:ext>
            </a:extLst>
          </p:cNvPr>
          <p:cNvCxnSpPr>
            <a:cxnSpLocks/>
          </p:cNvCxnSpPr>
          <p:nvPr/>
        </p:nvCxnSpPr>
        <p:spPr>
          <a:xfrm flipH="1" flipV="1">
            <a:off x="7872750" y="2595931"/>
            <a:ext cx="901070" cy="606949"/>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529B35C-FE0E-F2BB-BC8F-B4E65B8846A9}"/>
              </a:ext>
            </a:extLst>
          </p:cNvPr>
          <p:cNvCxnSpPr>
            <a:cxnSpLocks/>
            <a:stCxn id="19" idx="3"/>
            <a:endCxn id="20" idx="1"/>
          </p:cNvCxnSpPr>
          <p:nvPr/>
        </p:nvCxnSpPr>
        <p:spPr>
          <a:xfrm>
            <a:off x="7960425" y="2399534"/>
            <a:ext cx="1486931" cy="6812"/>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AE1C426-F613-1A4D-BCC8-BC73C281E306}"/>
              </a:ext>
            </a:extLst>
          </p:cNvPr>
          <p:cNvCxnSpPr>
            <a:cxnSpLocks/>
          </p:cNvCxnSpPr>
          <p:nvPr/>
        </p:nvCxnSpPr>
        <p:spPr>
          <a:xfrm>
            <a:off x="5950471" y="2399534"/>
            <a:ext cx="1486931" cy="6812"/>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661B8DB-6633-CDD5-2110-4300B48DECC9}"/>
              </a:ext>
            </a:extLst>
          </p:cNvPr>
          <p:cNvCxnSpPr>
            <a:cxnSpLocks/>
            <a:stCxn id="23" idx="0"/>
            <a:endCxn id="22" idx="2"/>
          </p:cNvCxnSpPr>
          <p:nvPr/>
        </p:nvCxnSpPr>
        <p:spPr>
          <a:xfrm flipV="1">
            <a:off x="5554040" y="2641043"/>
            <a:ext cx="0" cy="556666"/>
          </a:xfrm>
          <a:prstGeom prst="straightConnector1">
            <a:avLst/>
          </a:prstGeom>
          <a:ln w="127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Rectangle 1">
            <a:extLst>
              <a:ext uri="{FF2B5EF4-FFF2-40B4-BE49-F238E27FC236}">
                <a16:creationId xmlns:a16="http://schemas.microsoft.com/office/drawing/2014/main" id="{C1AB1FEB-6D7A-BD62-C868-DBF2B0913C8D}"/>
              </a:ext>
            </a:extLst>
          </p:cNvPr>
          <p:cNvSpPr>
            <a:spLocks noChangeArrowheads="1"/>
          </p:cNvSpPr>
          <p:nvPr/>
        </p:nvSpPr>
        <p:spPr bwMode="auto">
          <a:xfrm>
            <a:off x="500958" y="1138225"/>
            <a:ext cx="323219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0" u="none" strike="noStrike" cap="none" normalizeH="0" baseline="0" dirty="0">
                <a:ln>
                  <a:noFill/>
                </a:ln>
                <a:solidFill>
                  <a:schemeClr val="bg1"/>
                </a:solidFill>
                <a:effectLst/>
                <a:latin typeface="Inter" panose="02000503000000020004" pitchFamily="2" charset="0"/>
                <a:ea typeface="Inter" panose="02000503000000020004" pitchFamily="2" charset="0"/>
              </a:rPr>
              <a:t>Plotting computational graphs helps us visualize the dependencies of operators and variables within the calculation.</a:t>
            </a:r>
          </a:p>
        </p:txBody>
      </p:sp>
      <p:sp>
        <p:nvSpPr>
          <p:cNvPr id="61" name="Rectangle 1">
            <a:extLst>
              <a:ext uri="{FF2B5EF4-FFF2-40B4-BE49-F238E27FC236}">
                <a16:creationId xmlns:a16="http://schemas.microsoft.com/office/drawing/2014/main" id="{88C9FB43-D2C1-398E-F149-81D3B9F96AD9}"/>
              </a:ext>
            </a:extLst>
          </p:cNvPr>
          <p:cNvSpPr>
            <a:spLocks noChangeArrowheads="1"/>
          </p:cNvSpPr>
          <p:nvPr/>
        </p:nvSpPr>
        <p:spPr bwMode="auto">
          <a:xfrm>
            <a:off x="8486582" y="5671087"/>
            <a:ext cx="3232199"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400" b="0" i="1" u="none" strike="noStrike" cap="none" normalizeH="0" baseline="0" dirty="0">
                <a:ln>
                  <a:noFill/>
                </a:ln>
                <a:solidFill>
                  <a:schemeClr val="bg1"/>
                </a:solidFill>
                <a:effectLst/>
                <a:latin typeface="Inter Light" panose="02000503000000020004" pitchFamily="2" charset="0"/>
                <a:ea typeface="Inter Light" panose="02000503000000020004" pitchFamily="2" charset="0"/>
              </a:rPr>
              <a:t>Notice that the directions of the arrows (which illustrate data flow) are primarily rightward and upward.</a:t>
            </a:r>
          </a:p>
        </p:txBody>
      </p:sp>
      <p:cxnSp>
        <p:nvCxnSpPr>
          <p:cNvPr id="62" name="Connector: Curved 61">
            <a:extLst>
              <a:ext uri="{FF2B5EF4-FFF2-40B4-BE49-F238E27FC236}">
                <a16:creationId xmlns:a16="http://schemas.microsoft.com/office/drawing/2014/main" id="{E0753E91-747D-EC82-8689-44BBE4C0DBC8}"/>
              </a:ext>
            </a:extLst>
          </p:cNvPr>
          <p:cNvCxnSpPr>
            <a:cxnSpLocks/>
          </p:cNvCxnSpPr>
          <p:nvPr/>
        </p:nvCxnSpPr>
        <p:spPr>
          <a:xfrm flipV="1">
            <a:off x="10058893" y="1250972"/>
            <a:ext cx="367297" cy="841360"/>
          </a:xfrm>
          <a:prstGeom prst="curvedConnector2">
            <a:avLst/>
          </a:prstGeom>
          <a:ln w="19050">
            <a:solidFill>
              <a:schemeClr val="bg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1">
            <a:extLst>
              <a:ext uri="{FF2B5EF4-FFF2-40B4-BE49-F238E27FC236}">
                <a16:creationId xmlns:a16="http://schemas.microsoft.com/office/drawing/2014/main" id="{0DC4CECA-E4BE-3D36-E1EA-8F94F5E2FBEC}"/>
              </a:ext>
            </a:extLst>
          </p:cNvPr>
          <p:cNvSpPr>
            <a:spLocks noChangeArrowheads="1"/>
          </p:cNvSpPr>
          <p:nvPr/>
        </p:nvSpPr>
        <p:spPr bwMode="auto">
          <a:xfrm>
            <a:off x="9459135" y="450454"/>
            <a:ext cx="193411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eaLnBrk="0" fontAlgn="base" hangingPunct="0">
              <a:spcBef>
                <a:spcPct val="0"/>
              </a:spcBef>
              <a:spcAft>
                <a:spcPct val="0"/>
              </a:spcAft>
            </a:pPr>
            <a:r>
              <a:rPr kumimoji="0" lang="en-US" altLang="en-US" sz="1050" b="0" i="1" u="none" strike="noStrike" cap="none" normalizeH="0" baseline="0" dirty="0">
                <a:ln>
                  <a:noFill/>
                </a:ln>
                <a:solidFill>
                  <a:schemeClr val="bg1"/>
                </a:solidFill>
                <a:effectLst/>
                <a:latin typeface="Inter Light" panose="02000503000000020004" pitchFamily="2" charset="0"/>
                <a:ea typeface="Inter Light" panose="02000503000000020004" pitchFamily="2" charset="0"/>
              </a:rPr>
              <a:t>Frobenius norm of the matrix is simply the norm applied after flattening the matrix into a vector</a:t>
            </a:r>
          </a:p>
        </p:txBody>
      </p:sp>
      <p:sp>
        <p:nvSpPr>
          <p:cNvPr id="64" name="Google Shape;72;p15">
            <a:extLst>
              <a:ext uri="{FF2B5EF4-FFF2-40B4-BE49-F238E27FC236}">
                <a16:creationId xmlns:a16="http://schemas.microsoft.com/office/drawing/2014/main" id="{2BC50CD6-96D5-7ECA-C87D-15197B0223E2}"/>
              </a:ext>
            </a:extLst>
          </p:cNvPr>
          <p:cNvSpPr/>
          <p:nvPr/>
        </p:nvSpPr>
        <p:spPr>
          <a:xfrm>
            <a:off x="2932914" y="6336367"/>
            <a:ext cx="515465" cy="469394"/>
          </a:xfrm>
          <a:prstGeom prst="roundRect">
            <a:avLst>
              <a:gd name="adj" fmla="val 50000"/>
            </a:avLst>
          </a:prstGeom>
          <a:solidFill>
            <a:srgbClr val="72D4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IN" sz="1200" dirty="0">
              <a:solidFill>
                <a:schemeClr val="tx1"/>
              </a:solidFill>
              <a:latin typeface="Inter" panose="02000503000000020004" pitchFamily="2" charset="0"/>
              <a:ea typeface="Inter" panose="02000503000000020004" pitchFamily="2" charset="0"/>
              <a:cs typeface="Poppins" panose="00000500000000000000" pitchFamily="2" charset="0"/>
            </a:endParaRPr>
          </a:p>
        </p:txBody>
      </p:sp>
      <p:sp>
        <p:nvSpPr>
          <p:cNvPr id="65" name="Google Shape;72;p15">
            <a:extLst>
              <a:ext uri="{FF2B5EF4-FFF2-40B4-BE49-F238E27FC236}">
                <a16:creationId xmlns:a16="http://schemas.microsoft.com/office/drawing/2014/main" id="{EF3A70CD-DF62-1CD7-57B1-48BF971FFA67}"/>
              </a:ext>
            </a:extLst>
          </p:cNvPr>
          <p:cNvSpPr/>
          <p:nvPr/>
        </p:nvSpPr>
        <p:spPr>
          <a:xfrm>
            <a:off x="473219" y="6336367"/>
            <a:ext cx="515465" cy="469394"/>
          </a:xfrm>
          <a:prstGeom prst="roundRect">
            <a:avLst>
              <a:gd name="adj" fmla="val 50000"/>
            </a:avLst>
          </a:prstGeom>
          <a:solidFill>
            <a:srgbClr val="B4B4D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Inter" panose="02000503000000020004" pitchFamily="2" charset="0"/>
              <a:ea typeface="Inter" panose="02000503000000020004" pitchFamily="2" charset="0"/>
              <a:cs typeface="Poppins" panose="00000500000000000000" pitchFamily="2" charset="0"/>
            </a:endParaRPr>
          </a:p>
        </p:txBody>
      </p:sp>
      <p:sp>
        <p:nvSpPr>
          <p:cNvPr id="66" name="Google Shape;72;p15">
            <a:extLst>
              <a:ext uri="{FF2B5EF4-FFF2-40B4-BE49-F238E27FC236}">
                <a16:creationId xmlns:a16="http://schemas.microsoft.com/office/drawing/2014/main" id="{FDD6722E-0AF8-8C96-1672-89F30D8E3667}"/>
              </a:ext>
            </a:extLst>
          </p:cNvPr>
          <p:cNvSpPr/>
          <p:nvPr/>
        </p:nvSpPr>
        <p:spPr>
          <a:xfrm>
            <a:off x="500958" y="5774485"/>
            <a:ext cx="515465" cy="469394"/>
          </a:xfrm>
          <a:prstGeom prst="roundRect">
            <a:avLst>
              <a:gd name="adj" fmla="val 50000"/>
            </a:avLst>
          </a:prstGeom>
          <a:gradFill>
            <a:gsLst>
              <a:gs pos="59000">
                <a:srgbClr val="EA4335"/>
              </a:gs>
              <a:gs pos="100000">
                <a:srgbClr val="FF902A"/>
              </a:gs>
            </a:gsLst>
            <a:lin ang="0" scaled="1"/>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en-IN" sz="12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p:sp>
        <p:nvSpPr>
          <p:cNvPr id="67" name="Google Shape;72;p15">
            <a:extLst>
              <a:ext uri="{FF2B5EF4-FFF2-40B4-BE49-F238E27FC236}">
                <a16:creationId xmlns:a16="http://schemas.microsoft.com/office/drawing/2014/main" id="{8E7FE88A-C129-3902-7B0D-198F20BE05CC}"/>
              </a:ext>
            </a:extLst>
          </p:cNvPr>
          <p:cNvSpPr/>
          <p:nvPr/>
        </p:nvSpPr>
        <p:spPr>
          <a:xfrm>
            <a:off x="2932914" y="5774485"/>
            <a:ext cx="515465" cy="469394"/>
          </a:xfrm>
          <a:prstGeom prst="roundRect">
            <a:avLst>
              <a:gd name="adj" fmla="val 50000"/>
            </a:avLst>
          </a:prstGeom>
          <a:solidFill>
            <a:srgbClr val="93C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latin typeface="Inter" panose="02000503000000020004" pitchFamily="2" charset="0"/>
              <a:ea typeface="Inter" panose="02000503000000020004" pitchFamily="2" charset="0"/>
              <a:cs typeface="Poppins" panose="00000500000000000000" pitchFamily="2" charset="0"/>
            </a:endParaRPr>
          </a:p>
        </p:txBody>
      </p:sp>
      <p:sp>
        <p:nvSpPr>
          <p:cNvPr id="68" name="Rectangle 1">
            <a:extLst>
              <a:ext uri="{FF2B5EF4-FFF2-40B4-BE49-F238E27FC236}">
                <a16:creationId xmlns:a16="http://schemas.microsoft.com/office/drawing/2014/main" id="{F7F3F018-81CE-D2B2-ABB6-7263859160C3}"/>
              </a:ext>
            </a:extLst>
          </p:cNvPr>
          <p:cNvSpPr>
            <a:spLocks noChangeArrowheads="1"/>
          </p:cNvSpPr>
          <p:nvPr/>
        </p:nvSpPr>
        <p:spPr bwMode="auto">
          <a:xfrm>
            <a:off x="1019209" y="5886071"/>
            <a:ext cx="32321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1" u="none" strike="noStrike" cap="none" normalizeH="0" baseline="0" dirty="0">
                <a:ln>
                  <a:noFill/>
                </a:ln>
                <a:solidFill>
                  <a:schemeClr val="bg1"/>
                </a:solidFill>
                <a:effectLst/>
                <a:latin typeface="Inter Light" panose="02000503000000020004" pitchFamily="2" charset="0"/>
                <a:ea typeface="Inter Light" panose="02000503000000020004" pitchFamily="2" charset="0"/>
              </a:rPr>
              <a:t>Data/Input &amp; Final Output</a:t>
            </a:r>
          </a:p>
        </p:txBody>
      </p:sp>
      <p:sp>
        <p:nvSpPr>
          <p:cNvPr id="69" name="Rectangle 1">
            <a:extLst>
              <a:ext uri="{FF2B5EF4-FFF2-40B4-BE49-F238E27FC236}">
                <a16:creationId xmlns:a16="http://schemas.microsoft.com/office/drawing/2014/main" id="{59F8DB4F-5A50-F447-CA81-764CF2199C35}"/>
              </a:ext>
            </a:extLst>
          </p:cNvPr>
          <p:cNvSpPr>
            <a:spLocks noChangeArrowheads="1"/>
          </p:cNvSpPr>
          <p:nvPr/>
        </p:nvSpPr>
        <p:spPr bwMode="auto">
          <a:xfrm>
            <a:off x="1016423" y="6427829"/>
            <a:ext cx="32321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1" u="none" strike="noStrike" cap="none" normalizeH="0" baseline="0" dirty="0">
                <a:ln>
                  <a:noFill/>
                </a:ln>
                <a:solidFill>
                  <a:schemeClr val="bg1"/>
                </a:solidFill>
                <a:effectLst/>
                <a:latin typeface="Inter Light" panose="02000503000000020004" pitchFamily="2" charset="0"/>
                <a:ea typeface="Inter Light" panose="02000503000000020004" pitchFamily="2" charset="0"/>
              </a:rPr>
              <a:t>Learnable Weights</a:t>
            </a:r>
          </a:p>
        </p:txBody>
      </p:sp>
      <p:sp>
        <p:nvSpPr>
          <p:cNvPr id="70" name="Rectangle 1">
            <a:extLst>
              <a:ext uri="{FF2B5EF4-FFF2-40B4-BE49-F238E27FC236}">
                <a16:creationId xmlns:a16="http://schemas.microsoft.com/office/drawing/2014/main" id="{A18F5D1A-F905-09F7-D969-25606110A49F}"/>
              </a:ext>
            </a:extLst>
          </p:cNvPr>
          <p:cNvSpPr>
            <a:spLocks noChangeArrowheads="1"/>
          </p:cNvSpPr>
          <p:nvPr/>
        </p:nvSpPr>
        <p:spPr bwMode="auto">
          <a:xfrm>
            <a:off x="3536917" y="5886071"/>
            <a:ext cx="32321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1" u="none" strike="noStrike" cap="none" normalizeH="0" baseline="0" dirty="0">
                <a:ln>
                  <a:noFill/>
                </a:ln>
                <a:solidFill>
                  <a:schemeClr val="bg1"/>
                </a:solidFill>
                <a:effectLst/>
                <a:latin typeface="Inter Light" panose="02000503000000020004" pitchFamily="2" charset="0"/>
                <a:ea typeface="Inter Light" panose="02000503000000020004" pitchFamily="2" charset="0"/>
              </a:rPr>
              <a:t>Intermediate Computations / Activations</a:t>
            </a:r>
          </a:p>
        </p:txBody>
      </p:sp>
      <p:sp>
        <p:nvSpPr>
          <p:cNvPr id="71" name="Rectangle 1">
            <a:extLst>
              <a:ext uri="{FF2B5EF4-FFF2-40B4-BE49-F238E27FC236}">
                <a16:creationId xmlns:a16="http://schemas.microsoft.com/office/drawing/2014/main" id="{C6A8878A-14DC-9B5A-A536-E74CCDD3B44E}"/>
              </a:ext>
            </a:extLst>
          </p:cNvPr>
          <p:cNvSpPr>
            <a:spLocks noChangeArrowheads="1"/>
          </p:cNvSpPr>
          <p:nvPr/>
        </p:nvSpPr>
        <p:spPr bwMode="auto">
          <a:xfrm>
            <a:off x="3534131" y="6427829"/>
            <a:ext cx="32321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000" b="0" i="1" u="none" strike="noStrike" cap="none" normalizeH="0" baseline="0" dirty="0">
                <a:ln>
                  <a:noFill/>
                </a:ln>
                <a:solidFill>
                  <a:schemeClr val="bg1"/>
                </a:solidFill>
                <a:effectLst/>
                <a:latin typeface="Inter Light" panose="02000503000000020004" pitchFamily="2" charset="0"/>
                <a:ea typeface="Inter Light" panose="02000503000000020004" pitchFamily="2" charset="0"/>
              </a:rPr>
              <a:t>Data Flow Steps</a:t>
            </a:r>
          </a:p>
        </p:txBody>
      </p:sp>
    </p:spTree>
    <p:extLst>
      <p:ext uri="{BB962C8B-B14F-4D97-AF65-F5344CB8AC3E}">
        <p14:creationId xmlns:p14="http://schemas.microsoft.com/office/powerpoint/2010/main" val="2068243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77ACF40-C31E-4377-C3E1-BDB4B581B07B}"/>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259F865C-B82B-3E87-0B48-EDC710E5628D}"/>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Why Go Deeper?</a:t>
            </a:r>
          </a:p>
        </p:txBody>
      </p:sp>
    </p:spTree>
    <p:extLst>
      <p:ext uri="{BB962C8B-B14F-4D97-AF65-F5344CB8AC3E}">
        <p14:creationId xmlns:p14="http://schemas.microsoft.com/office/powerpoint/2010/main" val="3709691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9F9D2D04-CA7F-1484-EAE4-45D14F8CA033}"/>
              </a:ext>
            </a:extLst>
          </p:cNvPr>
          <p:cNvSpPr txBox="1"/>
          <p:nvPr/>
        </p:nvSpPr>
        <p:spPr>
          <a:xfrm>
            <a:off x="749024" y="1250992"/>
            <a:ext cx="1023037" cy="1107996"/>
          </a:xfrm>
          <a:prstGeom prst="rect">
            <a:avLst/>
          </a:prstGeom>
          <a:noFill/>
        </p:spPr>
        <p:txBody>
          <a:bodyPr wrap="none" rtlCol="0">
            <a:spAutoFit/>
          </a:bodyPr>
          <a:lstStyle/>
          <a:p>
            <a:pPr algn="ctr"/>
            <a:r>
              <a:rPr lang="en-US" sz="6600" dirty="0">
                <a:solidFill>
                  <a:srgbClr val="99CDE6"/>
                </a:solidFill>
                <a:latin typeface="Poppins Medium" panose="00000600000000000000" pitchFamily="2" charset="0"/>
                <a:cs typeface="Poppins Medium" panose="00000600000000000000" pitchFamily="2" charset="0"/>
              </a:rPr>
              <a:t>01</a:t>
            </a:r>
          </a:p>
        </p:txBody>
      </p:sp>
      <p:sp>
        <p:nvSpPr>
          <p:cNvPr id="22" name="TextBox 21">
            <a:extLst>
              <a:ext uri="{FF2B5EF4-FFF2-40B4-BE49-F238E27FC236}">
                <a16:creationId xmlns:a16="http://schemas.microsoft.com/office/drawing/2014/main" id="{576D6185-3334-7AB5-9A0E-057EEA9803D1}"/>
              </a:ext>
            </a:extLst>
          </p:cNvPr>
          <p:cNvSpPr txBox="1"/>
          <p:nvPr/>
        </p:nvSpPr>
        <p:spPr>
          <a:xfrm>
            <a:off x="749024" y="2096629"/>
            <a:ext cx="1973618"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Linear Regression</a:t>
            </a:r>
          </a:p>
        </p:txBody>
      </p:sp>
      <p:sp>
        <p:nvSpPr>
          <p:cNvPr id="24" name="TextBox 23">
            <a:extLst>
              <a:ext uri="{FF2B5EF4-FFF2-40B4-BE49-F238E27FC236}">
                <a16:creationId xmlns:a16="http://schemas.microsoft.com/office/drawing/2014/main" id="{0C8EA0E9-9A13-83E9-2845-01C320129F4E}"/>
              </a:ext>
            </a:extLst>
          </p:cNvPr>
          <p:cNvSpPr txBox="1"/>
          <p:nvPr/>
        </p:nvSpPr>
        <p:spPr>
          <a:xfrm>
            <a:off x="729974" y="3870367"/>
            <a:ext cx="1269899" cy="1107996"/>
          </a:xfrm>
          <a:prstGeom prst="rect">
            <a:avLst/>
          </a:prstGeom>
          <a:noFill/>
        </p:spPr>
        <p:txBody>
          <a:bodyPr wrap="none" rtlCol="0">
            <a:spAutoFit/>
          </a:bodyPr>
          <a:lstStyle/>
          <a:p>
            <a:pPr algn="ctr"/>
            <a:r>
              <a:rPr lang="en-US" sz="6600" dirty="0">
                <a:solidFill>
                  <a:srgbClr val="FDDA9C"/>
                </a:solidFill>
                <a:latin typeface="Poppins Medium" panose="00000600000000000000" pitchFamily="2" charset="0"/>
                <a:cs typeface="Poppins Medium" panose="00000600000000000000" pitchFamily="2" charset="0"/>
              </a:rPr>
              <a:t>06</a:t>
            </a:r>
          </a:p>
        </p:txBody>
      </p:sp>
      <p:sp>
        <p:nvSpPr>
          <p:cNvPr id="25" name="TextBox 24">
            <a:extLst>
              <a:ext uri="{FF2B5EF4-FFF2-40B4-BE49-F238E27FC236}">
                <a16:creationId xmlns:a16="http://schemas.microsoft.com/office/drawing/2014/main" id="{686563E1-054E-3AD1-6D00-749655A827BC}"/>
              </a:ext>
            </a:extLst>
          </p:cNvPr>
          <p:cNvSpPr txBox="1"/>
          <p:nvPr/>
        </p:nvSpPr>
        <p:spPr>
          <a:xfrm>
            <a:off x="729974" y="4809082"/>
            <a:ext cx="1428597"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Naïve Bayes</a:t>
            </a:r>
          </a:p>
        </p:txBody>
      </p:sp>
      <p:sp>
        <p:nvSpPr>
          <p:cNvPr id="27" name="TextBox 26">
            <a:extLst>
              <a:ext uri="{FF2B5EF4-FFF2-40B4-BE49-F238E27FC236}">
                <a16:creationId xmlns:a16="http://schemas.microsoft.com/office/drawing/2014/main" id="{B09C192D-013C-6E44-DC49-1229B83C0185}"/>
              </a:ext>
            </a:extLst>
          </p:cNvPr>
          <p:cNvSpPr txBox="1"/>
          <p:nvPr/>
        </p:nvSpPr>
        <p:spPr>
          <a:xfrm>
            <a:off x="3260534" y="1250991"/>
            <a:ext cx="1215397" cy="1107996"/>
          </a:xfrm>
          <a:prstGeom prst="rect">
            <a:avLst/>
          </a:prstGeom>
          <a:noFill/>
        </p:spPr>
        <p:txBody>
          <a:bodyPr wrap="none" rtlCol="0">
            <a:spAutoFit/>
          </a:bodyPr>
          <a:lstStyle/>
          <a:p>
            <a:pPr algn="ctr"/>
            <a:r>
              <a:rPr lang="en-US" sz="6600" dirty="0">
                <a:solidFill>
                  <a:srgbClr val="D3E8AA"/>
                </a:solidFill>
                <a:latin typeface="Poppins Medium" panose="00000600000000000000" pitchFamily="2" charset="0"/>
                <a:cs typeface="Poppins Medium" panose="00000600000000000000" pitchFamily="2" charset="0"/>
              </a:rPr>
              <a:t>02</a:t>
            </a:r>
          </a:p>
        </p:txBody>
      </p:sp>
      <p:sp>
        <p:nvSpPr>
          <p:cNvPr id="28" name="TextBox 27">
            <a:extLst>
              <a:ext uri="{FF2B5EF4-FFF2-40B4-BE49-F238E27FC236}">
                <a16:creationId xmlns:a16="http://schemas.microsoft.com/office/drawing/2014/main" id="{C4A796D7-6F6C-4563-B299-1263AA838708}"/>
              </a:ext>
            </a:extLst>
          </p:cNvPr>
          <p:cNvSpPr txBox="1"/>
          <p:nvPr/>
        </p:nvSpPr>
        <p:spPr>
          <a:xfrm>
            <a:off x="3260534" y="2096629"/>
            <a:ext cx="2127506"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Logistic Regression</a:t>
            </a:r>
          </a:p>
        </p:txBody>
      </p:sp>
      <p:sp>
        <p:nvSpPr>
          <p:cNvPr id="30" name="TextBox 29">
            <a:extLst>
              <a:ext uri="{FF2B5EF4-FFF2-40B4-BE49-F238E27FC236}">
                <a16:creationId xmlns:a16="http://schemas.microsoft.com/office/drawing/2014/main" id="{1B7E4D0D-4F48-078E-B4F3-8B70946A2DFA}"/>
              </a:ext>
            </a:extLst>
          </p:cNvPr>
          <p:cNvSpPr txBox="1"/>
          <p:nvPr/>
        </p:nvSpPr>
        <p:spPr>
          <a:xfrm>
            <a:off x="3359299" y="3870366"/>
            <a:ext cx="1200970" cy="1107996"/>
          </a:xfrm>
          <a:prstGeom prst="rect">
            <a:avLst/>
          </a:prstGeom>
          <a:noFill/>
        </p:spPr>
        <p:txBody>
          <a:bodyPr wrap="none" rtlCol="0">
            <a:spAutoFit/>
          </a:bodyPr>
          <a:lstStyle/>
          <a:p>
            <a:pPr algn="ctr"/>
            <a:r>
              <a:rPr lang="en-US" sz="6600" dirty="0">
                <a:solidFill>
                  <a:srgbClr val="F3AA9A"/>
                </a:solidFill>
                <a:latin typeface="Poppins Medium" panose="00000600000000000000" pitchFamily="2" charset="0"/>
                <a:cs typeface="Poppins Medium" panose="00000600000000000000" pitchFamily="2" charset="0"/>
              </a:rPr>
              <a:t>07</a:t>
            </a:r>
          </a:p>
        </p:txBody>
      </p:sp>
      <p:sp>
        <p:nvSpPr>
          <p:cNvPr id="31" name="TextBox 30">
            <a:extLst>
              <a:ext uri="{FF2B5EF4-FFF2-40B4-BE49-F238E27FC236}">
                <a16:creationId xmlns:a16="http://schemas.microsoft.com/office/drawing/2014/main" id="{01B37AF6-7F90-026F-52FC-D78763683CF2}"/>
              </a:ext>
            </a:extLst>
          </p:cNvPr>
          <p:cNvSpPr txBox="1"/>
          <p:nvPr/>
        </p:nvSpPr>
        <p:spPr>
          <a:xfrm>
            <a:off x="3359299" y="4809082"/>
            <a:ext cx="1096775"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XG Boost</a:t>
            </a:r>
          </a:p>
        </p:txBody>
      </p:sp>
      <p:sp>
        <p:nvSpPr>
          <p:cNvPr id="33" name="TextBox 32">
            <a:extLst>
              <a:ext uri="{FF2B5EF4-FFF2-40B4-BE49-F238E27FC236}">
                <a16:creationId xmlns:a16="http://schemas.microsoft.com/office/drawing/2014/main" id="{04DBB170-44CF-84AF-2EE6-1A5BB6A6488A}"/>
              </a:ext>
            </a:extLst>
          </p:cNvPr>
          <p:cNvSpPr txBox="1"/>
          <p:nvPr/>
        </p:nvSpPr>
        <p:spPr>
          <a:xfrm>
            <a:off x="5568452" y="1250990"/>
            <a:ext cx="1229825" cy="1107996"/>
          </a:xfrm>
          <a:prstGeom prst="rect">
            <a:avLst/>
          </a:prstGeom>
          <a:noFill/>
        </p:spPr>
        <p:txBody>
          <a:bodyPr wrap="none" rtlCol="0">
            <a:spAutoFit/>
          </a:bodyPr>
          <a:lstStyle/>
          <a:p>
            <a:pPr algn="ctr"/>
            <a:r>
              <a:rPr lang="en-US" sz="6600" dirty="0">
                <a:solidFill>
                  <a:srgbClr val="FDDA9C"/>
                </a:solidFill>
                <a:latin typeface="Poppins Medium" panose="00000600000000000000" pitchFamily="2" charset="0"/>
                <a:cs typeface="Poppins Medium" panose="00000600000000000000" pitchFamily="2" charset="0"/>
              </a:rPr>
              <a:t>03</a:t>
            </a:r>
          </a:p>
        </p:txBody>
      </p:sp>
      <p:sp>
        <p:nvSpPr>
          <p:cNvPr id="34" name="TextBox 33">
            <a:extLst>
              <a:ext uri="{FF2B5EF4-FFF2-40B4-BE49-F238E27FC236}">
                <a16:creationId xmlns:a16="http://schemas.microsoft.com/office/drawing/2014/main" id="{E0F7E83B-DB04-A85A-F636-72D821178D96}"/>
              </a:ext>
            </a:extLst>
          </p:cNvPr>
          <p:cNvSpPr txBox="1"/>
          <p:nvPr/>
        </p:nvSpPr>
        <p:spPr>
          <a:xfrm>
            <a:off x="5568452" y="2096629"/>
            <a:ext cx="1545616"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Decision Tree</a:t>
            </a:r>
          </a:p>
        </p:txBody>
      </p:sp>
      <p:sp>
        <p:nvSpPr>
          <p:cNvPr id="36" name="TextBox 35">
            <a:extLst>
              <a:ext uri="{FF2B5EF4-FFF2-40B4-BE49-F238E27FC236}">
                <a16:creationId xmlns:a16="http://schemas.microsoft.com/office/drawing/2014/main" id="{33FA8F13-3943-04DB-A69A-D4148258377B}"/>
              </a:ext>
            </a:extLst>
          </p:cNvPr>
          <p:cNvSpPr txBox="1"/>
          <p:nvPr/>
        </p:nvSpPr>
        <p:spPr>
          <a:xfrm>
            <a:off x="5634362" y="3870365"/>
            <a:ext cx="1266693" cy="1107996"/>
          </a:xfrm>
          <a:prstGeom prst="rect">
            <a:avLst/>
          </a:prstGeom>
          <a:noFill/>
        </p:spPr>
        <p:txBody>
          <a:bodyPr wrap="none" rtlCol="0">
            <a:spAutoFit/>
          </a:bodyPr>
          <a:lstStyle/>
          <a:p>
            <a:pPr algn="ctr"/>
            <a:r>
              <a:rPr lang="en-US" sz="6600" dirty="0">
                <a:solidFill>
                  <a:srgbClr val="99CDE6"/>
                </a:solidFill>
                <a:latin typeface="Poppins Medium" panose="00000600000000000000" pitchFamily="2" charset="0"/>
                <a:cs typeface="Poppins Medium" panose="00000600000000000000" pitchFamily="2" charset="0"/>
              </a:rPr>
              <a:t>08</a:t>
            </a:r>
          </a:p>
        </p:txBody>
      </p:sp>
      <p:sp>
        <p:nvSpPr>
          <p:cNvPr id="37" name="TextBox 36">
            <a:extLst>
              <a:ext uri="{FF2B5EF4-FFF2-40B4-BE49-F238E27FC236}">
                <a16:creationId xmlns:a16="http://schemas.microsoft.com/office/drawing/2014/main" id="{E0995948-6841-783F-6F33-52D1F8A53706}"/>
              </a:ext>
            </a:extLst>
          </p:cNvPr>
          <p:cNvSpPr txBox="1"/>
          <p:nvPr/>
        </p:nvSpPr>
        <p:spPr>
          <a:xfrm>
            <a:off x="5634362" y="4809082"/>
            <a:ext cx="1130438" cy="338554"/>
          </a:xfrm>
          <a:prstGeom prst="rect">
            <a:avLst/>
          </a:prstGeom>
          <a:noFill/>
        </p:spPr>
        <p:txBody>
          <a:bodyPr wrap="none" rtlCol="0">
            <a:spAutoFit/>
          </a:bodyPr>
          <a:lstStyle/>
          <a:p>
            <a:pPr algn="ctr"/>
            <a:r>
              <a:rPr lang="en-US" sz="1600" dirty="0" err="1">
                <a:latin typeface="Inter" panose="02000503000000020004" pitchFamily="2" charset="0"/>
                <a:ea typeface="Inter" panose="02000503000000020004" pitchFamily="2" charset="0"/>
                <a:cs typeface="Poppins" panose="00000500000000000000" pitchFamily="2" charset="0"/>
              </a:rPr>
              <a:t>LightGBM</a:t>
            </a:r>
            <a:endParaRPr lang="en-US" sz="1600" dirty="0">
              <a:latin typeface="Inter" panose="02000503000000020004" pitchFamily="2" charset="0"/>
              <a:ea typeface="Inter" panose="02000503000000020004" pitchFamily="2" charset="0"/>
              <a:cs typeface="Poppins" panose="00000500000000000000" pitchFamily="2" charset="0"/>
            </a:endParaRPr>
          </a:p>
        </p:txBody>
      </p:sp>
      <p:sp>
        <p:nvSpPr>
          <p:cNvPr id="39" name="TextBox 38">
            <a:extLst>
              <a:ext uri="{FF2B5EF4-FFF2-40B4-BE49-F238E27FC236}">
                <a16:creationId xmlns:a16="http://schemas.microsoft.com/office/drawing/2014/main" id="{80325BF8-CCA3-2410-04B6-B7C73E3DEA73}"/>
              </a:ext>
            </a:extLst>
          </p:cNvPr>
          <p:cNvSpPr txBox="1"/>
          <p:nvPr/>
        </p:nvSpPr>
        <p:spPr>
          <a:xfrm>
            <a:off x="7772982" y="1250989"/>
            <a:ext cx="1274709"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04</a:t>
            </a:r>
          </a:p>
        </p:txBody>
      </p:sp>
      <p:sp>
        <p:nvSpPr>
          <p:cNvPr id="40" name="TextBox 39">
            <a:extLst>
              <a:ext uri="{FF2B5EF4-FFF2-40B4-BE49-F238E27FC236}">
                <a16:creationId xmlns:a16="http://schemas.microsoft.com/office/drawing/2014/main" id="{E1A00BA4-536B-BE3E-5488-E1A886970710}"/>
              </a:ext>
            </a:extLst>
          </p:cNvPr>
          <p:cNvSpPr txBox="1"/>
          <p:nvPr/>
        </p:nvSpPr>
        <p:spPr>
          <a:xfrm>
            <a:off x="7761761" y="2096629"/>
            <a:ext cx="643126"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SVM</a:t>
            </a:r>
          </a:p>
        </p:txBody>
      </p:sp>
      <p:sp>
        <p:nvSpPr>
          <p:cNvPr id="42" name="TextBox 41">
            <a:extLst>
              <a:ext uri="{FF2B5EF4-FFF2-40B4-BE49-F238E27FC236}">
                <a16:creationId xmlns:a16="http://schemas.microsoft.com/office/drawing/2014/main" id="{C0F5129E-E924-996C-D1BA-CEB0ADD4DB9D}"/>
              </a:ext>
            </a:extLst>
          </p:cNvPr>
          <p:cNvSpPr txBox="1"/>
          <p:nvPr/>
        </p:nvSpPr>
        <p:spPr>
          <a:xfrm>
            <a:off x="7827043" y="3870364"/>
            <a:ext cx="1263487" cy="1107996"/>
          </a:xfrm>
          <a:prstGeom prst="rect">
            <a:avLst/>
          </a:prstGeom>
          <a:noFill/>
        </p:spPr>
        <p:txBody>
          <a:bodyPr wrap="none" rtlCol="0">
            <a:spAutoFit/>
          </a:bodyPr>
          <a:lstStyle/>
          <a:p>
            <a:pPr algn="ctr"/>
            <a:r>
              <a:rPr lang="en-US" sz="6600" dirty="0">
                <a:solidFill>
                  <a:srgbClr val="D3E8AA"/>
                </a:solidFill>
                <a:latin typeface="Poppins Medium" panose="00000600000000000000" pitchFamily="2" charset="0"/>
                <a:cs typeface="Poppins Medium" panose="00000600000000000000" pitchFamily="2" charset="0"/>
              </a:rPr>
              <a:t>09</a:t>
            </a:r>
          </a:p>
        </p:txBody>
      </p:sp>
      <p:sp>
        <p:nvSpPr>
          <p:cNvPr id="43" name="TextBox 42">
            <a:extLst>
              <a:ext uri="{FF2B5EF4-FFF2-40B4-BE49-F238E27FC236}">
                <a16:creationId xmlns:a16="http://schemas.microsoft.com/office/drawing/2014/main" id="{214FF68D-FDB6-A175-0EDC-3EE3A0B8AB05}"/>
              </a:ext>
            </a:extLst>
          </p:cNvPr>
          <p:cNvSpPr txBox="1"/>
          <p:nvPr/>
        </p:nvSpPr>
        <p:spPr>
          <a:xfrm>
            <a:off x="7827043" y="4809082"/>
            <a:ext cx="1043877"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K Means</a:t>
            </a:r>
          </a:p>
        </p:txBody>
      </p:sp>
      <p:sp>
        <p:nvSpPr>
          <p:cNvPr id="45" name="TextBox 44">
            <a:extLst>
              <a:ext uri="{FF2B5EF4-FFF2-40B4-BE49-F238E27FC236}">
                <a16:creationId xmlns:a16="http://schemas.microsoft.com/office/drawing/2014/main" id="{314CF73D-515B-4A36-2976-A343090FEC78}"/>
              </a:ext>
            </a:extLst>
          </p:cNvPr>
          <p:cNvSpPr txBox="1"/>
          <p:nvPr/>
        </p:nvSpPr>
        <p:spPr>
          <a:xfrm>
            <a:off x="9754695" y="1250988"/>
            <a:ext cx="1266693"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05</a:t>
            </a:r>
          </a:p>
        </p:txBody>
      </p:sp>
      <p:sp>
        <p:nvSpPr>
          <p:cNvPr id="46" name="TextBox 45">
            <a:extLst>
              <a:ext uri="{FF2B5EF4-FFF2-40B4-BE49-F238E27FC236}">
                <a16:creationId xmlns:a16="http://schemas.microsoft.com/office/drawing/2014/main" id="{AB3EA706-BDE8-F973-544B-191ACF1E9384}"/>
              </a:ext>
            </a:extLst>
          </p:cNvPr>
          <p:cNvSpPr txBox="1"/>
          <p:nvPr/>
        </p:nvSpPr>
        <p:spPr>
          <a:xfrm>
            <a:off x="9801983" y="2096629"/>
            <a:ext cx="1645002"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Random Forest</a:t>
            </a:r>
          </a:p>
        </p:txBody>
      </p:sp>
      <p:sp>
        <p:nvSpPr>
          <p:cNvPr id="48" name="TextBox 47">
            <a:extLst>
              <a:ext uri="{FF2B5EF4-FFF2-40B4-BE49-F238E27FC236}">
                <a16:creationId xmlns:a16="http://schemas.microsoft.com/office/drawing/2014/main" id="{6C1ADD75-DC9A-34DE-D845-CEF2ABE7045C}"/>
              </a:ext>
            </a:extLst>
          </p:cNvPr>
          <p:cNvSpPr txBox="1"/>
          <p:nvPr/>
        </p:nvSpPr>
        <p:spPr>
          <a:xfrm>
            <a:off x="9716409" y="3870363"/>
            <a:ext cx="1023037" cy="1107996"/>
          </a:xfrm>
          <a:prstGeom prst="rect">
            <a:avLst/>
          </a:prstGeom>
          <a:noFill/>
        </p:spPr>
        <p:txBody>
          <a:bodyPr wrap="none" rtlCol="0">
            <a:spAutoFit/>
          </a:bodyPr>
          <a:lstStyle/>
          <a:p>
            <a:pPr algn="ctr"/>
            <a:r>
              <a:rPr lang="en-US" sz="6600" dirty="0">
                <a:solidFill>
                  <a:srgbClr val="FDDA9C"/>
                </a:solidFill>
                <a:latin typeface="Poppins Medium" panose="00000600000000000000" pitchFamily="2" charset="0"/>
                <a:cs typeface="Poppins Medium" panose="00000600000000000000" pitchFamily="2" charset="0"/>
              </a:rPr>
              <a:t>10</a:t>
            </a:r>
          </a:p>
        </p:txBody>
      </p:sp>
      <p:sp>
        <p:nvSpPr>
          <p:cNvPr id="49" name="TextBox 48">
            <a:extLst>
              <a:ext uri="{FF2B5EF4-FFF2-40B4-BE49-F238E27FC236}">
                <a16:creationId xmlns:a16="http://schemas.microsoft.com/office/drawing/2014/main" id="{0C9AC8AC-6C7B-3217-DD80-8D1E8659D9E5}"/>
              </a:ext>
            </a:extLst>
          </p:cNvPr>
          <p:cNvSpPr txBox="1"/>
          <p:nvPr/>
        </p:nvSpPr>
        <p:spPr>
          <a:xfrm>
            <a:off x="9716409" y="4809082"/>
            <a:ext cx="599844"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PCA</a:t>
            </a:r>
          </a:p>
        </p:txBody>
      </p:sp>
      <p:sp>
        <p:nvSpPr>
          <p:cNvPr id="50" name="TextBox 49">
            <a:extLst>
              <a:ext uri="{FF2B5EF4-FFF2-40B4-BE49-F238E27FC236}">
                <a16:creationId xmlns:a16="http://schemas.microsoft.com/office/drawing/2014/main" id="{144F0A82-162B-8AC8-E58C-492356D72EA1}"/>
              </a:ext>
            </a:extLst>
          </p:cNvPr>
          <p:cNvSpPr txBox="1"/>
          <p:nvPr/>
        </p:nvSpPr>
        <p:spPr>
          <a:xfrm>
            <a:off x="749024" y="2464179"/>
            <a:ext cx="2073003"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Predict continuous values like price, temperature, or sales from numeric features.</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1" name="TextBox 50">
            <a:extLst>
              <a:ext uri="{FF2B5EF4-FFF2-40B4-BE49-F238E27FC236}">
                <a16:creationId xmlns:a16="http://schemas.microsoft.com/office/drawing/2014/main" id="{6AC74717-BA6B-3F62-101C-ED9138DC13BF}"/>
              </a:ext>
            </a:extLst>
          </p:cNvPr>
          <p:cNvSpPr txBox="1"/>
          <p:nvPr/>
        </p:nvSpPr>
        <p:spPr>
          <a:xfrm>
            <a:off x="3211637" y="2464179"/>
            <a:ext cx="2073003"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Classify binary outcomes like spam detection or disease prediction (yes/no).</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2" name="TextBox 51">
            <a:extLst>
              <a:ext uri="{FF2B5EF4-FFF2-40B4-BE49-F238E27FC236}">
                <a16:creationId xmlns:a16="http://schemas.microsoft.com/office/drawing/2014/main" id="{21BD144C-9F1C-21FF-D3EC-1B7755F7DA4E}"/>
              </a:ext>
            </a:extLst>
          </p:cNvPr>
          <p:cNvSpPr txBox="1"/>
          <p:nvPr/>
        </p:nvSpPr>
        <p:spPr>
          <a:xfrm>
            <a:off x="5568452" y="2464179"/>
            <a:ext cx="2073003"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Interpretable model for classification/regression with non-linear relationships.</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3" name="TextBox 52">
            <a:extLst>
              <a:ext uri="{FF2B5EF4-FFF2-40B4-BE49-F238E27FC236}">
                <a16:creationId xmlns:a16="http://schemas.microsoft.com/office/drawing/2014/main" id="{E9387AD7-10EB-17B7-E49C-902D85693482}"/>
              </a:ext>
            </a:extLst>
          </p:cNvPr>
          <p:cNvSpPr txBox="1"/>
          <p:nvPr/>
        </p:nvSpPr>
        <p:spPr>
          <a:xfrm>
            <a:off x="7794088" y="2464179"/>
            <a:ext cx="1922321"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Best for high-dimensional, margin-separated classification problems.</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4" name="TextBox 53">
            <a:extLst>
              <a:ext uri="{FF2B5EF4-FFF2-40B4-BE49-F238E27FC236}">
                <a16:creationId xmlns:a16="http://schemas.microsoft.com/office/drawing/2014/main" id="{E3FC89A8-D556-143C-8F56-C0CED78C6AE8}"/>
              </a:ext>
            </a:extLst>
          </p:cNvPr>
          <p:cNvSpPr txBox="1"/>
          <p:nvPr/>
        </p:nvSpPr>
        <p:spPr>
          <a:xfrm>
            <a:off x="9869042" y="2464179"/>
            <a:ext cx="1922321"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High accuracy on mixed data types, avoids overfitting better than single trees.</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5" name="TextBox 54">
            <a:extLst>
              <a:ext uri="{FF2B5EF4-FFF2-40B4-BE49-F238E27FC236}">
                <a16:creationId xmlns:a16="http://schemas.microsoft.com/office/drawing/2014/main" id="{0E063242-04A1-D9AD-4D0B-F8FC79DFBC2F}"/>
              </a:ext>
            </a:extLst>
          </p:cNvPr>
          <p:cNvSpPr txBox="1"/>
          <p:nvPr/>
        </p:nvSpPr>
        <p:spPr>
          <a:xfrm>
            <a:off x="749024" y="5187849"/>
            <a:ext cx="2073003" cy="646331"/>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Fast and effective for text classification and spam filtering.</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6" name="TextBox 55">
            <a:extLst>
              <a:ext uri="{FF2B5EF4-FFF2-40B4-BE49-F238E27FC236}">
                <a16:creationId xmlns:a16="http://schemas.microsoft.com/office/drawing/2014/main" id="{4FFF9E07-84DE-7B38-1F80-DAE9EFF213F4}"/>
              </a:ext>
            </a:extLst>
          </p:cNvPr>
          <p:cNvSpPr txBox="1"/>
          <p:nvPr/>
        </p:nvSpPr>
        <p:spPr>
          <a:xfrm>
            <a:off x="3336678" y="5187849"/>
            <a:ext cx="2073003"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Top choice for structured/tabular data in competitions and real-world ML tasks.</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7" name="TextBox 56">
            <a:extLst>
              <a:ext uri="{FF2B5EF4-FFF2-40B4-BE49-F238E27FC236}">
                <a16:creationId xmlns:a16="http://schemas.microsoft.com/office/drawing/2014/main" id="{D593AD69-2952-2F06-3665-0DF5B8D14B22}"/>
              </a:ext>
            </a:extLst>
          </p:cNvPr>
          <p:cNvSpPr txBox="1"/>
          <p:nvPr/>
        </p:nvSpPr>
        <p:spPr>
          <a:xfrm>
            <a:off x="5634362" y="5187849"/>
            <a:ext cx="2073003"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Faster and memory-efficient boosting for large datasets with many features.</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8" name="TextBox 57">
            <a:extLst>
              <a:ext uri="{FF2B5EF4-FFF2-40B4-BE49-F238E27FC236}">
                <a16:creationId xmlns:a16="http://schemas.microsoft.com/office/drawing/2014/main" id="{AEA16AAA-0A57-D322-453E-638ECFFF9A11}"/>
              </a:ext>
            </a:extLst>
          </p:cNvPr>
          <p:cNvSpPr txBox="1"/>
          <p:nvPr/>
        </p:nvSpPr>
        <p:spPr>
          <a:xfrm>
            <a:off x="7827043" y="5187849"/>
            <a:ext cx="1922321"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Group similar data points when no labels are available (unsupervised learning).</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9" name="TextBox 58">
            <a:extLst>
              <a:ext uri="{FF2B5EF4-FFF2-40B4-BE49-F238E27FC236}">
                <a16:creationId xmlns:a16="http://schemas.microsoft.com/office/drawing/2014/main" id="{19C993D8-350B-2A97-347C-32297530518E}"/>
              </a:ext>
            </a:extLst>
          </p:cNvPr>
          <p:cNvSpPr txBox="1"/>
          <p:nvPr/>
        </p:nvSpPr>
        <p:spPr>
          <a:xfrm>
            <a:off x="9778285" y="5187849"/>
            <a:ext cx="1922321"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Reduce dimensionality while retaining variance for visualization or preprocessing.</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60" name="TextBox 59">
            <a:extLst>
              <a:ext uri="{FF2B5EF4-FFF2-40B4-BE49-F238E27FC236}">
                <a16:creationId xmlns:a16="http://schemas.microsoft.com/office/drawing/2014/main" id="{BB67AEA6-52C4-7AE7-70CF-0A216F94105A}"/>
              </a:ext>
            </a:extLst>
          </p:cNvPr>
          <p:cNvSpPr txBox="1"/>
          <p:nvPr/>
        </p:nvSpPr>
        <p:spPr>
          <a:xfrm>
            <a:off x="768074" y="1250990"/>
            <a:ext cx="1023037"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01</a:t>
            </a:r>
          </a:p>
        </p:txBody>
      </p:sp>
      <p:sp>
        <p:nvSpPr>
          <p:cNvPr id="61" name="TextBox 60">
            <a:extLst>
              <a:ext uri="{FF2B5EF4-FFF2-40B4-BE49-F238E27FC236}">
                <a16:creationId xmlns:a16="http://schemas.microsoft.com/office/drawing/2014/main" id="{FA2C707F-5C00-E05F-3CB1-1C4692158E7E}"/>
              </a:ext>
            </a:extLst>
          </p:cNvPr>
          <p:cNvSpPr txBox="1"/>
          <p:nvPr/>
        </p:nvSpPr>
        <p:spPr>
          <a:xfrm>
            <a:off x="749024" y="3870365"/>
            <a:ext cx="1269899"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06</a:t>
            </a:r>
          </a:p>
        </p:txBody>
      </p:sp>
      <p:sp>
        <p:nvSpPr>
          <p:cNvPr id="62" name="TextBox 61">
            <a:extLst>
              <a:ext uri="{FF2B5EF4-FFF2-40B4-BE49-F238E27FC236}">
                <a16:creationId xmlns:a16="http://schemas.microsoft.com/office/drawing/2014/main" id="{D6A8FE2E-5CA2-D41F-7273-E3B689C609C7}"/>
              </a:ext>
            </a:extLst>
          </p:cNvPr>
          <p:cNvSpPr txBox="1"/>
          <p:nvPr/>
        </p:nvSpPr>
        <p:spPr>
          <a:xfrm>
            <a:off x="3279584" y="1250989"/>
            <a:ext cx="1215397"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02</a:t>
            </a:r>
          </a:p>
        </p:txBody>
      </p:sp>
      <p:sp>
        <p:nvSpPr>
          <p:cNvPr id="63" name="TextBox 62">
            <a:extLst>
              <a:ext uri="{FF2B5EF4-FFF2-40B4-BE49-F238E27FC236}">
                <a16:creationId xmlns:a16="http://schemas.microsoft.com/office/drawing/2014/main" id="{BC0B19C6-0797-9D41-9453-93DAA2322F0F}"/>
              </a:ext>
            </a:extLst>
          </p:cNvPr>
          <p:cNvSpPr txBox="1"/>
          <p:nvPr/>
        </p:nvSpPr>
        <p:spPr>
          <a:xfrm>
            <a:off x="3378349" y="3870364"/>
            <a:ext cx="1200970"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07</a:t>
            </a:r>
          </a:p>
        </p:txBody>
      </p:sp>
      <p:sp>
        <p:nvSpPr>
          <p:cNvPr id="64" name="TextBox 63">
            <a:extLst>
              <a:ext uri="{FF2B5EF4-FFF2-40B4-BE49-F238E27FC236}">
                <a16:creationId xmlns:a16="http://schemas.microsoft.com/office/drawing/2014/main" id="{7CCA5B2E-2AB0-B809-1744-8513CE3890A0}"/>
              </a:ext>
            </a:extLst>
          </p:cNvPr>
          <p:cNvSpPr txBox="1"/>
          <p:nvPr/>
        </p:nvSpPr>
        <p:spPr>
          <a:xfrm>
            <a:off x="5587502" y="1250988"/>
            <a:ext cx="1229825"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03</a:t>
            </a:r>
          </a:p>
        </p:txBody>
      </p:sp>
      <p:sp>
        <p:nvSpPr>
          <p:cNvPr id="65" name="TextBox 64">
            <a:extLst>
              <a:ext uri="{FF2B5EF4-FFF2-40B4-BE49-F238E27FC236}">
                <a16:creationId xmlns:a16="http://schemas.microsoft.com/office/drawing/2014/main" id="{7175D72C-17FD-6E5A-EBAB-800D7663139F}"/>
              </a:ext>
            </a:extLst>
          </p:cNvPr>
          <p:cNvSpPr txBox="1"/>
          <p:nvPr/>
        </p:nvSpPr>
        <p:spPr>
          <a:xfrm>
            <a:off x="5653412" y="3870363"/>
            <a:ext cx="1266693"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08</a:t>
            </a:r>
          </a:p>
        </p:txBody>
      </p:sp>
      <p:sp>
        <p:nvSpPr>
          <p:cNvPr id="66" name="TextBox 65">
            <a:extLst>
              <a:ext uri="{FF2B5EF4-FFF2-40B4-BE49-F238E27FC236}">
                <a16:creationId xmlns:a16="http://schemas.microsoft.com/office/drawing/2014/main" id="{242465A8-4797-3BCD-C2F9-29EFE8913CD7}"/>
              </a:ext>
            </a:extLst>
          </p:cNvPr>
          <p:cNvSpPr txBox="1"/>
          <p:nvPr/>
        </p:nvSpPr>
        <p:spPr>
          <a:xfrm>
            <a:off x="7846093" y="3870362"/>
            <a:ext cx="1263487"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09</a:t>
            </a:r>
          </a:p>
        </p:txBody>
      </p:sp>
      <p:sp>
        <p:nvSpPr>
          <p:cNvPr id="67" name="TextBox 66">
            <a:extLst>
              <a:ext uri="{FF2B5EF4-FFF2-40B4-BE49-F238E27FC236}">
                <a16:creationId xmlns:a16="http://schemas.microsoft.com/office/drawing/2014/main" id="{679BDEB7-F773-5667-42E5-B13342BFC184}"/>
              </a:ext>
            </a:extLst>
          </p:cNvPr>
          <p:cNvSpPr txBox="1"/>
          <p:nvPr/>
        </p:nvSpPr>
        <p:spPr>
          <a:xfrm>
            <a:off x="9735459" y="3870361"/>
            <a:ext cx="1023037"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10</a:t>
            </a:r>
          </a:p>
        </p:txBody>
      </p:sp>
      <p:sp>
        <p:nvSpPr>
          <p:cNvPr id="4" name="TextBox 3">
            <a:extLst>
              <a:ext uri="{FF2B5EF4-FFF2-40B4-BE49-F238E27FC236}">
                <a16:creationId xmlns:a16="http://schemas.microsoft.com/office/drawing/2014/main" id="{299D4CC2-40E9-81AC-C544-ACA514FAEBA1}"/>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Ways Machine Learn</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Tree>
    <p:extLst>
      <p:ext uri="{BB962C8B-B14F-4D97-AF65-F5344CB8AC3E}">
        <p14:creationId xmlns:p14="http://schemas.microsoft.com/office/powerpoint/2010/main" val="8251440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ACC5A-3577-1ED5-8DC1-0013F4ACECDA}"/>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0492CE84-F837-BF55-47E0-4A5C86BDC113}"/>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1037F83-1874-4DDA-AC3C-191C9AE13A81}"/>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Why Go Deeper?</a:t>
            </a:r>
          </a:p>
        </p:txBody>
      </p:sp>
      <p:grpSp>
        <p:nvGrpSpPr>
          <p:cNvPr id="26" name="Group 25">
            <a:extLst>
              <a:ext uri="{FF2B5EF4-FFF2-40B4-BE49-F238E27FC236}">
                <a16:creationId xmlns:a16="http://schemas.microsoft.com/office/drawing/2014/main" id="{4854F0A1-0BD2-A933-D9CA-F615ECCF85FD}"/>
              </a:ext>
            </a:extLst>
          </p:cNvPr>
          <p:cNvGrpSpPr/>
          <p:nvPr/>
        </p:nvGrpSpPr>
        <p:grpSpPr>
          <a:xfrm>
            <a:off x="671009" y="1772238"/>
            <a:ext cx="5825767" cy="961535"/>
            <a:chOff x="671009" y="1772238"/>
            <a:chExt cx="5825767" cy="961535"/>
          </a:xfrm>
        </p:grpSpPr>
        <p:sp>
          <p:nvSpPr>
            <p:cNvPr id="9" name="Rectangle: Rounded Corners 8">
              <a:extLst>
                <a:ext uri="{FF2B5EF4-FFF2-40B4-BE49-F238E27FC236}">
                  <a16:creationId xmlns:a16="http://schemas.microsoft.com/office/drawing/2014/main" id="{C4027A54-151C-0178-A998-5C4DB8925723}"/>
                </a:ext>
              </a:extLst>
            </p:cNvPr>
            <p:cNvSpPr/>
            <p:nvPr/>
          </p:nvSpPr>
          <p:spPr>
            <a:xfrm>
              <a:off x="671011" y="1772239"/>
              <a:ext cx="5759777" cy="961534"/>
            </a:xfrm>
            <a:prstGeom prst="roundRect">
              <a:avLst/>
            </a:prstGeom>
            <a:solidFill>
              <a:schemeClr val="tx1">
                <a:lumMod val="85000"/>
                <a:lumOff val="15000"/>
              </a:schemeClr>
            </a:solidFill>
            <a:ln>
              <a:noFill/>
            </a:ln>
            <a:effectLst>
              <a:outerShdw blurRad="63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F9754FD0-621B-02F2-A922-3AE39CFEB8F7}"/>
                </a:ext>
              </a:extLst>
            </p:cNvPr>
            <p:cNvSpPr txBox="1"/>
            <p:nvPr/>
          </p:nvSpPr>
          <p:spPr>
            <a:xfrm>
              <a:off x="812413" y="1837506"/>
              <a:ext cx="5684363" cy="830997"/>
            </a:xfrm>
            <a:prstGeom prst="rect">
              <a:avLst/>
            </a:prstGeom>
            <a:noFill/>
          </p:spPr>
          <p:txBody>
            <a:bodyPr wrap="square" rtlCol="0">
              <a:spAutoFit/>
            </a:bodyPr>
            <a:lstStyle/>
            <a:p>
              <a:r>
                <a:rPr lang="en-US" sz="1600" dirty="0">
                  <a:gradFill>
                    <a:gsLst>
                      <a:gs pos="0">
                        <a:srgbClr val="EA4335"/>
                      </a:gs>
                      <a:gs pos="100000">
                        <a:srgbClr val="FF902A"/>
                      </a:gs>
                    </a:gsLst>
                    <a:lin ang="0" scaled="1"/>
                  </a:gradFill>
                  <a:latin typeface="Poppins" panose="00000500000000000000" pitchFamily="2" charset="0"/>
                  <a:cs typeface="Poppins" panose="00000500000000000000" pitchFamily="2" charset="0"/>
                </a:rPr>
                <a:t>Shallow NNs Can Approximate Any Function but </a:t>
              </a:r>
              <a:r>
                <a:rPr lang="en-US" sz="1600" dirty="0">
                  <a:solidFill>
                    <a:schemeClr val="bg1"/>
                  </a:solidFill>
                  <a:latin typeface="Poppins" panose="00000500000000000000" pitchFamily="2" charset="0"/>
                  <a:cs typeface="Poppins" panose="00000500000000000000" pitchFamily="2" charset="0"/>
                </a:rPr>
                <a:t>they may require too many neurons to model complex functions.</a:t>
              </a:r>
            </a:p>
          </p:txBody>
        </p:sp>
        <p:sp>
          <p:nvSpPr>
            <p:cNvPr id="11" name="Freeform: Shape 10">
              <a:extLst>
                <a:ext uri="{FF2B5EF4-FFF2-40B4-BE49-F238E27FC236}">
                  <a16:creationId xmlns:a16="http://schemas.microsoft.com/office/drawing/2014/main" id="{95F06049-D2AB-287F-5E37-7CAA7AFE6DCE}"/>
                </a:ext>
              </a:extLst>
            </p:cNvPr>
            <p:cNvSpPr/>
            <p:nvPr/>
          </p:nvSpPr>
          <p:spPr>
            <a:xfrm>
              <a:off x="671009" y="1772238"/>
              <a:ext cx="141407" cy="961534"/>
            </a:xfrm>
            <a:custGeom>
              <a:avLst/>
              <a:gdLst>
                <a:gd name="connsiteX0" fmla="*/ 160259 w 273379"/>
                <a:gd name="connsiteY0" fmla="*/ 0 h 961534"/>
                <a:gd name="connsiteX1" fmla="*/ 273379 w 273379"/>
                <a:gd name="connsiteY1" fmla="*/ 0 h 961534"/>
                <a:gd name="connsiteX2" fmla="*/ 273379 w 273379"/>
                <a:gd name="connsiteY2" fmla="*/ 961534 h 961534"/>
                <a:gd name="connsiteX3" fmla="*/ 160259 w 273379"/>
                <a:gd name="connsiteY3" fmla="*/ 961534 h 961534"/>
                <a:gd name="connsiteX4" fmla="*/ 0 w 273379"/>
                <a:gd name="connsiteY4" fmla="*/ 801275 h 961534"/>
                <a:gd name="connsiteX5" fmla="*/ 0 w 273379"/>
                <a:gd name="connsiteY5" fmla="*/ 160259 h 961534"/>
                <a:gd name="connsiteX6" fmla="*/ 160259 w 273379"/>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79" h="961534">
                  <a:moveTo>
                    <a:pt x="160259" y="0"/>
                  </a:moveTo>
                  <a:lnTo>
                    <a:pt x="273379" y="0"/>
                  </a:lnTo>
                  <a:lnTo>
                    <a:pt x="273379" y="961534"/>
                  </a:lnTo>
                  <a:lnTo>
                    <a:pt x="160259" y="961534"/>
                  </a:lnTo>
                  <a:cubicBezTo>
                    <a:pt x="71750" y="961534"/>
                    <a:pt x="0" y="889784"/>
                    <a:pt x="0" y="801275"/>
                  </a:cubicBezTo>
                  <a:lnTo>
                    <a:pt x="0" y="160259"/>
                  </a:lnTo>
                  <a:cubicBezTo>
                    <a:pt x="0" y="71750"/>
                    <a:pt x="71750" y="0"/>
                    <a:pt x="160259" y="0"/>
                  </a:cubicBezTo>
                  <a:close/>
                </a:path>
              </a:pathLst>
            </a:custGeom>
            <a:solidFill>
              <a:srgbClr val="FF902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42949537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4C11D-35C3-C52F-7BF3-792C28499446}"/>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5D6B1520-C1B2-7EC2-AF67-60F1F5C0C3C8}"/>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F6DAF616-79FB-0E9A-A5E7-FEDE84792EF6}"/>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Why Go Deeper?</a:t>
            </a:r>
          </a:p>
        </p:txBody>
      </p:sp>
      <p:grpSp>
        <p:nvGrpSpPr>
          <p:cNvPr id="26" name="Group 25">
            <a:extLst>
              <a:ext uri="{FF2B5EF4-FFF2-40B4-BE49-F238E27FC236}">
                <a16:creationId xmlns:a16="http://schemas.microsoft.com/office/drawing/2014/main" id="{C0AD51AC-D8CD-1331-1FE0-CBC731C89AEE}"/>
              </a:ext>
            </a:extLst>
          </p:cNvPr>
          <p:cNvGrpSpPr/>
          <p:nvPr/>
        </p:nvGrpSpPr>
        <p:grpSpPr>
          <a:xfrm>
            <a:off x="671009" y="1772238"/>
            <a:ext cx="5825767" cy="961535"/>
            <a:chOff x="671009" y="1772238"/>
            <a:chExt cx="5825767" cy="961535"/>
          </a:xfrm>
        </p:grpSpPr>
        <p:sp>
          <p:nvSpPr>
            <p:cNvPr id="9" name="Rectangle: Rounded Corners 8">
              <a:extLst>
                <a:ext uri="{FF2B5EF4-FFF2-40B4-BE49-F238E27FC236}">
                  <a16:creationId xmlns:a16="http://schemas.microsoft.com/office/drawing/2014/main" id="{559B55D7-7114-2B71-CB7E-8D4568320415}"/>
                </a:ext>
              </a:extLst>
            </p:cNvPr>
            <p:cNvSpPr/>
            <p:nvPr/>
          </p:nvSpPr>
          <p:spPr>
            <a:xfrm>
              <a:off x="671011" y="1772239"/>
              <a:ext cx="5759777" cy="961534"/>
            </a:xfrm>
            <a:prstGeom prst="roundRect">
              <a:avLst/>
            </a:prstGeom>
            <a:solidFill>
              <a:schemeClr val="tx1">
                <a:lumMod val="85000"/>
                <a:lumOff val="15000"/>
              </a:schemeClr>
            </a:solidFill>
            <a:ln>
              <a:noFill/>
            </a:ln>
            <a:effectLst>
              <a:outerShdw blurRad="63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883666E8-D256-24F7-3FB7-87A5FD381F6B}"/>
                </a:ext>
              </a:extLst>
            </p:cNvPr>
            <p:cNvSpPr txBox="1"/>
            <p:nvPr/>
          </p:nvSpPr>
          <p:spPr>
            <a:xfrm>
              <a:off x="812413" y="1837506"/>
              <a:ext cx="5684363" cy="830997"/>
            </a:xfrm>
            <a:prstGeom prst="rect">
              <a:avLst/>
            </a:prstGeom>
            <a:noFill/>
          </p:spPr>
          <p:txBody>
            <a:bodyPr wrap="square" rtlCol="0">
              <a:spAutoFit/>
            </a:bodyPr>
            <a:lstStyle/>
            <a:p>
              <a:r>
                <a:rPr lang="en-US" sz="1600" dirty="0">
                  <a:gradFill>
                    <a:gsLst>
                      <a:gs pos="0">
                        <a:srgbClr val="EA4335"/>
                      </a:gs>
                      <a:gs pos="100000">
                        <a:srgbClr val="FF902A"/>
                      </a:gs>
                    </a:gsLst>
                    <a:lin ang="0" scaled="1"/>
                  </a:gradFill>
                  <a:latin typeface="Poppins" panose="00000500000000000000" pitchFamily="2" charset="0"/>
                  <a:cs typeface="Poppins" panose="00000500000000000000" pitchFamily="2" charset="0"/>
                </a:rPr>
                <a:t>Shallow NNs Can Approximate Any Function but </a:t>
              </a:r>
              <a:r>
                <a:rPr lang="en-US" sz="1600" dirty="0">
                  <a:solidFill>
                    <a:schemeClr val="bg1"/>
                  </a:solidFill>
                  <a:latin typeface="Poppins" panose="00000500000000000000" pitchFamily="2" charset="0"/>
                  <a:cs typeface="Poppins" panose="00000500000000000000" pitchFamily="2" charset="0"/>
                </a:rPr>
                <a:t>they may require too many neurons to model complex functions.</a:t>
              </a:r>
            </a:p>
          </p:txBody>
        </p:sp>
        <p:sp>
          <p:nvSpPr>
            <p:cNvPr id="11" name="Freeform: Shape 10">
              <a:extLst>
                <a:ext uri="{FF2B5EF4-FFF2-40B4-BE49-F238E27FC236}">
                  <a16:creationId xmlns:a16="http://schemas.microsoft.com/office/drawing/2014/main" id="{BCBAC810-4624-4BA4-E73D-644784268121}"/>
                </a:ext>
              </a:extLst>
            </p:cNvPr>
            <p:cNvSpPr/>
            <p:nvPr/>
          </p:nvSpPr>
          <p:spPr>
            <a:xfrm>
              <a:off x="671009" y="1772238"/>
              <a:ext cx="141407" cy="961534"/>
            </a:xfrm>
            <a:custGeom>
              <a:avLst/>
              <a:gdLst>
                <a:gd name="connsiteX0" fmla="*/ 160259 w 273379"/>
                <a:gd name="connsiteY0" fmla="*/ 0 h 961534"/>
                <a:gd name="connsiteX1" fmla="*/ 273379 w 273379"/>
                <a:gd name="connsiteY1" fmla="*/ 0 h 961534"/>
                <a:gd name="connsiteX2" fmla="*/ 273379 w 273379"/>
                <a:gd name="connsiteY2" fmla="*/ 961534 h 961534"/>
                <a:gd name="connsiteX3" fmla="*/ 160259 w 273379"/>
                <a:gd name="connsiteY3" fmla="*/ 961534 h 961534"/>
                <a:gd name="connsiteX4" fmla="*/ 0 w 273379"/>
                <a:gd name="connsiteY4" fmla="*/ 801275 h 961534"/>
                <a:gd name="connsiteX5" fmla="*/ 0 w 273379"/>
                <a:gd name="connsiteY5" fmla="*/ 160259 h 961534"/>
                <a:gd name="connsiteX6" fmla="*/ 160259 w 273379"/>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79" h="961534">
                  <a:moveTo>
                    <a:pt x="160259" y="0"/>
                  </a:moveTo>
                  <a:lnTo>
                    <a:pt x="273379" y="0"/>
                  </a:lnTo>
                  <a:lnTo>
                    <a:pt x="273379" y="961534"/>
                  </a:lnTo>
                  <a:lnTo>
                    <a:pt x="160259" y="961534"/>
                  </a:lnTo>
                  <a:cubicBezTo>
                    <a:pt x="71750" y="961534"/>
                    <a:pt x="0" y="889784"/>
                    <a:pt x="0" y="801275"/>
                  </a:cubicBezTo>
                  <a:lnTo>
                    <a:pt x="0" y="160259"/>
                  </a:lnTo>
                  <a:cubicBezTo>
                    <a:pt x="0" y="71750"/>
                    <a:pt x="71750" y="0"/>
                    <a:pt x="160259" y="0"/>
                  </a:cubicBezTo>
                  <a:close/>
                </a:path>
              </a:pathLst>
            </a:custGeom>
            <a:solidFill>
              <a:srgbClr val="FF902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Poppins" panose="00000500000000000000" pitchFamily="2" charset="0"/>
                <a:cs typeface="Poppins" panose="00000500000000000000" pitchFamily="2" charset="0"/>
              </a:endParaRPr>
            </a:p>
          </p:txBody>
        </p:sp>
      </p:grpSp>
      <p:grpSp>
        <p:nvGrpSpPr>
          <p:cNvPr id="27" name="Group 26">
            <a:extLst>
              <a:ext uri="{FF2B5EF4-FFF2-40B4-BE49-F238E27FC236}">
                <a16:creationId xmlns:a16="http://schemas.microsoft.com/office/drawing/2014/main" id="{A304ECFB-0DB4-7E45-4A90-9F119D3366F7}"/>
              </a:ext>
            </a:extLst>
          </p:cNvPr>
          <p:cNvGrpSpPr/>
          <p:nvPr/>
        </p:nvGrpSpPr>
        <p:grpSpPr>
          <a:xfrm>
            <a:off x="671009" y="2947010"/>
            <a:ext cx="5825767" cy="961535"/>
            <a:chOff x="671009" y="2948232"/>
            <a:chExt cx="5825767" cy="961535"/>
          </a:xfrm>
        </p:grpSpPr>
        <p:sp>
          <p:nvSpPr>
            <p:cNvPr id="20" name="Rectangle: Rounded Corners 19">
              <a:extLst>
                <a:ext uri="{FF2B5EF4-FFF2-40B4-BE49-F238E27FC236}">
                  <a16:creationId xmlns:a16="http://schemas.microsoft.com/office/drawing/2014/main" id="{811BF7E1-169A-9278-1E34-7280262C0942}"/>
                </a:ext>
              </a:extLst>
            </p:cNvPr>
            <p:cNvSpPr/>
            <p:nvPr/>
          </p:nvSpPr>
          <p:spPr>
            <a:xfrm>
              <a:off x="671011" y="2948233"/>
              <a:ext cx="5759777" cy="961534"/>
            </a:xfrm>
            <a:prstGeom prst="roundRect">
              <a:avLst/>
            </a:prstGeom>
            <a:solidFill>
              <a:schemeClr val="tx1">
                <a:lumMod val="85000"/>
                <a:lumOff val="15000"/>
              </a:schemeClr>
            </a:solidFill>
            <a:ln>
              <a:noFill/>
            </a:ln>
            <a:effectLst>
              <a:outerShdw blurRad="63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574BF1E8-F084-ADA6-2195-BBF35D372DF8}"/>
                </a:ext>
              </a:extLst>
            </p:cNvPr>
            <p:cNvSpPr txBox="1"/>
            <p:nvPr/>
          </p:nvSpPr>
          <p:spPr>
            <a:xfrm>
              <a:off x="812413" y="3044913"/>
              <a:ext cx="5684363" cy="830997"/>
            </a:xfrm>
            <a:prstGeom prst="rect">
              <a:avLst/>
            </a:prstGeom>
            <a:noFill/>
          </p:spPr>
          <p:txBody>
            <a:bodyPr wrap="square" rtlCol="0">
              <a:spAutoFit/>
            </a:bodyPr>
            <a:lstStyle/>
            <a:p>
              <a:r>
                <a:rPr lang="en-US" sz="1600" dirty="0">
                  <a:gradFill>
                    <a:gsLst>
                      <a:gs pos="0">
                        <a:srgbClr val="EA4335"/>
                      </a:gs>
                      <a:gs pos="100000">
                        <a:srgbClr val="FF902A"/>
                      </a:gs>
                    </a:gsLst>
                    <a:lin ang="0" scaled="1"/>
                  </a:gradFill>
                  <a:latin typeface="Poppins" panose="00000500000000000000" pitchFamily="2" charset="0"/>
                  <a:cs typeface="Poppins" panose="00000500000000000000" pitchFamily="2" charset="0"/>
                </a:rPr>
                <a:t>Struggle with Hierarchical Patterns: </a:t>
              </a:r>
              <a:r>
                <a:rPr lang="en-US" sz="1600" dirty="0">
                  <a:solidFill>
                    <a:schemeClr val="bg1"/>
                  </a:solidFill>
                  <a:latin typeface="Poppins" panose="00000500000000000000" pitchFamily="2" charset="0"/>
                  <a:cs typeface="Poppins" panose="00000500000000000000" pitchFamily="2" charset="0"/>
                </a:rPr>
                <a:t>Real-world data like images, speech, language have layers of abstraction.</a:t>
              </a:r>
            </a:p>
          </p:txBody>
        </p:sp>
        <p:sp>
          <p:nvSpPr>
            <p:cNvPr id="22" name="Freeform: Shape 21">
              <a:extLst>
                <a:ext uri="{FF2B5EF4-FFF2-40B4-BE49-F238E27FC236}">
                  <a16:creationId xmlns:a16="http://schemas.microsoft.com/office/drawing/2014/main" id="{4463F2EA-3121-ADA4-88F3-66EBC7807C6F}"/>
                </a:ext>
              </a:extLst>
            </p:cNvPr>
            <p:cNvSpPr/>
            <p:nvPr/>
          </p:nvSpPr>
          <p:spPr>
            <a:xfrm>
              <a:off x="671009" y="2948232"/>
              <a:ext cx="141407" cy="961534"/>
            </a:xfrm>
            <a:custGeom>
              <a:avLst/>
              <a:gdLst>
                <a:gd name="connsiteX0" fmla="*/ 160259 w 273379"/>
                <a:gd name="connsiteY0" fmla="*/ 0 h 961534"/>
                <a:gd name="connsiteX1" fmla="*/ 273379 w 273379"/>
                <a:gd name="connsiteY1" fmla="*/ 0 h 961534"/>
                <a:gd name="connsiteX2" fmla="*/ 273379 w 273379"/>
                <a:gd name="connsiteY2" fmla="*/ 961534 h 961534"/>
                <a:gd name="connsiteX3" fmla="*/ 160259 w 273379"/>
                <a:gd name="connsiteY3" fmla="*/ 961534 h 961534"/>
                <a:gd name="connsiteX4" fmla="*/ 0 w 273379"/>
                <a:gd name="connsiteY4" fmla="*/ 801275 h 961534"/>
                <a:gd name="connsiteX5" fmla="*/ 0 w 273379"/>
                <a:gd name="connsiteY5" fmla="*/ 160259 h 961534"/>
                <a:gd name="connsiteX6" fmla="*/ 160259 w 273379"/>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79" h="961534">
                  <a:moveTo>
                    <a:pt x="160259" y="0"/>
                  </a:moveTo>
                  <a:lnTo>
                    <a:pt x="273379" y="0"/>
                  </a:lnTo>
                  <a:lnTo>
                    <a:pt x="273379" y="961534"/>
                  </a:lnTo>
                  <a:lnTo>
                    <a:pt x="160259" y="961534"/>
                  </a:lnTo>
                  <a:cubicBezTo>
                    <a:pt x="71750" y="961534"/>
                    <a:pt x="0" y="889784"/>
                    <a:pt x="0" y="801275"/>
                  </a:cubicBezTo>
                  <a:lnTo>
                    <a:pt x="0" y="160259"/>
                  </a:lnTo>
                  <a:cubicBezTo>
                    <a:pt x="0" y="71750"/>
                    <a:pt x="71750" y="0"/>
                    <a:pt x="160259" y="0"/>
                  </a:cubicBezTo>
                  <a:close/>
                </a:path>
              </a:pathLst>
            </a:custGeom>
            <a:solidFill>
              <a:srgbClr val="FF902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2074153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74D09-17B0-6B43-F029-22C5BFB299AD}"/>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82D1AC24-335A-3D00-57DE-3F0399F8DBE1}"/>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B57A7254-6B08-32D4-BE0E-7D1ECF24F59C}"/>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Why Go Deeper?</a:t>
            </a:r>
          </a:p>
        </p:txBody>
      </p:sp>
      <p:grpSp>
        <p:nvGrpSpPr>
          <p:cNvPr id="26" name="Group 25">
            <a:extLst>
              <a:ext uri="{FF2B5EF4-FFF2-40B4-BE49-F238E27FC236}">
                <a16:creationId xmlns:a16="http://schemas.microsoft.com/office/drawing/2014/main" id="{1AF8E413-6C6A-CCAB-29CE-E46B76677E1E}"/>
              </a:ext>
            </a:extLst>
          </p:cNvPr>
          <p:cNvGrpSpPr/>
          <p:nvPr/>
        </p:nvGrpSpPr>
        <p:grpSpPr>
          <a:xfrm>
            <a:off x="671009" y="1772238"/>
            <a:ext cx="5825767" cy="961535"/>
            <a:chOff x="671009" y="1772238"/>
            <a:chExt cx="5825767" cy="961535"/>
          </a:xfrm>
        </p:grpSpPr>
        <p:sp>
          <p:nvSpPr>
            <p:cNvPr id="9" name="Rectangle: Rounded Corners 8">
              <a:extLst>
                <a:ext uri="{FF2B5EF4-FFF2-40B4-BE49-F238E27FC236}">
                  <a16:creationId xmlns:a16="http://schemas.microsoft.com/office/drawing/2014/main" id="{2B4A2B2A-2F39-2248-CBC5-8F103BC5D24E}"/>
                </a:ext>
              </a:extLst>
            </p:cNvPr>
            <p:cNvSpPr/>
            <p:nvPr/>
          </p:nvSpPr>
          <p:spPr>
            <a:xfrm>
              <a:off x="671011" y="1772239"/>
              <a:ext cx="5759777" cy="961534"/>
            </a:xfrm>
            <a:prstGeom prst="roundRect">
              <a:avLst/>
            </a:prstGeom>
            <a:solidFill>
              <a:schemeClr val="tx1">
                <a:lumMod val="85000"/>
                <a:lumOff val="15000"/>
              </a:schemeClr>
            </a:solidFill>
            <a:ln>
              <a:noFill/>
            </a:ln>
            <a:effectLst>
              <a:outerShdw blurRad="63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21896312-C20A-BB3A-8A13-38F0266565AD}"/>
                </a:ext>
              </a:extLst>
            </p:cNvPr>
            <p:cNvSpPr txBox="1"/>
            <p:nvPr/>
          </p:nvSpPr>
          <p:spPr>
            <a:xfrm>
              <a:off x="812413" y="1837506"/>
              <a:ext cx="5684363" cy="830997"/>
            </a:xfrm>
            <a:prstGeom prst="rect">
              <a:avLst/>
            </a:prstGeom>
            <a:noFill/>
          </p:spPr>
          <p:txBody>
            <a:bodyPr wrap="square" rtlCol="0">
              <a:spAutoFit/>
            </a:bodyPr>
            <a:lstStyle/>
            <a:p>
              <a:r>
                <a:rPr lang="en-US" sz="1600" dirty="0">
                  <a:gradFill>
                    <a:gsLst>
                      <a:gs pos="0">
                        <a:srgbClr val="EA4335"/>
                      </a:gs>
                      <a:gs pos="100000">
                        <a:srgbClr val="FF902A"/>
                      </a:gs>
                    </a:gsLst>
                    <a:lin ang="0" scaled="1"/>
                  </a:gradFill>
                  <a:latin typeface="Poppins" panose="00000500000000000000" pitchFamily="2" charset="0"/>
                  <a:cs typeface="Poppins" panose="00000500000000000000" pitchFamily="2" charset="0"/>
                </a:rPr>
                <a:t>Shallow NNs Can Approximate Any Function but </a:t>
              </a:r>
              <a:r>
                <a:rPr lang="en-US" sz="1600" dirty="0">
                  <a:solidFill>
                    <a:schemeClr val="bg1"/>
                  </a:solidFill>
                  <a:latin typeface="Poppins" panose="00000500000000000000" pitchFamily="2" charset="0"/>
                  <a:cs typeface="Poppins" panose="00000500000000000000" pitchFamily="2" charset="0"/>
                </a:rPr>
                <a:t>they may require too many neurons to model complex functions.</a:t>
              </a:r>
            </a:p>
          </p:txBody>
        </p:sp>
        <p:sp>
          <p:nvSpPr>
            <p:cNvPr id="11" name="Freeform: Shape 10">
              <a:extLst>
                <a:ext uri="{FF2B5EF4-FFF2-40B4-BE49-F238E27FC236}">
                  <a16:creationId xmlns:a16="http://schemas.microsoft.com/office/drawing/2014/main" id="{D8D07F2A-2750-7367-EC08-E7B9C7D71083}"/>
                </a:ext>
              </a:extLst>
            </p:cNvPr>
            <p:cNvSpPr/>
            <p:nvPr/>
          </p:nvSpPr>
          <p:spPr>
            <a:xfrm>
              <a:off x="671009" y="1772238"/>
              <a:ext cx="141407" cy="961534"/>
            </a:xfrm>
            <a:custGeom>
              <a:avLst/>
              <a:gdLst>
                <a:gd name="connsiteX0" fmla="*/ 160259 w 273379"/>
                <a:gd name="connsiteY0" fmla="*/ 0 h 961534"/>
                <a:gd name="connsiteX1" fmla="*/ 273379 w 273379"/>
                <a:gd name="connsiteY1" fmla="*/ 0 h 961534"/>
                <a:gd name="connsiteX2" fmla="*/ 273379 w 273379"/>
                <a:gd name="connsiteY2" fmla="*/ 961534 h 961534"/>
                <a:gd name="connsiteX3" fmla="*/ 160259 w 273379"/>
                <a:gd name="connsiteY3" fmla="*/ 961534 h 961534"/>
                <a:gd name="connsiteX4" fmla="*/ 0 w 273379"/>
                <a:gd name="connsiteY4" fmla="*/ 801275 h 961534"/>
                <a:gd name="connsiteX5" fmla="*/ 0 w 273379"/>
                <a:gd name="connsiteY5" fmla="*/ 160259 h 961534"/>
                <a:gd name="connsiteX6" fmla="*/ 160259 w 273379"/>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79" h="961534">
                  <a:moveTo>
                    <a:pt x="160259" y="0"/>
                  </a:moveTo>
                  <a:lnTo>
                    <a:pt x="273379" y="0"/>
                  </a:lnTo>
                  <a:lnTo>
                    <a:pt x="273379" y="961534"/>
                  </a:lnTo>
                  <a:lnTo>
                    <a:pt x="160259" y="961534"/>
                  </a:lnTo>
                  <a:cubicBezTo>
                    <a:pt x="71750" y="961534"/>
                    <a:pt x="0" y="889784"/>
                    <a:pt x="0" y="801275"/>
                  </a:cubicBezTo>
                  <a:lnTo>
                    <a:pt x="0" y="160259"/>
                  </a:lnTo>
                  <a:cubicBezTo>
                    <a:pt x="0" y="71750"/>
                    <a:pt x="71750" y="0"/>
                    <a:pt x="160259" y="0"/>
                  </a:cubicBezTo>
                  <a:close/>
                </a:path>
              </a:pathLst>
            </a:custGeom>
            <a:solidFill>
              <a:srgbClr val="FF902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Poppins" panose="00000500000000000000" pitchFamily="2" charset="0"/>
                <a:cs typeface="Poppins" panose="00000500000000000000" pitchFamily="2" charset="0"/>
              </a:endParaRPr>
            </a:p>
          </p:txBody>
        </p:sp>
      </p:grpSp>
      <p:grpSp>
        <p:nvGrpSpPr>
          <p:cNvPr id="27" name="Group 26">
            <a:extLst>
              <a:ext uri="{FF2B5EF4-FFF2-40B4-BE49-F238E27FC236}">
                <a16:creationId xmlns:a16="http://schemas.microsoft.com/office/drawing/2014/main" id="{040FCF17-E2B0-78FE-FFBE-6EF873CBF3C4}"/>
              </a:ext>
            </a:extLst>
          </p:cNvPr>
          <p:cNvGrpSpPr/>
          <p:nvPr/>
        </p:nvGrpSpPr>
        <p:grpSpPr>
          <a:xfrm>
            <a:off x="671009" y="2947010"/>
            <a:ext cx="5825767" cy="961535"/>
            <a:chOff x="671009" y="2948232"/>
            <a:chExt cx="5825767" cy="961535"/>
          </a:xfrm>
        </p:grpSpPr>
        <p:sp>
          <p:nvSpPr>
            <p:cNvPr id="20" name="Rectangle: Rounded Corners 19">
              <a:extLst>
                <a:ext uri="{FF2B5EF4-FFF2-40B4-BE49-F238E27FC236}">
                  <a16:creationId xmlns:a16="http://schemas.microsoft.com/office/drawing/2014/main" id="{9B3490A4-143C-8F0F-784B-B2D0E522D794}"/>
                </a:ext>
              </a:extLst>
            </p:cNvPr>
            <p:cNvSpPr/>
            <p:nvPr/>
          </p:nvSpPr>
          <p:spPr>
            <a:xfrm>
              <a:off x="671011" y="2948233"/>
              <a:ext cx="5759777" cy="961534"/>
            </a:xfrm>
            <a:prstGeom prst="roundRect">
              <a:avLst/>
            </a:prstGeom>
            <a:solidFill>
              <a:schemeClr val="tx1">
                <a:lumMod val="85000"/>
                <a:lumOff val="15000"/>
              </a:schemeClr>
            </a:solidFill>
            <a:ln>
              <a:noFill/>
            </a:ln>
            <a:effectLst>
              <a:outerShdw blurRad="63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AE3E863B-8BEB-5063-F320-042E2949287D}"/>
                </a:ext>
              </a:extLst>
            </p:cNvPr>
            <p:cNvSpPr txBox="1"/>
            <p:nvPr/>
          </p:nvSpPr>
          <p:spPr>
            <a:xfrm>
              <a:off x="812413" y="3044913"/>
              <a:ext cx="5684363" cy="830997"/>
            </a:xfrm>
            <a:prstGeom prst="rect">
              <a:avLst/>
            </a:prstGeom>
            <a:noFill/>
          </p:spPr>
          <p:txBody>
            <a:bodyPr wrap="square" rtlCol="0">
              <a:spAutoFit/>
            </a:bodyPr>
            <a:lstStyle/>
            <a:p>
              <a:r>
                <a:rPr lang="en-US" sz="1600" dirty="0">
                  <a:gradFill>
                    <a:gsLst>
                      <a:gs pos="0">
                        <a:srgbClr val="EA4335"/>
                      </a:gs>
                      <a:gs pos="100000">
                        <a:srgbClr val="FF902A"/>
                      </a:gs>
                    </a:gsLst>
                    <a:lin ang="0" scaled="1"/>
                  </a:gradFill>
                  <a:latin typeface="Poppins" panose="00000500000000000000" pitchFamily="2" charset="0"/>
                  <a:cs typeface="Poppins" panose="00000500000000000000" pitchFamily="2" charset="0"/>
                </a:rPr>
                <a:t>Struggle with Hierarchical Patterns: </a:t>
              </a:r>
              <a:r>
                <a:rPr lang="en-US" sz="1600" dirty="0">
                  <a:solidFill>
                    <a:schemeClr val="bg1"/>
                  </a:solidFill>
                  <a:latin typeface="Poppins" panose="00000500000000000000" pitchFamily="2" charset="0"/>
                  <a:cs typeface="Poppins" panose="00000500000000000000" pitchFamily="2" charset="0"/>
                </a:rPr>
                <a:t>Real-world data like images, speech, language have layers of abstraction.</a:t>
              </a:r>
            </a:p>
          </p:txBody>
        </p:sp>
        <p:sp>
          <p:nvSpPr>
            <p:cNvPr id="22" name="Freeform: Shape 21">
              <a:extLst>
                <a:ext uri="{FF2B5EF4-FFF2-40B4-BE49-F238E27FC236}">
                  <a16:creationId xmlns:a16="http://schemas.microsoft.com/office/drawing/2014/main" id="{3A6A8A60-5AEA-98A0-30E9-5B50CA2AFB44}"/>
                </a:ext>
              </a:extLst>
            </p:cNvPr>
            <p:cNvSpPr/>
            <p:nvPr/>
          </p:nvSpPr>
          <p:spPr>
            <a:xfrm>
              <a:off x="671009" y="2948232"/>
              <a:ext cx="141407" cy="961534"/>
            </a:xfrm>
            <a:custGeom>
              <a:avLst/>
              <a:gdLst>
                <a:gd name="connsiteX0" fmla="*/ 160259 w 273379"/>
                <a:gd name="connsiteY0" fmla="*/ 0 h 961534"/>
                <a:gd name="connsiteX1" fmla="*/ 273379 w 273379"/>
                <a:gd name="connsiteY1" fmla="*/ 0 h 961534"/>
                <a:gd name="connsiteX2" fmla="*/ 273379 w 273379"/>
                <a:gd name="connsiteY2" fmla="*/ 961534 h 961534"/>
                <a:gd name="connsiteX3" fmla="*/ 160259 w 273379"/>
                <a:gd name="connsiteY3" fmla="*/ 961534 h 961534"/>
                <a:gd name="connsiteX4" fmla="*/ 0 w 273379"/>
                <a:gd name="connsiteY4" fmla="*/ 801275 h 961534"/>
                <a:gd name="connsiteX5" fmla="*/ 0 w 273379"/>
                <a:gd name="connsiteY5" fmla="*/ 160259 h 961534"/>
                <a:gd name="connsiteX6" fmla="*/ 160259 w 273379"/>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79" h="961534">
                  <a:moveTo>
                    <a:pt x="160259" y="0"/>
                  </a:moveTo>
                  <a:lnTo>
                    <a:pt x="273379" y="0"/>
                  </a:lnTo>
                  <a:lnTo>
                    <a:pt x="273379" y="961534"/>
                  </a:lnTo>
                  <a:lnTo>
                    <a:pt x="160259" y="961534"/>
                  </a:lnTo>
                  <a:cubicBezTo>
                    <a:pt x="71750" y="961534"/>
                    <a:pt x="0" y="889784"/>
                    <a:pt x="0" y="801275"/>
                  </a:cubicBezTo>
                  <a:lnTo>
                    <a:pt x="0" y="160259"/>
                  </a:lnTo>
                  <a:cubicBezTo>
                    <a:pt x="0" y="71750"/>
                    <a:pt x="71750" y="0"/>
                    <a:pt x="160259" y="0"/>
                  </a:cubicBezTo>
                  <a:close/>
                </a:path>
              </a:pathLst>
            </a:custGeom>
            <a:solidFill>
              <a:srgbClr val="FF902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Poppins" panose="00000500000000000000" pitchFamily="2" charset="0"/>
                <a:cs typeface="Poppins" panose="00000500000000000000" pitchFamily="2" charset="0"/>
              </a:endParaRPr>
            </a:p>
          </p:txBody>
        </p:sp>
      </p:grpSp>
      <p:grpSp>
        <p:nvGrpSpPr>
          <p:cNvPr id="28" name="Group 27">
            <a:extLst>
              <a:ext uri="{FF2B5EF4-FFF2-40B4-BE49-F238E27FC236}">
                <a16:creationId xmlns:a16="http://schemas.microsoft.com/office/drawing/2014/main" id="{9BD2493A-5174-5894-0D21-0B52F7B34184}"/>
              </a:ext>
            </a:extLst>
          </p:cNvPr>
          <p:cNvGrpSpPr/>
          <p:nvPr/>
        </p:nvGrpSpPr>
        <p:grpSpPr>
          <a:xfrm>
            <a:off x="671009" y="4121782"/>
            <a:ext cx="5825767" cy="961535"/>
            <a:chOff x="671009" y="4121782"/>
            <a:chExt cx="5825767" cy="961535"/>
          </a:xfrm>
        </p:grpSpPr>
        <p:sp>
          <p:nvSpPr>
            <p:cNvPr id="23" name="Rectangle: Rounded Corners 22">
              <a:extLst>
                <a:ext uri="{FF2B5EF4-FFF2-40B4-BE49-F238E27FC236}">
                  <a16:creationId xmlns:a16="http://schemas.microsoft.com/office/drawing/2014/main" id="{CE753290-E4F5-4820-E993-FFDE2B9395C0}"/>
                </a:ext>
              </a:extLst>
            </p:cNvPr>
            <p:cNvSpPr/>
            <p:nvPr/>
          </p:nvSpPr>
          <p:spPr>
            <a:xfrm>
              <a:off x="671011" y="4121783"/>
              <a:ext cx="5759777" cy="961534"/>
            </a:xfrm>
            <a:prstGeom prst="roundRect">
              <a:avLst/>
            </a:prstGeom>
            <a:solidFill>
              <a:schemeClr val="tx1">
                <a:lumMod val="85000"/>
                <a:lumOff val="15000"/>
              </a:schemeClr>
            </a:solidFill>
            <a:ln>
              <a:noFill/>
            </a:ln>
            <a:effectLst>
              <a:outerShdw blurRad="63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53DD042F-52C4-9655-10F7-8CE28DA680EB}"/>
                </a:ext>
              </a:extLst>
            </p:cNvPr>
            <p:cNvSpPr txBox="1"/>
            <p:nvPr/>
          </p:nvSpPr>
          <p:spPr>
            <a:xfrm>
              <a:off x="812413" y="4220906"/>
              <a:ext cx="5684363" cy="830997"/>
            </a:xfrm>
            <a:prstGeom prst="rect">
              <a:avLst/>
            </a:prstGeom>
            <a:noFill/>
          </p:spPr>
          <p:txBody>
            <a:bodyPr wrap="square" rtlCol="0">
              <a:spAutoFit/>
            </a:bodyPr>
            <a:lstStyle/>
            <a:p>
              <a:r>
                <a:rPr lang="en-US" sz="1600" dirty="0">
                  <a:gradFill>
                    <a:gsLst>
                      <a:gs pos="0">
                        <a:srgbClr val="EA4335"/>
                      </a:gs>
                      <a:gs pos="100000">
                        <a:srgbClr val="FF902A"/>
                      </a:gs>
                    </a:gsLst>
                    <a:lin ang="0" scaled="1"/>
                  </a:gradFill>
                  <a:latin typeface="Poppins" panose="00000500000000000000" pitchFamily="2" charset="0"/>
                  <a:cs typeface="Poppins" panose="00000500000000000000" pitchFamily="2" charset="0"/>
                </a:rPr>
                <a:t>Limited Feature Learning: </a:t>
              </a:r>
              <a:r>
                <a:rPr lang="en-US" sz="1600" dirty="0">
                  <a:solidFill>
                    <a:schemeClr val="bg1"/>
                  </a:solidFill>
                  <a:latin typeface="Poppins" panose="00000500000000000000" pitchFamily="2" charset="0"/>
                  <a:cs typeface="Poppins" panose="00000500000000000000" pitchFamily="2" charset="0"/>
                </a:rPr>
                <a:t>Shallow networks rely more on handcrafted features or struggle to extract deep features.</a:t>
              </a:r>
            </a:p>
          </p:txBody>
        </p:sp>
        <p:sp>
          <p:nvSpPr>
            <p:cNvPr id="25" name="Freeform: Shape 24">
              <a:extLst>
                <a:ext uri="{FF2B5EF4-FFF2-40B4-BE49-F238E27FC236}">
                  <a16:creationId xmlns:a16="http://schemas.microsoft.com/office/drawing/2014/main" id="{8C0E8A12-B0AA-E66F-F3DE-62392A04636D}"/>
                </a:ext>
              </a:extLst>
            </p:cNvPr>
            <p:cNvSpPr/>
            <p:nvPr/>
          </p:nvSpPr>
          <p:spPr>
            <a:xfrm>
              <a:off x="671009" y="4121782"/>
              <a:ext cx="141407" cy="961534"/>
            </a:xfrm>
            <a:custGeom>
              <a:avLst/>
              <a:gdLst>
                <a:gd name="connsiteX0" fmla="*/ 160259 w 273379"/>
                <a:gd name="connsiteY0" fmla="*/ 0 h 961534"/>
                <a:gd name="connsiteX1" fmla="*/ 273379 w 273379"/>
                <a:gd name="connsiteY1" fmla="*/ 0 h 961534"/>
                <a:gd name="connsiteX2" fmla="*/ 273379 w 273379"/>
                <a:gd name="connsiteY2" fmla="*/ 961534 h 961534"/>
                <a:gd name="connsiteX3" fmla="*/ 160259 w 273379"/>
                <a:gd name="connsiteY3" fmla="*/ 961534 h 961534"/>
                <a:gd name="connsiteX4" fmla="*/ 0 w 273379"/>
                <a:gd name="connsiteY4" fmla="*/ 801275 h 961534"/>
                <a:gd name="connsiteX5" fmla="*/ 0 w 273379"/>
                <a:gd name="connsiteY5" fmla="*/ 160259 h 961534"/>
                <a:gd name="connsiteX6" fmla="*/ 160259 w 273379"/>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79" h="961534">
                  <a:moveTo>
                    <a:pt x="160259" y="0"/>
                  </a:moveTo>
                  <a:lnTo>
                    <a:pt x="273379" y="0"/>
                  </a:lnTo>
                  <a:lnTo>
                    <a:pt x="273379" y="961534"/>
                  </a:lnTo>
                  <a:lnTo>
                    <a:pt x="160259" y="961534"/>
                  </a:lnTo>
                  <a:cubicBezTo>
                    <a:pt x="71750" y="961534"/>
                    <a:pt x="0" y="889784"/>
                    <a:pt x="0" y="801275"/>
                  </a:cubicBezTo>
                  <a:lnTo>
                    <a:pt x="0" y="160259"/>
                  </a:lnTo>
                  <a:cubicBezTo>
                    <a:pt x="0" y="71750"/>
                    <a:pt x="71750" y="0"/>
                    <a:pt x="160259" y="0"/>
                  </a:cubicBezTo>
                  <a:close/>
                </a:path>
              </a:pathLst>
            </a:custGeom>
            <a:solidFill>
              <a:srgbClr val="FF902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26863684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8D46E-78F7-1C89-D4CB-325C62BE68A9}"/>
            </a:ext>
          </a:extLst>
        </p:cNvPr>
        <p:cNvGrpSpPr/>
        <p:nvPr/>
      </p:nvGrpSpPr>
      <p:grpSpPr>
        <a:xfrm>
          <a:off x="0" y="0"/>
          <a:ext cx="0" cy="0"/>
          <a:chOff x="0" y="0"/>
          <a:chExt cx="0" cy="0"/>
        </a:xfrm>
      </p:grpSpPr>
      <p:sp>
        <p:nvSpPr>
          <p:cNvPr id="29" name="Rectangle 28">
            <a:extLst>
              <a:ext uri="{FF2B5EF4-FFF2-40B4-BE49-F238E27FC236}">
                <a16:creationId xmlns:a16="http://schemas.microsoft.com/office/drawing/2014/main" id="{ECFC37A3-FFF9-10CF-B89C-65CEBAB9B632}"/>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4530D1BA-CCCC-9E09-ACD2-10715BC1A694}"/>
              </a:ext>
            </a:extLst>
          </p:cNvPr>
          <p:cNvSpPr txBox="1"/>
          <p:nvPr/>
        </p:nvSpPr>
        <p:spPr>
          <a:xfrm>
            <a:off x="500958" y="307804"/>
            <a:ext cx="10361006" cy="523220"/>
          </a:xfrm>
          <a:prstGeom prst="rect">
            <a:avLst/>
          </a:prstGeom>
          <a:noFill/>
        </p:spPr>
        <p:txBody>
          <a:bodyPr wrap="square" rtlCol="0">
            <a:spAutoFit/>
          </a:bodyPr>
          <a:lstStyle/>
          <a:p>
            <a:r>
              <a:rPr lang="en-US" sz="2800" dirty="0">
                <a:solidFill>
                  <a:schemeClr val="bg1"/>
                </a:solidFill>
                <a:latin typeface="Inter" panose="02000503000000020004" pitchFamily="2" charset="0"/>
                <a:ea typeface="Inter" panose="02000503000000020004" pitchFamily="2" charset="0"/>
              </a:rPr>
              <a:t>Why Go Deeper?</a:t>
            </a:r>
          </a:p>
        </p:txBody>
      </p:sp>
      <p:sp>
        <p:nvSpPr>
          <p:cNvPr id="6" name="TextBox 5">
            <a:extLst>
              <a:ext uri="{FF2B5EF4-FFF2-40B4-BE49-F238E27FC236}">
                <a16:creationId xmlns:a16="http://schemas.microsoft.com/office/drawing/2014/main" id="{B591CE1D-BC4D-4B77-B36B-F5997E7B86EC}"/>
              </a:ext>
            </a:extLst>
          </p:cNvPr>
          <p:cNvSpPr txBox="1"/>
          <p:nvPr/>
        </p:nvSpPr>
        <p:spPr>
          <a:xfrm>
            <a:off x="7134471" y="1510226"/>
            <a:ext cx="4353846" cy="1631216"/>
          </a:xfrm>
          <a:prstGeom prst="rect">
            <a:avLst/>
          </a:prstGeom>
          <a:noFill/>
        </p:spPr>
        <p:txBody>
          <a:bodyPr wrap="square" rtlCol="0">
            <a:spAutoFit/>
          </a:bodyPr>
          <a:lstStyle/>
          <a:p>
            <a:pPr algn="r"/>
            <a:r>
              <a:rPr lang="en-US" sz="2000" dirty="0">
                <a:solidFill>
                  <a:schemeClr val="bg1"/>
                </a:solidFill>
                <a:latin typeface="Poppins" panose="00000500000000000000" pitchFamily="2" charset="0"/>
                <a:cs typeface="Poppins" panose="00000500000000000000" pitchFamily="2" charset="0"/>
              </a:rPr>
              <a:t>Shallow neural networks </a:t>
            </a:r>
            <a:r>
              <a:rPr lang="en-US" sz="2000" dirty="0">
                <a:gradFill>
                  <a:gsLst>
                    <a:gs pos="0">
                      <a:srgbClr val="EA4335"/>
                    </a:gs>
                    <a:gs pos="100000">
                      <a:srgbClr val="FF902A"/>
                    </a:gs>
                  </a:gsLst>
                  <a:lin ang="0" scaled="1"/>
                </a:gradFill>
                <a:latin typeface="Poppins" panose="00000500000000000000" pitchFamily="2" charset="0"/>
                <a:cs typeface="Poppins" panose="00000500000000000000" pitchFamily="2" charset="0"/>
              </a:rPr>
              <a:t>struggle</a:t>
            </a:r>
            <a:r>
              <a:rPr lang="en-US" sz="2000" dirty="0">
                <a:solidFill>
                  <a:schemeClr val="bg1"/>
                </a:solidFill>
                <a:latin typeface="Poppins" panose="00000500000000000000" pitchFamily="2" charset="0"/>
                <a:cs typeface="Poppins" panose="00000500000000000000" pitchFamily="2" charset="0"/>
              </a:rPr>
              <a:t> with </a:t>
            </a:r>
            <a:r>
              <a:rPr lang="en-US" sz="2000" dirty="0">
                <a:gradFill>
                  <a:gsLst>
                    <a:gs pos="0">
                      <a:srgbClr val="EA4335"/>
                    </a:gs>
                    <a:gs pos="100000">
                      <a:srgbClr val="FF902A"/>
                    </a:gs>
                  </a:gsLst>
                  <a:lin ang="0" scaled="1"/>
                </a:gradFill>
                <a:latin typeface="Poppins" panose="00000500000000000000" pitchFamily="2" charset="0"/>
                <a:cs typeface="Poppins" panose="00000500000000000000" pitchFamily="2" charset="0"/>
              </a:rPr>
              <a:t>complex patterns </a:t>
            </a:r>
            <a:r>
              <a:rPr lang="en-US" sz="2000" dirty="0">
                <a:solidFill>
                  <a:schemeClr val="bg1"/>
                </a:solidFill>
                <a:latin typeface="Poppins" panose="00000500000000000000" pitchFamily="2" charset="0"/>
                <a:cs typeface="Poppins" panose="00000500000000000000" pitchFamily="2" charset="0"/>
              </a:rPr>
              <a:t>and need too </a:t>
            </a:r>
            <a:r>
              <a:rPr lang="en-US" sz="2000" dirty="0">
                <a:gradFill>
                  <a:gsLst>
                    <a:gs pos="0">
                      <a:srgbClr val="EA4335"/>
                    </a:gs>
                    <a:gs pos="100000">
                      <a:srgbClr val="FF902A"/>
                    </a:gs>
                  </a:gsLst>
                  <a:lin ang="0" scaled="1"/>
                </a:gradFill>
                <a:latin typeface="Poppins" panose="00000500000000000000" pitchFamily="2" charset="0"/>
                <a:cs typeface="Poppins" panose="00000500000000000000" pitchFamily="2" charset="0"/>
              </a:rPr>
              <a:t>many neurons </a:t>
            </a:r>
            <a:r>
              <a:rPr lang="en-US" sz="2000" dirty="0">
                <a:solidFill>
                  <a:schemeClr val="bg1"/>
                </a:solidFill>
                <a:latin typeface="Poppins" panose="00000500000000000000" pitchFamily="2" charset="0"/>
                <a:cs typeface="Poppins" panose="00000500000000000000" pitchFamily="2" charset="0"/>
              </a:rPr>
              <a:t>to approximate </a:t>
            </a:r>
            <a:r>
              <a:rPr lang="en-US" sz="2000" dirty="0">
                <a:gradFill>
                  <a:gsLst>
                    <a:gs pos="0">
                      <a:srgbClr val="EA4335"/>
                    </a:gs>
                    <a:gs pos="100000">
                      <a:srgbClr val="FF902A"/>
                    </a:gs>
                  </a:gsLst>
                  <a:lin ang="0" scaled="1"/>
                </a:gradFill>
                <a:latin typeface="Poppins" panose="00000500000000000000" pitchFamily="2" charset="0"/>
                <a:cs typeface="Poppins" panose="00000500000000000000" pitchFamily="2" charset="0"/>
              </a:rPr>
              <a:t>real-world functions </a:t>
            </a:r>
            <a:r>
              <a:rPr lang="en-US" sz="2000" dirty="0">
                <a:solidFill>
                  <a:schemeClr val="bg1"/>
                </a:solidFill>
                <a:latin typeface="Poppins" panose="00000500000000000000" pitchFamily="2" charset="0"/>
                <a:cs typeface="Poppins" panose="00000500000000000000" pitchFamily="2" charset="0"/>
              </a:rPr>
              <a:t>efficiently. </a:t>
            </a:r>
            <a:endParaRPr lang="en-US" sz="2000" dirty="0">
              <a:solidFill>
                <a:schemeClr val="tx1">
                  <a:lumMod val="75000"/>
                  <a:lumOff val="25000"/>
                </a:schemeClr>
              </a:solidFill>
              <a:latin typeface="Poppins" panose="00000500000000000000" pitchFamily="2" charset="0"/>
              <a:cs typeface="Poppins" panose="00000500000000000000" pitchFamily="2" charset="0"/>
            </a:endParaRPr>
          </a:p>
        </p:txBody>
      </p:sp>
      <p:sp>
        <p:nvSpPr>
          <p:cNvPr id="7" name="TextBox 6">
            <a:extLst>
              <a:ext uri="{FF2B5EF4-FFF2-40B4-BE49-F238E27FC236}">
                <a16:creationId xmlns:a16="http://schemas.microsoft.com/office/drawing/2014/main" id="{8A7D881B-C3C6-FB4A-D779-BF48F10587A3}"/>
              </a:ext>
            </a:extLst>
          </p:cNvPr>
          <p:cNvSpPr txBox="1"/>
          <p:nvPr/>
        </p:nvSpPr>
        <p:spPr>
          <a:xfrm>
            <a:off x="7591425" y="3716559"/>
            <a:ext cx="3896892" cy="1631216"/>
          </a:xfrm>
          <a:prstGeom prst="rect">
            <a:avLst/>
          </a:prstGeom>
          <a:noFill/>
        </p:spPr>
        <p:txBody>
          <a:bodyPr wrap="square" rtlCol="0">
            <a:spAutoFit/>
          </a:bodyPr>
          <a:lstStyle/>
          <a:p>
            <a:pPr algn="r"/>
            <a:r>
              <a:rPr lang="en-US" sz="2000" dirty="0">
                <a:solidFill>
                  <a:schemeClr val="bg1"/>
                </a:solidFill>
                <a:latin typeface="Poppins" panose="00000500000000000000" pitchFamily="2" charset="0"/>
                <a:cs typeface="Poppins" panose="00000500000000000000" pitchFamily="2" charset="0"/>
              </a:rPr>
              <a:t>The solution is to </a:t>
            </a:r>
            <a:r>
              <a:rPr lang="en-US" sz="2000" dirty="0">
                <a:gradFill>
                  <a:gsLst>
                    <a:gs pos="0">
                      <a:srgbClr val="EA4335"/>
                    </a:gs>
                    <a:gs pos="100000">
                      <a:srgbClr val="FF902A"/>
                    </a:gs>
                  </a:gsLst>
                  <a:lin ang="0" scaled="1"/>
                </a:gradFill>
                <a:latin typeface="Poppins" panose="00000500000000000000" pitchFamily="2" charset="0"/>
                <a:cs typeface="Poppins" panose="00000500000000000000" pitchFamily="2" charset="0"/>
              </a:rPr>
              <a:t>go deeper</a:t>
            </a:r>
            <a:r>
              <a:rPr lang="en-US" sz="2000" dirty="0">
                <a:solidFill>
                  <a:schemeClr val="bg1"/>
                </a:solidFill>
                <a:latin typeface="Poppins" panose="00000500000000000000" pitchFamily="2" charset="0"/>
                <a:cs typeface="Poppins" panose="00000500000000000000" pitchFamily="2" charset="0"/>
              </a:rPr>
              <a:t>—adding </a:t>
            </a:r>
            <a:r>
              <a:rPr lang="en-US" sz="2000" dirty="0">
                <a:gradFill>
                  <a:gsLst>
                    <a:gs pos="0">
                      <a:srgbClr val="EA4335"/>
                    </a:gs>
                    <a:gs pos="100000">
                      <a:srgbClr val="FF902A"/>
                    </a:gs>
                  </a:gsLst>
                  <a:lin ang="0" scaled="1"/>
                </a:gradFill>
                <a:latin typeface="Poppins" panose="00000500000000000000" pitchFamily="2" charset="0"/>
                <a:cs typeface="Poppins" panose="00000500000000000000" pitchFamily="2" charset="0"/>
              </a:rPr>
              <a:t>more layers</a:t>
            </a:r>
            <a:r>
              <a:rPr lang="en-US" sz="2000" dirty="0">
                <a:solidFill>
                  <a:schemeClr val="bg1"/>
                </a:solidFill>
                <a:latin typeface="Poppins" panose="00000500000000000000" pitchFamily="2" charset="0"/>
                <a:cs typeface="Poppins" panose="00000500000000000000" pitchFamily="2" charset="0"/>
              </a:rPr>
              <a:t> enables the model to </a:t>
            </a:r>
            <a:r>
              <a:rPr lang="en-US" sz="2000" dirty="0">
                <a:gradFill>
                  <a:gsLst>
                    <a:gs pos="0">
                      <a:srgbClr val="EA4335"/>
                    </a:gs>
                    <a:gs pos="100000">
                      <a:srgbClr val="FF902A"/>
                    </a:gs>
                  </a:gsLst>
                  <a:lin ang="0" scaled="1"/>
                </a:gradFill>
                <a:latin typeface="Poppins" panose="00000500000000000000" pitchFamily="2" charset="0"/>
                <a:cs typeface="Poppins" panose="00000500000000000000" pitchFamily="2" charset="0"/>
              </a:rPr>
              <a:t>learn hierarchical features</a:t>
            </a:r>
            <a:r>
              <a:rPr lang="en-US" sz="2000" dirty="0">
                <a:solidFill>
                  <a:schemeClr val="bg1"/>
                </a:solidFill>
                <a:latin typeface="Poppins" panose="00000500000000000000" pitchFamily="2" charset="0"/>
                <a:cs typeface="Poppins" panose="00000500000000000000" pitchFamily="2" charset="0"/>
              </a:rPr>
              <a:t> and </a:t>
            </a:r>
            <a:r>
              <a:rPr lang="en-US" sz="2000" dirty="0">
                <a:gradFill>
                  <a:gsLst>
                    <a:gs pos="0">
                      <a:srgbClr val="EA4335"/>
                    </a:gs>
                    <a:gs pos="100000">
                      <a:srgbClr val="FF902A"/>
                    </a:gs>
                  </a:gsLst>
                  <a:lin ang="0" scaled="1"/>
                </a:gradFill>
                <a:latin typeface="Poppins" panose="00000500000000000000" pitchFamily="2" charset="0"/>
                <a:cs typeface="Poppins" panose="00000500000000000000" pitchFamily="2" charset="0"/>
              </a:rPr>
              <a:t>generalize</a:t>
            </a:r>
            <a:r>
              <a:rPr lang="en-US" sz="2000" dirty="0">
                <a:solidFill>
                  <a:schemeClr val="bg1"/>
                </a:solidFill>
                <a:latin typeface="Poppins" panose="00000500000000000000" pitchFamily="2" charset="0"/>
                <a:cs typeface="Poppins" panose="00000500000000000000" pitchFamily="2" charset="0"/>
              </a:rPr>
              <a:t> better.</a:t>
            </a:r>
          </a:p>
        </p:txBody>
      </p:sp>
      <p:grpSp>
        <p:nvGrpSpPr>
          <p:cNvPr id="26" name="Group 25">
            <a:extLst>
              <a:ext uri="{FF2B5EF4-FFF2-40B4-BE49-F238E27FC236}">
                <a16:creationId xmlns:a16="http://schemas.microsoft.com/office/drawing/2014/main" id="{5C934363-2F9B-4BE4-5392-96DFB13DD932}"/>
              </a:ext>
            </a:extLst>
          </p:cNvPr>
          <p:cNvGrpSpPr/>
          <p:nvPr/>
        </p:nvGrpSpPr>
        <p:grpSpPr>
          <a:xfrm>
            <a:off x="671009" y="1772238"/>
            <a:ext cx="5825767" cy="961535"/>
            <a:chOff x="671009" y="1772238"/>
            <a:chExt cx="5825767" cy="961535"/>
          </a:xfrm>
        </p:grpSpPr>
        <p:sp>
          <p:nvSpPr>
            <p:cNvPr id="9" name="Rectangle: Rounded Corners 8">
              <a:extLst>
                <a:ext uri="{FF2B5EF4-FFF2-40B4-BE49-F238E27FC236}">
                  <a16:creationId xmlns:a16="http://schemas.microsoft.com/office/drawing/2014/main" id="{7C66D337-C9CA-A61D-3DC9-367131F6C856}"/>
                </a:ext>
              </a:extLst>
            </p:cNvPr>
            <p:cNvSpPr/>
            <p:nvPr/>
          </p:nvSpPr>
          <p:spPr>
            <a:xfrm>
              <a:off x="671011" y="1772239"/>
              <a:ext cx="5759777" cy="961534"/>
            </a:xfrm>
            <a:prstGeom prst="roundRect">
              <a:avLst/>
            </a:prstGeom>
            <a:solidFill>
              <a:schemeClr val="tx1">
                <a:lumMod val="85000"/>
                <a:lumOff val="15000"/>
              </a:schemeClr>
            </a:solidFill>
            <a:ln>
              <a:noFill/>
            </a:ln>
            <a:effectLst>
              <a:outerShdw blurRad="63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10" name="TextBox 9">
              <a:extLst>
                <a:ext uri="{FF2B5EF4-FFF2-40B4-BE49-F238E27FC236}">
                  <a16:creationId xmlns:a16="http://schemas.microsoft.com/office/drawing/2014/main" id="{040DC60F-7D0A-23A5-63DB-6A4730058E14}"/>
                </a:ext>
              </a:extLst>
            </p:cNvPr>
            <p:cNvSpPr txBox="1"/>
            <p:nvPr/>
          </p:nvSpPr>
          <p:spPr>
            <a:xfrm>
              <a:off x="812413" y="1837506"/>
              <a:ext cx="5684363" cy="830997"/>
            </a:xfrm>
            <a:prstGeom prst="rect">
              <a:avLst/>
            </a:prstGeom>
            <a:noFill/>
          </p:spPr>
          <p:txBody>
            <a:bodyPr wrap="square" rtlCol="0">
              <a:spAutoFit/>
            </a:bodyPr>
            <a:lstStyle/>
            <a:p>
              <a:r>
                <a:rPr lang="en-US" sz="1600" dirty="0">
                  <a:gradFill>
                    <a:gsLst>
                      <a:gs pos="0">
                        <a:srgbClr val="EA4335"/>
                      </a:gs>
                      <a:gs pos="100000">
                        <a:srgbClr val="FF902A"/>
                      </a:gs>
                    </a:gsLst>
                    <a:lin ang="0" scaled="1"/>
                  </a:gradFill>
                  <a:latin typeface="Poppins" panose="00000500000000000000" pitchFamily="2" charset="0"/>
                  <a:cs typeface="Poppins" panose="00000500000000000000" pitchFamily="2" charset="0"/>
                </a:rPr>
                <a:t>Shallow NNs Can Approximate Any Function but </a:t>
              </a:r>
              <a:r>
                <a:rPr lang="en-US" sz="1600" dirty="0">
                  <a:solidFill>
                    <a:schemeClr val="bg1"/>
                  </a:solidFill>
                  <a:latin typeface="Poppins" panose="00000500000000000000" pitchFamily="2" charset="0"/>
                  <a:cs typeface="Poppins" panose="00000500000000000000" pitchFamily="2" charset="0"/>
                </a:rPr>
                <a:t>they may require too many neurons to model complex functions.</a:t>
              </a:r>
            </a:p>
          </p:txBody>
        </p:sp>
        <p:sp>
          <p:nvSpPr>
            <p:cNvPr id="11" name="Freeform: Shape 10">
              <a:extLst>
                <a:ext uri="{FF2B5EF4-FFF2-40B4-BE49-F238E27FC236}">
                  <a16:creationId xmlns:a16="http://schemas.microsoft.com/office/drawing/2014/main" id="{A928FA10-D5CA-9640-0DBB-DE1AE3EB0871}"/>
                </a:ext>
              </a:extLst>
            </p:cNvPr>
            <p:cNvSpPr/>
            <p:nvPr/>
          </p:nvSpPr>
          <p:spPr>
            <a:xfrm>
              <a:off x="671009" y="1772238"/>
              <a:ext cx="141407" cy="961534"/>
            </a:xfrm>
            <a:custGeom>
              <a:avLst/>
              <a:gdLst>
                <a:gd name="connsiteX0" fmla="*/ 160259 w 273379"/>
                <a:gd name="connsiteY0" fmla="*/ 0 h 961534"/>
                <a:gd name="connsiteX1" fmla="*/ 273379 w 273379"/>
                <a:gd name="connsiteY1" fmla="*/ 0 h 961534"/>
                <a:gd name="connsiteX2" fmla="*/ 273379 w 273379"/>
                <a:gd name="connsiteY2" fmla="*/ 961534 h 961534"/>
                <a:gd name="connsiteX3" fmla="*/ 160259 w 273379"/>
                <a:gd name="connsiteY3" fmla="*/ 961534 h 961534"/>
                <a:gd name="connsiteX4" fmla="*/ 0 w 273379"/>
                <a:gd name="connsiteY4" fmla="*/ 801275 h 961534"/>
                <a:gd name="connsiteX5" fmla="*/ 0 w 273379"/>
                <a:gd name="connsiteY5" fmla="*/ 160259 h 961534"/>
                <a:gd name="connsiteX6" fmla="*/ 160259 w 273379"/>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79" h="961534">
                  <a:moveTo>
                    <a:pt x="160259" y="0"/>
                  </a:moveTo>
                  <a:lnTo>
                    <a:pt x="273379" y="0"/>
                  </a:lnTo>
                  <a:lnTo>
                    <a:pt x="273379" y="961534"/>
                  </a:lnTo>
                  <a:lnTo>
                    <a:pt x="160259" y="961534"/>
                  </a:lnTo>
                  <a:cubicBezTo>
                    <a:pt x="71750" y="961534"/>
                    <a:pt x="0" y="889784"/>
                    <a:pt x="0" y="801275"/>
                  </a:cubicBezTo>
                  <a:lnTo>
                    <a:pt x="0" y="160259"/>
                  </a:lnTo>
                  <a:cubicBezTo>
                    <a:pt x="0" y="71750"/>
                    <a:pt x="71750" y="0"/>
                    <a:pt x="160259" y="0"/>
                  </a:cubicBezTo>
                  <a:close/>
                </a:path>
              </a:pathLst>
            </a:custGeom>
            <a:solidFill>
              <a:srgbClr val="FF902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Poppins" panose="00000500000000000000" pitchFamily="2" charset="0"/>
                <a:cs typeface="Poppins" panose="00000500000000000000" pitchFamily="2" charset="0"/>
              </a:endParaRPr>
            </a:p>
          </p:txBody>
        </p:sp>
      </p:grpSp>
      <p:grpSp>
        <p:nvGrpSpPr>
          <p:cNvPr id="27" name="Group 26">
            <a:extLst>
              <a:ext uri="{FF2B5EF4-FFF2-40B4-BE49-F238E27FC236}">
                <a16:creationId xmlns:a16="http://schemas.microsoft.com/office/drawing/2014/main" id="{E948FAE7-6BDD-9513-B8B7-A74F0FE95C44}"/>
              </a:ext>
            </a:extLst>
          </p:cNvPr>
          <p:cNvGrpSpPr/>
          <p:nvPr/>
        </p:nvGrpSpPr>
        <p:grpSpPr>
          <a:xfrm>
            <a:off x="671009" y="2947010"/>
            <a:ext cx="5825767" cy="961535"/>
            <a:chOff x="671009" y="2948232"/>
            <a:chExt cx="5825767" cy="961535"/>
          </a:xfrm>
        </p:grpSpPr>
        <p:sp>
          <p:nvSpPr>
            <p:cNvPr id="20" name="Rectangle: Rounded Corners 19">
              <a:extLst>
                <a:ext uri="{FF2B5EF4-FFF2-40B4-BE49-F238E27FC236}">
                  <a16:creationId xmlns:a16="http://schemas.microsoft.com/office/drawing/2014/main" id="{2B3E65CF-56F5-4C7B-8EA7-9C3C1DC0A1D3}"/>
                </a:ext>
              </a:extLst>
            </p:cNvPr>
            <p:cNvSpPr/>
            <p:nvPr/>
          </p:nvSpPr>
          <p:spPr>
            <a:xfrm>
              <a:off x="671011" y="2948233"/>
              <a:ext cx="5759777" cy="961534"/>
            </a:xfrm>
            <a:prstGeom prst="roundRect">
              <a:avLst/>
            </a:prstGeom>
            <a:solidFill>
              <a:schemeClr val="tx1">
                <a:lumMod val="85000"/>
                <a:lumOff val="15000"/>
              </a:schemeClr>
            </a:solidFill>
            <a:ln>
              <a:noFill/>
            </a:ln>
            <a:effectLst>
              <a:outerShdw blurRad="63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07512163-41D3-49C3-8E4C-8DAAA861F6DF}"/>
                </a:ext>
              </a:extLst>
            </p:cNvPr>
            <p:cNvSpPr txBox="1"/>
            <p:nvPr/>
          </p:nvSpPr>
          <p:spPr>
            <a:xfrm>
              <a:off x="812413" y="3044913"/>
              <a:ext cx="5684363" cy="830997"/>
            </a:xfrm>
            <a:prstGeom prst="rect">
              <a:avLst/>
            </a:prstGeom>
            <a:noFill/>
          </p:spPr>
          <p:txBody>
            <a:bodyPr wrap="square" rtlCol="0">
              <a:spAutoFit/>
            </a:bodyPr>
            <a:lstStyle/>
            <a:p>
              <a:r>
                <a:rPr lang="en-US" sz="1600" dirty="0">
                  <a:gradFill>
                    <a:gsLst>
                      <a:gs pos="0">
                        <a:srgbClr val="EA4335"/>
                      </a:gs>
                      <a:gs pos="100000">
                        <a:srgbClr val="FF902A"/>
                      </a:gs>
                    </a:gsLst>
                    <a:lin ang="0" scaled="1"/>
                  </a:gradFill>
                  <a:latin typeface="Poppins" panose="00000500000000000000" pitchFamily="2" charset="0"/>
                  <a:cs typeface="Poppins" panose="00000500000000000000" pitchFamily="2" charset="0"/>
                </a:rPr>
                <a:t>Struggle with Hierarchical Patterns: </a:t>
              </a:r>
              <a:r>
                <a:rPr lang="en-US" sz="1600" dirty="0">
                  <a:solidFill>
                    <a:schemeClr val="bg1"/>
                  </a:solidFill>
                  <a:latin typeface="Poppins" panose="00000500000000000000" pitchFamily="2" charset="0"/>
                  <a:cs typeface="Poppins" panose="00000500000000000000" pitchFamily="2" charset="0"/>
                </a:rPr>
                <a:t>Real-world data like images, speech, language have layers of abstraction.</a:t>
              </a:r>
            </a:p>
          </p:txBody>
        </p:sp>
        <p:sp>
          <p:nvSpPr>
            <p:cNvPr id="22" name="Freeform: Shape 21">
              <a:extLst>
                <a:ext uri="{FF2B5EF4-FFF2-40B4-BE49-F238E27FC236}">
                  <a16:creationId xmlns:a16="http://schemas.microsoft.com/office/drawing/2014/main" id="{18DFE89F-78C6-CC08-00C4-D23669182095}"/>
                </a:ext>
              </a:extLst>
            </p:cNvPr>
            <p:cNvSpPr/>
            <p:nvPr/>
          </p:nvSpPr>
          <p:spPr>
            <a:xfrm>
              <a:off x="671009" y="2948232"/>
              <a:ext cx="141407" cy="961534"/>
            </a:xfrm>
            <a:custGeom>
              <a:avLst/>
              <a:gdLst>
                <a:gd name="connsiteX0" fmla="*/ 160259 w 273379"/>
                <a:gd name="connsiteY0" fmla="*/ 0 h 961534"/>
                <a:gd name="connsiteX1" fmla="*/ 273379 w 273379"/>
                <a:gd name="connsiteY1" fmla="*/ 0 h 961534"/>
                <a:gd name="connsiteX2" fmla="*/ 273379 w 273379"/>
                <a:gd name="connsiteY2" fmla="*/ 961534 h 961534"/>
                <a:gd name="connsiteX3" fmla="*/ 160259 w 273379"/>
                <a:gd name="connsiteY3" fmla="*/ 961534 h 961534"/>
                <a:gd name="connsiteX4" fmla="*/ 0 w 273379"/>
                <a:gd name="connsiteY4" fmla="*/ 801275 h 961534"/>
                <a:gd name="connsiteX5" fmla="*/ 0 w 273379"/>
                <a:gd name="connsiteY5" fmla="*/ 160259 h 961534"/>
                <a:gd name="connsiteX6" fmla="*/ 160259 w 273379"/>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79" h="961534">
                  <a:moveTo>
                    <a:pt x="160259" y="0"/>
                  </a:moveTo>
                  <a:lnTo>
                    <a:pt x="273379" y="0"/>
                  </a:lnTo>
                  <a:lnTo>
                    <a:pt x="273379" y="961534"/>
                  </a:lnTo>
                  <a:lnTo>
                    <a:pt x="160259" y="961534"/>
                  </a:lnTo>
                  <a:cubicBezTo>
                    <a:pt x="71750" y="961534"/>
                    <a:pt x="0" y="889784"/>
                    <a:pt x="0" y="801275"/>
                  </a:cubicBezTo>
                  <a:lnTo>
                    <a:pt x="0" y="160259"/>
                  </a:lnTo>
                  <a:cubicBezTo>
                    <a:pt x="0" y="71750"/>
                    <a:pt x="71750" y="0"/>
                    <a:pt x="160259" y="0"/>
                  </a:cubicBezTo>
                  <a:close/>
                </a:path>
              </a:pathLst>
            </a:custGeom>
            <a:solidFill>
              <a:srgbClr val="FF902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Poppins" panose="00000500000000000000" pitchFamily="2" charset="0"/>
                <a:cs typeface="Poppins" panose="00000500000000000000" pitchFamily="2" charset="0"/>
              </a:endParaRPr>
            </a:p>
          </p:txBody>
        </p:sp>
      </p:grpSp>
      <p:grpSp>
        <p:nvGrpSpPr>
          <p:cNvPr id="28" name="Group 27">
            <a:extLst>
              <a:ext uri="{FF2B5EF4-FFF2-40B4-BE49-F238E27FC236}">
                <a16:creationId xmlns:a16="http://schemas.microsoft.com/office/drawing/2014/main" id="{F7C385D2-796A-2948-EAAB-8AA60304C980}"/>
              </a:ext>
            </a:extLst>
          </p:cNvPr>
          <p:cNvGrpSpPr/>
          <p:nvPr/>
        </p:nvGrpSpPr>
        <p:grpSpPr>
          <a:xfrm>
            <a:off x="671009" y="4121782"/>
            <a:ext cx="5825767" cy="961535"/>
            <a:chOff x="671009" y="4121782"/>
            <a:chExt cx="5825767" cy="961535"/>
          </a:xfrm>
        </p:grpSpPr>
        <p:sp>
          <p:nvSpPr>
            <p:cNvPr id="23" name="Rectangle: Rounded Corners 22">
              <a:extLst>
                <a:ext uri="{FF2B5EF4-FFF2-40B4-BE49-F238E27FC236}">
                  <a16:creationId xmlns:a16="http://schemas.microsoft.com/office/drawing/2014/main" id="{D6CE910F-6EA4-BF46-A838-D24F0DE43FCB}"/>
                </a:ext>
              </a:extLst>
            </p:cNvPr>
            <p:cNvSpPr/>
            <p:nvPr/>
          </p:nvSpPr>
          <p:spPr>
            <a:xfrm>
              <a:off x="671011" y="4121783"/>
              <a:ext cx="5759777" cy="961534"/>
            </a:xfrm>
            <a:prstGeom prst="roundRect">
              <a:avLst/>
            </a:prstGeom>
            <a:solidFill>
              <a:schemeClr val="tx1">
                <a:lumMod val="85000"/>
                <a:lumOff val="15000"/>
              </a:schemeClr>
            </a:solidFill>
            <a:ln>
              <a:noFill/>
            </a:ln>
            <a:effectLst>
              <a:outerShdw blurRad="63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latin typeface="Poppins" panose="00000500000000000000" pitchFamily="2" charset="0"/>
                <a:cs typeface="Poppins" panose="00000500000000000000" pitchFamily="2" charset="0"/>
              </a:endParaRPr>
            </a:p>
          </p:txBody>
        </p:sp>
        <p:sp>
          <p:nvSpPr>
            <p:cNvPr id="24" name="TextBox 23">
              <a:extLst>
                <a:ext uri="{FF2B5EF4-FFF2-40B4-BE49-F238E27FC236}">
                  <a16:creationId xmlns:a16="http://schemas.microsoft.com/office/drawing/2014/main" id="{19AFC22C-EC2E-107C-C540-57664F4CA8AE}"/>
                </a:ext>
              </a:extLst>
            </p:cNvPr>
            <p:cNvSpPr txBox="1"/>
            <p:nvPr/>
          </p:nvSpPr>
          <p:spPr>
            <a:xfrm>
              <a:off x="812413" y="4220906"/>
              <a:ext cx="5684363" cy="830997"/>
            </a:xfrm>
            <a:prstGeom prst="rect">
              <a:avLst/>
            </a:prstGeom>
            <a:noFill/>
          </p:spPr>
          <p:txBody>
            <a:bodyPr wrap="square" rtlCol="0">
              <a:spAutoFit/>
            </a:bodyPr>
            <a:lstStyle/>
            <a:p>
              <a:r>
                <a:rPr lang="en-US" sz="1600" dirty="0">
                  <a:gradFill>
                    <a:gsLst>
                      <a:gs pos="0">
                        <a:srgbClr val="EA4335"/>
                      </a:gs>
                      <a:gs pos="100000">
                        <a:srgbClr val="FF902A"/>
                      </a:gs>
                    </a:gsLst>
                    <a:lin ang="0" scaled="1"/>
                  </a:gradFill>
                  <a:latin typeface="Poppins" panose="00000500000000000000" pitchFamily="2" charset="0"/>
                  <a:cs typeface="Poppins" panose="00000500000000000000" pitchFamily="2" charset="0"/>
                </a:rPr>
                <a:t>Limited Feature Learning: </a:t>
              </a:r>
              <a:r>
                <a:rPr lang="en-US" sz="1600" dirty="0">
                  <a:solidFill>
                    <a:schemeClr val="bg1"/>
                  </a:solidFill>
                  <a:latin typeface="Poppins" panose="00000500000000000000" pitchFamily="2" charset="0"/>
                  <a:cs typeface="Poppins" panose="00000500000000000000" pitchFamily="2" charset="0"/>
                </a:rPr>
                <a:t>Shallow networks rely more on handcrafted features or struggle to extract deep features.</a:t>
              </a:r>
            </a:p>
          </p:txBody>
        </p:sp>
        <p:sp>
          <p:nvSpPr>
            <p:cNvPr id="25" name="Freeform: Shape 24">
              <a:extLst>
                <a:ext uri="{FF2B5EF4-FFF2-40B4-BE49-F238E27FC236}">
                  <a16:creationId xmlns:a16="http://schemas.microsoft.com/office/drawing/2014/main" id="{2BAFFF87-AC2F-FFAF-BF65-0E903C742C4A}"/>
                </a:ext>
              </a:extLst>
            </p:cNvPr>
            <p:cNvSpPr/>
            <p:nvPr/>
          </p:nvSpPr>
          <p:spPr>
            <a:xfrm>
              <a:off x="671009" y="4121782"/>
              <a:ext cx="141407" cy="961534"/>
            </a:xfrm>
            <a:custGeom>
              <a:avLst/>
              <a:gdLst>
                <a:gd name="connsiteX0" fmla="*/ 160259 w 273379"/>
                <a:gd name="connsiteY0" fmla="*/ 0 h 961534"/>
                <a:gd name="connsiteX1" fmla="*/ 273379 w 273379"/>
                <a:gd name="connsiteY1" fmla="*/ 0 h 961534"/>
                <a:gd name="connsiteX2" fmla="*/ 273379 w 273379"/>
                <a:gd name="connsiteY2" fmla="*/ 961534 h 961534"/>
                <a:gd name="connsiteX3" fmla="*/ 160259 w 273379"/>
                <a:gd name="connsiteY3" fmla="*/ 961534 h 961534"/>
                <a:gd name="connsiteX4" fmla="*/ 0 w 273379"/>
                <a:gd name="connsiteY4" fmla="*/ 801275 h 961534"/>
                <a:gd name="connsiteX5" fmla="*/ 0 w 273379"/>
                <a:gd name="connsiteY5" fmla="*/ 160259 h 961534"/>
                <a:gd name="connsiteX6" fmla="*/ 160259 w 273379"/>
                <a:gd name="connsiteY6" fmla="*/ 0 h 9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79" h="961534">
                  <a:moveTo>
                    <a:pt x="160259" y="0"/>
                  </a:moveTo>
                  <a:lnTo>
                    <a:pt x="273379" y="0"/>
                  </a:lnTo>
                  <a:lnTo>
                    <a:pt x="273379" y="961534"/>
                  </a:lnTo>
                  <a:lnTo>
                    <a:pt x="160259" y="961534"/>
                  </a:lnTo>
                  <a:cubicBezTo>
                    <a:pt x="71750" y="961534"/>
                    <a:pt x="0" y="889784"/>
                    <a:pt x="0" y="801275"/>
                  </a:cubicBezTo>
                  <a:lnTo>
                    <a:pt x="0" y="160259"/>
                  </a:lnTo>
                  <a:cubicBezTo>
                    <a:pt x="0" y="71750"/>
                    <a:pt x="71750" y="0"/>
                    <a:pt x="160259" y="0"/>
                  </a:cubicBezTo>
                  <a:close/>
                </a:path>
              </a:pathLst>
            </a:custGeom>
            <a:solidFill>
              <a:srgbClr val="FF902A"/>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latin typeface="Poppins" panose="00000500000000000000" pitchFamily="2" charset="0"/>
                <a:cs typeface="Poppins" panose="00000500000000000000" pitchFamily="2" charset="0"/>
              </a:endParaRPr>
            </a:p>
          </p:txBody>
        </p:sp>
      </p:grpSp>
    </p:spTree>
    <p:extLst>
      <p:ext uri="{BB962C8B-B14F-4D97-AF65-F5344CB8AC3E}">
        <p14:creationId xmlns:p14="http://schemas.microsoft.com/office/powerpoint/2010/main" val="28219480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34C7B8-E2DD-E7FA-6C60-FFBB70F3BC5C}"/>
              </a:ext>
            </a:extLst>
          </p:cNvPr>
          <p:cNvSpPr/>
          <p:nvPr/>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C17E4569-3C6E-3A93-8EC1-CA00D5E91FAC}"/>
              </a:ext>
            </a:extLst>
          </p:cNvPr>
          <p:cNvSpPr txBox="1"/>
          <p:nvPr/>
        </p:nvSpPr>
        <p:spPr>
          <a:xfrm>
            <a:off x="1147763" y="3167390"/>
            <a:ext cx="9896475" cy="523220"/>
          </a:xfrm>
          <a:prstGeom prst="rect">
            <a:avLst/>
          </a:prstGeom>
          <a:noFill/>
        </p:spPr>
        <p:txBody>
          <a:bodyPr wrap="square" rtlCol="0">
            <a:spAutoFit/>
          </a:bodyPr>
          <a:lstStyle/>
          <a:p>
            <a:pPr algn="ctr"/>
            <a:r>
              <a:rPr lang="en-US" sz="2800" dirty="0">
                <a:solidFill>
                  <a:schemeClr val="bg1"/>
                </a:solidFill>
                <a:latin typeface="Poppins" panose="00000500000000000000" pitchFamily="2" charset="0"/>
                <a:cs typeface="Poppins" panose="00000500000000000000" pitchFamily="2" charset="0"/>
              </a:rPr>
              <a:t>We just scratched the surface—next comes </a:t>
            </a:r>
            <a:r>
              <a:rPr lang="en-US" sz="2800" dirty="0">
                <a:gradFill flip="none" rotWithShape="1">
                  <a:gsLst>
                    <a:gs pos="59000">
                      <a:srgbClr val="EA4335"/>
                    </a:gs>
                    <a:gs pos="100000">
                      <a:srgbClr val="FF902A"/>
                    </a:gs>
                  </a:gsLst>
                  <a:lin ang="0" scaled="1"/>
                  <a:tileRect/>
                </a:gradFill>
                <a:latin typeface="Poppins" panose="00000500000000000000" pitchFamily="2" charset="0"/>
                <a:cs typeface="Poppins" panose="00000500000000000000" pitchFamily="2" charset="0"/>
              </a:rPr>
              <a:t>depth</a:t>
            </a:r>
            <a:r>
              <a:rPr lang="en-US" sz="2800" dirty="0">
                <a:solidFill>
                  <a:schemeClr val="bg1"/>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3606421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916B-0EFD-8758-160E-F131B995566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C693085-AB7A-0E33-CCF9-EE9821577FC6}"/>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Ways Machine Learn</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21" name="TextBox 20">
            <a:extLst>
              <a:ext uri="{FF2B5EF4-FFF2-40B4-BE49-F238E27FC236}">
                <a16:creationId xmlns:a16="http://schemas.microsoft.com/office/drawing/2014/main" id="{77C6B13F-1BD7-B9EC-FE84-B417214FF28B}"/>
              </a:ext>
            </a:extLst>
          </p:cNvPr>
          <p:cNvSpPr txBox="1"/>
          <p:nvPr/>
        </p:nvSpPr>
        <p:spPr>
          <a:xfrm>
            <a:off x="749024" y="1250992"/>
            <a:ext cx="1023037" cy="1107996"/>
          </a:xfrm>
          <a:prstGeom prst="rect">
            <a:avLst/>
          </a:prstGeom>
          <a:noFill/>
        </p:spPr>
        <p:txBody>
          <a:bodyPr wrap="none" rtlCol="0">
            <a:spAutoFit/>
          </a:bodyPr>
          <a:lstStyle/>
          <a:p>
            <a:pPr algn="ctr"/>
            <a:r>
              <a:rPr lang="en-US" sz="6600" dirty="0">
                <a:solidFill>
                  <a:srgbClr val="99CDE6"/>
                </a:solidFill>
                <a:latin typeface="Poppins Medium" panose="00000600000000000000" pitchFamily="2" charset="0"/>
                <a:cs typeface="Poppins Medium" panose="00000600000000000000" pitchFamily="2" charset="0"/>
              </a:rPr>
              <a:t>01</a:t>
            </a:r>
          </a:p>
        </p:txBody>
      </p:sp>
      <p:sp>
        <p:nvSpPr>
          <p:cNvPr id="22" name="TextBox 21">
            <a:extLst>
              <a:ext uri="{FF2B5EF4-FFF2-40B4-BE49-F238E27FC236}">
                <a16:creationId xmlns:a16="http://schemas.microsoft.com/office/drawing/2014/main" id="{0AFED612-DE8C-356B-DB16-8BF071A1594C}"/>
              </a:ext>
            </a:extLst>
          </p:cNvPr>
          <p:cNvSpPr txBox="1"/>
          <p:nvPr/>
        </p:nvSpPr>
        <p:spPr>
          <a:xfrm>
            <a:off x="749024" y="2096629"/>
            <a:ext cx="1973618"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Linear Regression</a:t>
            </a:r>
          </a:p>
        </p:txBody>
      </p:sp>
      <p:sp>
        <p:nvSpPr>
          <p:cNvPr id="24" name="TextBox 23">
            <a:extLst>
              <a:ext uri="{FF2B5EF4-FFF2-40B4-BE49-F238E27FC236}">
                <a16:creationId xmlns:a16="http://schemas.microsoft.com/office/drawing/2014/main" id="{ED9990B9-9908-BF76-FA82-E4645DF937AA}"/>
              </a:ext>
            </a:extLst>
          </p:cNvPr>
          <p:cNvSpPr txBox="1"/>
          <p:nvPr/>
        </p:nvSpPr>
        <p:spPr>
          <a:xfrm>
            <a:off x="729974" y="3870367"/>
            <a:ext cx="1269899" cy="1107996"/>
          </a:xfrm>
          <a:prstGeom prst="rect">
            <a:avLst/>
          </a:prstGeom>
          <a:noFill/>
        </p:spPr>
        <p:txBody>
          <a:bodyPr wrap="none" rtlCol="0">
            <a:spAutoFit/>
          </a:bodyPr>
          <a:lstStyle/>
          <a:p>
            <a:pPr algn="ctr"/>
            <a:r>
              <a:rPr lang="en-US" sz="6600" dirty="0">
                <a:solidFill>
                  <a:schemeClr val="bg1">
                    <a:lumMod val="75000"/>
                  </a:schemeClr>
                </a:solidFill>
                <a:latin typeface="Poppins Medium" panose="00000600000000000000" pitchFamily="2" charset="0"/>
                <a:cs typeface="Poppins Medium" panose="00000600000000000000" pitchFamily="2" charset="0"/>
              </a:rPr>
              <a:t>06</a:t>
            </a:r>
          </a:p>
        </p:txBody>
      </p:sp>
      <p:sp>
        <p:nvSpPr>
          <p:cNvPr id="25" name="TextBox 24">
            <a:extLst>
              <a:ext uri="{FF2B5EF4-FFF2-40B4-BE49-F238E27FC236}">
                <a16:creationId xmlns:a16="http://schemas.microsoft.com/office/drawing/2014/main" id="{4273BA6C-93B8-F56B-5725-AF98129794CB}"/>
              </a:ext>
            </a:extLst>
          </p:cNvPr>
          <p:cNvSpPr txBox="1"/>
          <p:nvPr/>
        </p:nvSpPr>
        <p:spPr>
          <a:xfrm>
            <a:off x="729974" y="4809082"/>
            <a:ext cx="1428597" cy="338554"/>
          </a:xfrm>
          <a:prstGeom prst="rect">
            <a:avLst/>
          </a:prstGeom>
          <a:noFill/>
        </p:spPr>
        <p:txBody>
          <a:bodyPr wrap="none" rtlCol="0">
            <a:spAutoFit/>
          </a:bodyPr>
          <a:lstStyle/>
          <a:p>
            <a:pPr algn="ctr"/>
            <a:r>
              <a:rPr lang="en-US" sz="1600" dirty="0">
                <a:solidFill>
                  <a:schemeClr val="bg1">
                    <a:lumMod val="75000"/>
                  </a:schemeClr>
                </a:solidFill>
                <a:latin typeface="Inter" panose="02000503000000020004" pitchFamily="2" charset="0"/>
                <a:ea typeface="Inter" panose="02000503000000020004" pitchFamily="2" charset="0"/>
                <a:cs typeface="Poppins" panose="00000500000000000000" pitchFamily="2" charset="0"/>
              </a:rPr>
              <a:t>Naïve Bayes</a:t>
            </a:r>
          </a:p>
        </p:txBody>
      </p:sp>
      <p:sp>
        <p:nvSpPr>
          <p:cNvPr id="27" name="TextBox 26">
            <a:extLst>
              <a:ext uri="{FF2B5EF4-FFF2-40B4-BE49-F238E27FC236}">
                <a16:creationId xmlns:a16="http://schemas.microsoft.com/office/drawing/2014/main" id="{7993A0B4-2884-F6C7-1A9B-ABBEC99A22B6}"/>
              </a:ext>
            </a:extLst>
          </p:cNvPr>
          <p:cNvSpPr txBox="1"/>
          <p:nvPr/>
        </p:nvSpPr>
        <p:spPr>
          <a:xfrm>
            <a:off x="3260534" y="1250991"/>
            <a:ext cx="1215397" cy="1107996"/>
          </a:xfrm>
          <a:prstGeom prst="rect">
            <a:avLst/>
          </a:prstGeom>
          <a:noFill/>
        </p:spPr>
        <p:txBody>
          <a:bodyPr wrap="none" rtlCol="0">
            <a:spAutoFit/>
          </a:bodyPr>
          <a:lstStyle/>
          <a:p>
            <a:pPr algn="ctr"/>
            <a:r>
              <a:rPr lang="en-US" sz="6600" dirty="0">
                <a:solidFill>
                  <a:srgbClr val="D3E8AA"/>
                </a:solidFill>
                <a:latin typeface="Poppins Medium" panose="00000600000000000000" pitchFamily="2" charset="0"/>
                <a:cs typeface="Poppins Medium" panose="00000600000000000000" pitchFamily="2" charset="0"/>
              </a:rPr>
              <a:t>02</a:t>
            </a:r>
          </a:p>
        </p:txBody>
      </p:sp>
      <p:sp>
        <p:nvSpPr>
          <p:cNvPr id="28" name="TextBox 27">
            <a:extLst>
              <a:ext uri="{FF2B5EF4-FFF2-40B4-BE49-F238E27FC236}">
                <a16:creationId xmlns:a16="http://schemas.microsoft.com/office/drawing/2014/main" id="{EC1EF88F-3308-D3C4-C1E6-C030D7AF2227}"/>
              </a:ext>
            </a:extLst>
          </p:cNvPr>
          <p:cNvSpPr txBox="1"/>
          <p:nvPr/>
        </p:nvSpPr>
        <p:spPr>
          <a:xfrm>
            <a:off x="3260534" y="2096629"/>
            <a:ext cx="2127506"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Logistic Regression</a:t>
            </a:r>
          </a:p>
        </p:txBody>
      </p:sp>
      <p:sp>
        <p:nvSpPr>
          <p:cNvPr id="30" name="TextBox 29">
            <a:extLst>
              <a:ext uri="{FF2B5EF4-FFF2-40B4-BE49-F238E27FC236}">
                <a16:creationId xmlns:a16="http://schemas.microsoft.com/office/drawing/2014/main" id="{872F3221-6FD0-F83D-17FD-020F894D17DD}"/>
              </a:ext>
            </a:extLst>
          </p:cNvPr>
          <p:cNvSpPr txBox="1"/>
          <p:nvPr/>
        </p:nvSpPr>
        <p:spPr>
          <a:xfrm>
            <a:off x="3359299" y="3870366"/>
            <a:ext cx="1200970" cy="1107996"/>
          </a:xfrm>
          <a:prstGeom prst="rect">
            <a:avLst/>
          </a:prstGeom>
          <a:noFill/>
        </p:spPr>
        <p:txBody>
          <a:bodyPr wrap="none" rtlCol="0">
            <a:spAutoFit/>
          </a:bodyPr>
          <a:lstStyle/>
          <a:p>
            <a:pPr algn="ctr"/>
            <a:r>
              <a:rPr lang="en-US" sz="6600" dirty="0">
                <a:solidFill>
                  <a:schemeClr val="bg1">
                    <a:lumMod val="75000"/>
                  </a:schemeClr>
                </a:solidFill>
                <a:latin typeface="Poppins Medium" panose="00000600000000000000" pitchFamily="2" charset="0"/>
                <a:cs typeface="Poppins Medium" panose="00000600000000000000" pitchFamily="2" charset="0"/>
              </a:rPr>
              <a:t>07</a:t>
            </a:r>
          </a:p>
        </p:txBody>
      </p:sp>
      <p:sp>
        <p:nvSpPr>
          <p:cNvPr id="31" name="TextBox 30">
            <a:extLst>
              <a:ext uri="{FF2B5EF4-FFF2-40B4-BE49-F238E27FC236}">
                <a16:creationId xmlns:a16="http://schemas.microsoft.com/office/drawing/2014/main" id="{BF372100-ADF6-CE01-A894-7774BBF38C60}"/>
              </a:ext>
            </a:extLst>
          </p:cNvPr>
          <p:cNvSpPr txBox="1"/>
          <p:nvPr/>
        </p:nvSpPr>
        <p:spPr>
          <a:xfrm>
            <a:off x="3359299" y="4809082"/>
            <a:ext cx="1096775" cy="338554"/>
          </a:xfrm>
          <a:prstGeom prst="rect">
            <a:avLst/>
          </a:prstGeom>
          <a:noFill/>
        </p:spPr>
        <p:txBody>
          <a:bodyPr wrap="none" rtlCol="0">
            <a:spAutoFit/>
          </a:bodyPr>
          <a:lstStyle/>
          <a:p>
            <a:pPr algn="ctr"/>
            <a:r>
              <a:rPr lang="en-US" sz="1600" dirty="0">
                <a:solidFill>
                  <a:schemeClr val="bg1">
                    <a:lumMod val="75000"/>
                  </a:schemeClr>
                </a:solidFill>
                <a:latin typeface="Inter" panose="02000503000000020004" pitchFamily="2" charset="0"/>
                <a:ea typeface="Inter" panose="02000503000000020004" pitchFamily="2" charset="0"/>
                <a:cs typeface="Poppins" panose="00000500000000000000" pitchFamily="2" charset="0"/>
              </a:rPr>
              <a:t>XG Boost</a:t>
            </a:r>
          </a:p>
        </p:txBody>
      </p:sp>
      <p:sp>
        <p:nvSpPr>
          <p:cNvPr id="33" name="TextBox 32">
            <a:extLst>
              <a:ext uri="{FF2B5EF4-FFF2-40B4-BE49-F238E27FC236}">
                <a16:creationId xmlns:a16="http://schemas.microsoft.com/office/drawing/2014/main" id="{701A9B43-C38D-C944-0A5C-24FF0CA99EF7}"/>
              </a:ext>
            </a:extLst>
          </p:cNvPr>
          <p:cNvSpPr txBox="1"/>
          <p:nvPr/>
        </p:nvSpPr>
        <p:spPr>
          <a:xfrm>
            <a:off x="5568452" y="1250990"/>
            <a:ext cx="1229825" cy="1107996"/>
          </a:xfrm>
          <a:prstGeom prst="rect">
            <a:avLst/>
          </a:prstGeom>
          <a:noFill/>
        </p:spPr>
        <p:txBody>
          <a:bodyPr wrap="none" rtlCol="0">
            <a:spAutoFit/>
          </a:bodyPr>
          <a:lstStyle/>
          <a:p>
            <a:pPr algn="ctr"/>
            <a:r>
              <a:rPr lang="en-US" sz="6600" dirty="0">
                <a:solidFill>
                  <a:srgbClr val="FDDA9C"/>
                </a:solidFill>
                <a:latin typeface="Poppins Medium" panose="00000600000000000000" pitchFamily="2" charset="0"/>
                <a:cs typeface="Poppins Medium" panose="00000600000000000000" pitchFamily="2" charset="0"/>
              </a:rPr>
              <a:t>03</a:t>
            </a:r>
          </a:p>
        </p:txBody>
      </p:sp>
      <p:sp>
        <p:nvSpPr>
          <p:cNvPr id="34" name="TextBox 33">
            <a:extLst>
              <a:ext uri="{FF2B5EF4-FFF2-40B4-BE49-F238E27FC236}">
                <a16:creationId xmlns:a16="http://schemas.microsoft.com/office/drawing/2014/main" id="{6B5BCCE0-26D9-3141-9F69-44C9026A84D7}"/>
              </a:ext>
            </a:extLst>
          </p:cNvPr>
          <p:cNvSpPr txBox="1"/>
          <p:nvPr/>
        </p:nvSpPr>
        <p:spPr>
          <a:xfrm>
            <a:off x="5568452" y="2096629"/>
            <a:ext cx="1545616"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Decision Tree</a:t>
            </a:r>
          </a:p>
        </p:txBody>
      </p:sp>
      <p:sp>
        <p:nvSpPr>
          <p:cNvPr id="36" name="TextBox 35">
            <a:extLst>
              <a:ext uri="{FF2B5EF4-FFF2-40B4-BE49-F238E27FC236}">
                <a16:creationId xmlns:a16="http://schemas.microsoft.com/office/drawing/2014/main" id="{7DE727A1-A003-BFF8-3F4A-827C3BB295CC}"/>
              </a:ext>
            </a:extLst>
          </p:cNvPr>
          <p:cNvSpPr txBox="1"/>
          <p:nvPr/>
        </p:nvSpPr>
        <p:spPr>
          <a:xfrm>
            <a:off x="5634362" y="3870365"/>
            <a:ext cx="1266693" cy="1107996"/>
          </a:xfrm>
          <a:prstGeom prst="rect">
            <a:avLst/>
          </a:prstGeom>
          <a:noFill/>
        </p:spPr>
        <p:txBody>
          <a:bodyPr wrap="none" rtlCol="0">
            <a:spAutoFit/>
          </a:bodyPr>
          <a:lstStyle/>
          <a:p>
            <a:pPr algn="ctr"/>
            <a:r>
              <a:rPr lang="en-US" sz="6600" dirty="0">
                <a:solidFill>
                  <a:srgbClr val="99CDE6"/>
                </a:solidFill>
                <a:latin typeface="Poppins Medium" panose="00000600000000000000" pitchFamily="2" charset="0"/>
                <a:cs typeface="Poppins Medium" panose="00000600000000000000" pitchFamily="2" charset="0"/>
              </a:rPr>
              <a:t>08</a:t>
            </a:r>
          </a:p>
        </p:txBody>
      </p:sp>
      <p:sp>
        <p:nvSpPr>
          <p:cNvPr id="37" name="TextBox 36">
            <a:extLst>
              <a:ext uri="{FF2B5EF4-FFF2-40B4-BE49-F238E27FC236}">
                <a16:creationId xmlns:a16="http://schemas.microsoft.com/office/drawing/2014/main" id="{D18A30CD-2C43-F53B-6007-F85709E19BCE}"/>
              </a:ext>
            </a:extLst>
          </p:cNvPr>
          <p:cNvSpPr txBox="1"/>
          <p:nvPr/>
        </p:nvSpPr>
        <p:spPr>
          <a:xfrm>
            <a:off x="5634362" y="4809082"/>
            <a:ext cx="1130438" cy="338554"/>
          </a:xfrm>
          <a:prstGeom prst="rect">
            <a:avLst/>
          </a:prstGeom>
          <a:noFill/>
        </p:spPr>
        <p:txBody>
          <a:bodyPr wrap="none" rtlCol="0">
            <a:spAutoFit/>
          </a:bodyPr>
          <a:lstStyle/>
          <a:p>
            <a:pPr algn="ctr"/>
            <a:r>
              <a:rPr lang="en-US" sz="1600" dirty="0" err="1">
                <a:solidFill>
                  <a:schemeClr val="bg1">
                    <a:lumMod val="75000"/>
                  </a:schemeClr>
                </a:solidFill>
                <a:latin typeface="Inter" panose="02000503000000020004" pitchFamily="2" charset="0"/>
                <a:ea typeface="Inter" panose="02000503000000020004" pitchFamily="2" charset="0"/>
                <a:cs typeface="Poppins" panose="00000500000000000000" pitchFamily="2" charset="0"/>
              </a:rPr>
              <a:t>LightGBM</a:t>
            </a:r>
            <a:endParaRPr lang="en-US" sz="1600" dirty="0">
              <a:solidFill>
                <a:schemeClr val="bg1">
                  <a:lumMod val="7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39" name="TextBox 38">
            <a:extLst>
              <a:ext uri="{FF2B5EF4-FFF2-40B4-BE49-F238E27FC236}">
                <a16:creationId xmlns:a16="http://schemas.microsoft.com/office/drawing/2014/main" id="{42788679-C29D-C0BA-4CDA-A80F3FDDE681}"/>
              </a:ext>
            </a:extLst>
          </p:cNvPr>
          <p:cNvSpPr txBox="1"/>
          <p:nvPr/>
        </p:nvSpPr>
        <p:spPr>
          <a:xfrm>
            <a:off x="7772982" y="1250989"/>
            <a:ext cx="1274709"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04</a:t>
            </a:r>
          </a:p>
        </p:txBody>
      </p:sp>
      <p:sp>
        <p:nvSpPr>
          <p:cNvPr id="40" name="TextBox 39">
            <a:extLst>
              <a:ext uri="{FF2B5EF4-FFF2-40B4-BE49-F238E27FC236}">
                <a16:creationId xmlns:a16="http://schemas.microsoft.com/office/drawing/2014/main" id="{4871C25E-0D45-24D0-B190-8B2ED707891A}"/>
              </a:ext>
            </a:extLst>
          </p:cNvPr>
          <p:cNvSpPr txBox="1"/>
          <p:nvPr/>
        </p:nvSpPr>
        <p:spPr>
          <a:xfrm>
            <a:off x="7761761" y="2096629"/>
            <a:ext cx="643126"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SVM</a:t>
            </a:r>
          </a:p>
        </p:txBody>
      </p:sp>
      <p:sp>
        <p:nvSpPr>
          <p:cNvPr id="42" name="TextBox 41">
            <a:extLst>
              <a:ext uri="{FF2B5EF4-FFF2-40B4-BE49-F238E27FC236}">
                <a16:creationId xmlns:a16="http://schemas.microsoft.com/office/drawing/2014/main" id="{E38723F2-E00D-D791-FE31-63C00BE767D4}"/>
              </a:ext>
            </a:extLst>
          </p:cNvPr>
          <p:cNvSpPr txBox="1"/>
          <p:nvPr/>
        </p:nvSpPr>
        <p:spPr>
          <a:xfrm>
            <a:off x="7827043" y="3870364"/>
            <a:ext cx="1263487" cy="1107996"/>
          </a:xfrm>
          <a:prstGeom prst="rect">
            <a:avLst/>
          </a:prstGeom>
          <a:noFill/>
        </p:spPr>
        <p:txBody>
          <a:bodyPr wrap="none" rtlCol="0">
            <a:spAutoFit/>
          </a:bodyPr>
          <a:lstStyle/>
          <a:p>
            <a:pPr algn="ctr"/>
            <a:r>
              <a:rPr lang="en-US" sz="6600" dirty="0">
                <a:solidFill>
                  <a:srgbClr val="D3E8AA"/>
                </a:solidFill>
                <a:latin typeface="Poppins Medium" panose="00000600000000000000" pitchFamily="2" charset="0"/>
                <a:cs typeface="Poppins Medium" panose="00000600000000000000" pitchFamily="2" charset="0"/>
              </a:rPr>
              <a:t>09</a:t>
            </a:r>
          </a:p>
        </p:txBody>
      </p:sp>
      <p:sp>
        <p:nvSpPr>
          <p:cNvPr id="43" name="TextBox 42">
            <a:extLst>
              <a:ext uri="{FF2B5EF4-FFF2-40B4-BE49-F238E27FC236}">
                <a16:creationId xmlns:a16="http://schemas.microsoft.com/office/drawing/2014/main" id="{8CB242F9-79CA-BAB9-1A45-49C9BCFCBEEC}"/>
              </a:ext>
            </a:extLst>
          </p:cNvPr>
          <p:cNvSpPr txBox="1"/>
          <p:nvPr/>
        </p:nvSpPr>
        <p:spPr>
          <a:xfrm>
            <a:off x="7827043" y="4809082"/>
            <a:ext cx="1043877" cy="338554"/>
          </a:xfrm>
          <a:prstGeom prst="rect">
            <a:avLst/>
          </a:prstGeom>
          <a:noFill/>
        </p:spPr>
        <p:txBody>
          <a:bodyPr wrap="none" rtlCol="0">
            <a:spAutoFit/>
          </a:bodyPr>
          <a:lstStyle/>
          <a:p>
            <a:pPr algn="ctr"/>
            <a:r>
              <a:rPr lang="en-US" sz="1600" dirty="0">
                <a:latin typeface="Inter" panose="02000503000000020004" pitchFamily="2" charset="0"/>
                <a:ea typeface="Inter" panose="02000503000000020004" pitchFamily="2" charset="0"/>
                <a:cs typeface="Poppins" panose="00000500000000000000" pitchFamily="2" charset="0"/>
              </a:rPr>
              <a:t>K Means</a:t>
            </a:r>
          </a:p>
        </p:txBody>
      </p:sp>
      <p:sp>
        <p:nvSpPr>
          <p:cNvPr id="45" name="TextBox 44">
            <a:extLst>
              <a:ext uri="{FF2B5EF4-FFF2-40B4-BE49-F238E27FC236}">
                <a16:creationId xmlns:a16="http://schemas.microsoft.com/office/drawing/2014/main" id="{0231B447-336B-D37D-8142-6B52193058E1}"/>
              </a:ext>
            </a:extLst>
          </p:cNvPr>
          <p:cNvSpPr txBox="1"/>
          <p:nvPr/>
        </p:nvSpPr>
        <p:spPr>
          <a:xfrm>
            <a:off x="9754695" y="1250988"/>
            <a:ext cx="1266693" cy="1107996"/>
          </a:xfrm>
          <a:prstGeom prst="rect">
            <a:avLst/>
          </a:prstGeom>
          <a:noFill/>
          <a:ln>
            <a:noFill/>
          </a:ln>
        </p:spPr>
        <p:txBody>
          <a:bodyPr wrap="none" rtlCol="0">
            <a:spAutoFit/>
          </a:bodyPr>
          <a:lstStyle/>
          <a:p>
            <a:pPr algn="ctr"/>
            <a:r>
              <a:rPr lang="en-US" sz="6600" dirty="0">
                <a:solidFill>
                  <a:schemeClr val="bg1">
                    <a:lumMod val="75000"/>
                  </a:schemeClr>
                </a:solidFill>
                <a:latin typeface="Poppins Medium" panose="00000600000000000000" pitchFamily="2" charset="0"/>
                <a:cs typeface="Poppins Medium" panose="00000600000000000000" pitchFamily="2" charset="0"/>
              </a:rPr>
              <a:t>05</a:t>
            </a:r>
          </a:p>
        </p:txBody>
      </p:sp>
      <p:sp>
        <p:nvSpPr>
          <p:cNvPr id="46" name="TextBox 45">
            <a:extLst>
              <a:ext uri="{FF2B5EF4-FFF2-40B4-BE49-F238E27FC236}">
                <a16:creationId xmlns:a16="http://schemas.microsoft.com/office/drawing/2014/main" id="{337AE903-7C2B-7F7F-70A4-DBF69BF431E8}"/>
              </a:ext>
            </a:extLst>
          </p:cNvPr>
          <p:cNvSpPr txBox="1"/>
          <p:nvPr/>
        </p:nvSpPr>
        <p:spPr>
          <a:xfrm>
            <a:off x="9801983" y="2096629"/>
            <a:ext cx="1645002" cy="338554"/>
          </a:xfrm>
          <a:prstGeom prst="rect">
            <a:avLst/>
          </a:prstGeom>
          <a:noFill/>
        </p:spPr>
        <p:txBody>
          <a:bodyPr wrap="none" rtlCol="0">
            <a:spAutoFit/>
          </a:bodyPr>
          <a:lstStyle/>
          <a:p>
            <a:pPr algn="ctr"/>
            <a:r>
              <a:rPr lang="en-US" sz="1600" dirty="0">
                <a:solidFill>
                  <a:schemeClr val="bg1">
                    <a:lumMod val="75000"/>
                  </a:schemeClr>
                </a:solidFill>
                <a:latin typeface="Inter" panose="02000503000000020004" pitchFamily="2" charset="0"/>
                <a:ea typeface="Inter" panose="02000503000000020004" pitchFamily="2" charset="0"/>
                <a:cs typeface="Poppins" panose="00000500000000000000" pitchFamily="2" charset="0"/>
              </a:rPr>
              <a:t>Random Forest</a:t>
            </a:r>
          </a:p>
        </p:txBody>
      </p:sp>
      <p:sp>
        <p:nvSpPr>
          <p:cNvPr id="48" name="TextBox 47">
            <a:extLst>
              <a:ext uri="{FF2B5EF4-FFF2-40B4-BE49-F238E27FC236}">
                <a16:creationId xmlns:a16="http://schemas.microsoft.com/office/drawing/2014/main" id="{A84BE4EA-5EFA-2473-64A7-4D9BBB620442}"/>
              </a:ext>
            </a:extLst>
          </p:cNvPr>
          <p:cNvSpPr txBox="1"/>
          <p:nvPr/>
        </p:nvSpPr>
        <p:spPr>
          <a:xfrm>
            <a:off x="9716409" y="3870363"/>
            <a:ext cx="1023037" cy="1107996"/>
          </a:xfrm>
          <a:prstGeom prst="rect">
            <a:avLst/>
          </a:prstGeom>
          <a:noFill/>
        </p:spPr>
        <p:txBody>
          <a:bodyPr wrap="none" rtlCol="0">
            <a:spAutoFit/>
          </a:bodyPr>
          <a:lstStyle/>
          <a:p>
            <a:pPr algn="ctr"/>
            <a:r>
              <a:rPr lang="en-US" sz="6600" dirty="0">
                <a:solidFill>
                  <a:srgbClr val="FDDA9C"/>
                </a:solidFill>
                <a:latin typeface="Poppins Medium" panose="00000600000000000000" pitchFamily="2" charset="0"/>
                <a:cs typeface="Poppins Medium" panose="00000600000000000000" pitchFamily="2" charset="0"/>
              </a:rPr>
              <a:t>10</a:t>
            </a:r>
          </a:p>
        </p:txBody>
      </p:sp>
      <p:sp>
        <p:nvSpPr>
          <p:cNvPr id="49" name="TextBox 48">
            <a:extLst>
              <a:ext uri="{FF2B5EF4-FFF2-40B4-BE49-F238E27FC236}">
                <a16:creationId xmlns:a16="http://schemas.microsoft.com/office/drawing/2014/main" id="{54748FA5-DDD2-DDF0-9518-23C0C435E457}"/>
              </a:ext>
            </a:extLst>
          </p:cNvPr>
          <p:cNvSpPr txBox="1"/>
          <p:nvPr/>
        </p:nvSpPr>
        <p:spPr>
          <a:xfrm>
            <a:off x="9716409" y="4809082"/>
            <a:ext cx="599844" cy="338554"/>
          </a:xfrm>
          <a:prstGeom prst="rect">
            <a:avLst/>
          </a:prstGeom>
          <a:noFill/>
        </p:spPr>
        <p:txBody>
          <a:bodyPr wrap="none" rtlCol="0">
            <a:spAutoFit/>
          </a:bodyPr>
          <a:lstStyle/>
          <a:p>
            <a:pPr algn="ctr"/>
            <a:r>
              <a:rPr lang="en-US" sz="1600" dirty="0">
                <a:solidFill>
                  <a:schemeClr val="bg1">
                    <a:lumMod val="75000"/>
                  </a:schemeClr>
                </a:solidFill>
                <a:latin typeface="Inter" panose="02000503000000020004" pitchFamily="2" charset="0"/>
                <a:ea typeface="Inter" panose="02000503000000020004" pitchFamily="2" charset="0"/>
                <a:cs typeface="Poppins" panose="00000500000000000000" pitchFamily="2" charset="0"/>
              </a:rPr>
              <a:t>PCA</a:t>
            </a:r>
          </a:p>
        </p:txBody>
      </p:sp>
      <p:sp>
        <p:nvSpPr>
          <p:cNvPr id="50" name="TextBox 49">
            <a:extLst>
              <a:ext uri="{FF2B5EF4-FFF2-40B4-BE49-F238E27FC236}">
                <a16:creationId xmlns:a16="http://schemas.microsoft.com/office/drawing/2014/main" id="{E0789893-AA59-58B3-7BA6-F79B06848348}"/>
              </a:ext>
            </a:extLst>
          </p:cNvPr>
          <p:cNvSpPr txBox="1"/>
          <p:nvPr/>
        </p:nvSpPr>
        <p:spPr>
          <a:xfrm>
            <a:off x="749024" y="2464179"/>
            <a:ext cx="2073003"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Predict continuous values like price, temperature, or sales from numeric features.</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1" name="TextBox 50">
            <a:extLst>
              <a:ext uri="{FF2B5EF4-FFF2-40B4-BE49-F238E27FC236}">
                <a16:creationId xmlns:a16="http://schemas.microsoft.com/office/drawing/2014/main" id="{12A53E81-A9F3-4D3B-C4FB-4CABF4B3AA1E}"/>
              </a:ext>
            </a:extLst>
          </p:cNvPr>
          <p:cNvSpPr txBox="1"/>
          <p:nvPr/>
        </p:nvSpPr>
        <p:spPr>
          <a:xfrm>
            <a:off x="3211637" y="2464179"/>
            <a:ext cx="2073003"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Classify binary outcomes like spam detection or disease prediction (yes/no).</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2" name="TextBox 51">
            <a:extLst>
              <a:ext uri="{FF2B5EF4-FFF2-40B4-BE49-F238E27FC236}">
                <a16:creationId xmlns:a16="http://schemas.microsoft.com/office/drawing/2014/main" id="{44D133FA-371B-E1E3-D5E5-6BA107923EAA}"/>
              </a:ext>
            </a:extLst>
          </p:cNvPr>
          <p:cNvSpPr txBox="1"/>
          <p:nvPr/>
        </p:nvSpPr>
        <p:spPr>
          <a:xfrm>
            <a:off x="5568452" y="2464179"/>
            <a:ext cx="2073003"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Interpretable model for classification/regression with non-linear relationships.</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3" name="TextBox 52">
            <a:extLst>
              <a:ext uri="{FF2B5EF4-FFF2-40B4-BE49-F238E27FC236}">
                <a16:creationId xmlns:a16="http://schemas.microsoft.com/office/drawing/2014/main" id="{F86E4EDB-2676-CCC7-A4A7-29304AF4E6C1}"/>
              </a:ext>
            </a:extLst>
          </p:cNvPr>
          <p:cNvSpPr txBox="1"/>
          <p:nvPr/>
        </p:nvSpPr>
        <p:spPr>
          <a:xfrm>
            <a:off x="7794088" y="2464179"/>
            <a:ext cx="1922321"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Best for high-dimensional, margin-separated classification problems.</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4" name="TextBox 53">
            <a:extLst>
              <a:ext uri="{FF2B5EF4-FFF2-40B4-BE49-F238E27FC236}">
                <a16:creationId xmlns:a16="http://schemas.microsoft.com/office/drawing/2014/main" id="{B76DD0F4-F721-B22F-1340-ED8417AB34AC}"/>
              </a:ext>
            </a:extLst>
          </p:cNvPr>
          <p:cNvSpPr txBox="1"/>
          <p:nvPr/>
        </p:nvSpPr>
        <p:spPr>
          <a:xfrm>
            <a:off x="9869042" y="2464179"/>
            <a:ext cx="1922321" cy="830997"/>
          </a:xfrm>
          <a:prstGeom prst="rect">
            <a:avLst/>
          </a:prstGeom>
          <a:noFill/>
        </p:spPr>
        <p:txBody>
          <a:bodyPr wrap="square">
            <a:spAutoFit/>
          </a:bodyPr>
          <a:lstStyle/>
          <a:p>
            <a:r>
              <a:rPr lang="en-US"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rPr>
              <a:t>High accuracy on mixed data types, avoids overfitting better than single trees.</a:t>
            </a:r>
            <a:endParaRPr lang="en-IN"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5" name="TextBox 54">
            <a:extLst>
              <a:ext uri="{FF2B5EF4-FFF2-40B4-BE49-F238E27FC236}">
                <a16:creationId xmlns:a16="http://schemas.microsoft.com/office/drawing/2014/main" id="{73FA12D9-587A-4CF5-06B3-538874D9966A}"/>
              </a:ext>
            </a:extLst>
          </p:cNvPr>
          <p:cNvSpPr txBox="1"/>
          <p:nvPr/>
        </p:nvSpPr>
        <p:spPr>
          <a:xfrm>
            <a:off x="749024" y="5187849"/>
            <a:ext cx="2073003" cy="646331"/>
          </a:xfrm>
          <a:prstGeom prst="rect">
            <a:avLst/>
          </a:prstGeom>
          <a:noFill/>
        </p:spPr>
        <p:txBody>
          <a:bodyPr wrap="square">
            <a:spAutoFit/>
          </a:bodyPr>
          <a:lstStyle/>
          <a:p>
            <a:r>
              <a:rPr lang="en-US"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rPr>
              <a:t>Fast and effective for text classification and spam filtering.</a:t>
            </a:r>
            <a:endParaRPr lang="en-IN"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6" name="TextBox 55">
            <a:extLst>
              <a:ext uri="{FF2B5EF4-FFF2-40B4-BE49-F238E27FC236}">
                <a16:creationId xmlns:a16="http://schemas.microsoft.com/office/drawing/2014/main" id="{B868C957-D3E7-2BAD-BBC1-4A60F6301E08}"/>
              </a:ext>
            </a:extLst>
          </p:cNvPr>
          <p:cNvSpPr txBox="1"/>
          <p:nvPr/>
        </p:nvSpPr>
        <p:spPr>
          <a:xfrm>
            <a:off x="3336678" y="5187849"/>
            <a:ext cx="2073003" cy="830997"/>
          </a:xfrm>
          <a:prstGeom prst="rect">
            <a:avLst/>
          </a:prstGeom>
          <a:noFill/>
        </p:spPr>
        <p:txBody>
          <a:bodyPr wrap="square">
            <a:spAutoFit/>
          </a:bodyPr>
          <a:lstStyle/>
          <a:p>
            <a:r>
              <a:rPr lang="en-US"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rPr>
              <a:t>Top choice for structured/tabular data in competitions and real-world ML tasks.</a:t>
            </a:r>
            <a:endParaRPr lang="en-IN"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7" name="TextBox 56">
            <a:extLst>
              <a:ext uri="{FF2B5EF4-FFF2-40B4-BE49-F238E27FC236}">
                <a16:creationId xmlns:a16="http://schemas.microsoft.com/office/drawing/2014/main" id="{813C769D-39A4-6000-B3C4-62617DF0291E}"/>
              </a:ext>
            </a:extLst>
          </p:cNvPr>
          <p:cNvSpPr txBox="1"/>
          <p:nvPr/>
        </p:nvSpPr>
        <p:spPr>
          <a:xfrm>
            <a:off x="5634362" y="5187849"/>
            <a:ext cx="2073003" cy="830997"/>
          </a:xfrm>
          <a:prstGeom prst="rect">
            <a:avLst/>
          </a:prstGeom>
          <a:noFill/>
        </p:spPr>
        <p:txBody>
          <a:bodyPr wrap="square">
            <a:spAutoFit/>
          </a:bodyPr>
          <a:lstStyle/>
          <a:p>
            <a:r>
              <a:rPr lang="en-US"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rPr>
              <a:t>Faster and memory-efficient boosting for large datasets with many features.</a:t>
            </a:r>
            <a:endParaRPr lang="en-IN"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8" name="TextBox 57">
            <a:extLst>
              <a:ext uri="{FF2B5EF4-FFF2-40B4-BE49-F238E27FC236}">
                <a16:creationId xmlns:a16="http://schemas.microsoft.com/office/drawing/2014/main" id="{895A6D03-CFD3-FDBB-813B-915B0CFDCE2B}"/>
              </a:ext>
            </a:extLst>
          </p:cNvPr>
          <p:cNvSpPr txBox="1"/>
          <p:nvPr/>
        </p:nvSpPr>
        <p:spPr>
          <a:xfrm>
            <a:off x="7827043" y="5187849"/>
            <a:ext cx="1922321" cy="830997"/>
          </a:xfrm>
          <a:prstGeom prst="rect">
            <a:avLst/>
          </a:prstGeom>
          <a:noFill/>
        </p:spPr>
        <p:txBody>
          <a:bodyPr wrap="square">
            <a:spAutoFit/>
          </a:bodyPr>
          <a:lstStyle/>
          <a:p>
            <a:r>
              <a:rPr lang="en-US"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rPr>
              <a:t>Group similar data points when no labels are available (unsupervised learning).</a:t>
            </a:r>
            <a:endParaRPr lang="en-IN" sz="1200" dirty="0">
              <a:solidFill>
                <a:schemeClr val="tx1">
                  <a:lumMod val="75000"/>
                  <a:lumOff val="2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59" name="TextBox 58">
            <a:extLst>
              <a:ext uri="{FF2B5EF4-FFF2-40B4-BE49-F238E27FC236}">
                <a16:creationId xmlns:a16="http://schemas.microsoft.com/office/drawing/2014/main" id="{90EECF92-93B2-E607-921B-78E904A6101E}"/>
              </a:ext>
            </a:extLst>
          </p:cNvPr>
          <p:cNvSpPr txBox="1"/>
          <p:nvPr/>
        </p:nvSpPr>
        <p:spPr>
          <a:xfrm>
            <a:off x="9778285" y="5187849"/>
            <a:ext cx="1922321" cy="830997"/>
          </a:xfrm>
          <a:prstGeom prst="rect">
            <a:avLst/>
          </a:prstGeom>
          <a:noFill/>
        </p:spPr>
        <p:txBody>
          <a:bodyPr wrap="square">
            <a:spAutoFit/>
          </a:bodyPr>
          <a:lstStyle/>
          <a:p>
            <a:r>
              <a:rPr lang="en-US"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rPr>
              <a:t>Reduce dimensionality while retaining variance for visualization or preprocessing.</a:t>
            </a:r>
            <a:endParaRPr lang="en-IN" sz="1200" dirty="0">
              <a:solidFill>
                <a:schemeClr val="bg1">
                  <a:lumMod val="75000"/>
                </a:schemeClr>
              </a:solidFill>
              <a:latin typeface="Inter Light" panose="02000503000000020004" pitchFamily="2" charset="0"/>
              <a:ea typeface="Inter Light" panose="02000503000000020004" pitchFamily="2" charset="0"/>
              <a:cs typeface="Poppins" panose="00000500000000000000" pitchFamily="2" charset="0"/>
            </a:endParaRPr>
          </a:p>
        </p:txBody>
      </p:sp>
      <p:sp>
        <p:nvSpPr>
          <p:cNvPr id="60" name="TextBox 59">
            <a:extLst>
              <a:ext uri="{FF2B5EF4-FFF2-40B4-BE49-F238E27FC236}">
                <a16:creationId xmlns:a16="http://schemas.microsoft.com/office/drawing/2014/main" id="{033E7F57-98E7-78AE-25E9-85AC99987E3E}"/>
              </a:ext>
            </a:extLst>
          </p:cNvPr>
          <p:cNvSpPr txBox="1"/>
          <p:nvPr/>
        </p:nvSpPr>
        <p:spPr>
          <a:xfrm>
            <a:off x="768074" y="1250990"/>
            <a:ext cx="1023037"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01</a:t>
            </a:r>
          </a:p>
        </p:txBody>
      </p:sp>
      <p:sp>
        <p:nvSpPr>
          <p:cNvPr id="61" name="TextBox 60">
            <a:extLst>
              <a:ext uri="{FF2B5EF4-FFF2-40B4-BE49-F238E27FC236}">
                <a16:creationId xmlns:a16="http://schemas.microsoft.com/office/drawing/2014/main" id="{E0EEA4F4-1C04-1843-E6BC-F30CEC4AB7C5}"/>
              </a:ext>
            </a:extLst>
          </p:cNvPr>
          <p:cNvSpPr txBox="1"/>
          <p:nvPr/>
        </p:nvSpPr>
        <p:spPr>
          <a:xfrm>
            <a:off x="749024" y="3870365"/>
            <a:ext cx="1269899" cy="1107996"/>
          </a:xfrm>
          <a:prstGeom prst="rect">
            <a:avLst/>
          </a:prstGeom>
          <a:noFill/>
          <a:ln>
            <a:noFill/>
          </a:ln>
        </p:spPr>
        <p:txBody>
          <a:bodyPr wrap="none" rtlCol="0">
            <a:spAutoFit/>
          </a:bodyPr>
          <a:lstStyle/>
          <a:p>
            <a:pPr algn="ctr"/>
            <a:r>
              <a:rPr lang="en-US" sz="6600" dirty="0">
                <a:solidFill>
                  <a:schemeClr val="bg1">
                    <a:lumMod val="75000"/>
                  </a:schemeClr>
                </a:solidFill>
                <a:latin typeface="Poppins Medium" panose="00000600000000000000" pitchFamily="2" charset="0"/>
                <a:cs typeface="Poppins Medium" panose="00000600000000000000" pitchFamily="2" charset="0"/>
              </a:rPr>
              <a:t>06</a:t>
            </a:r>
          </a:p>
        </p:txBody>
      </p:sp>
      <p:sp>
        <p:nvSpPr>
          <p:cNvPr id="62" name="TextBox 61">
            <a:extLst>
              <a:ext uri="{FF2B5EF4-FFF2-40B4-BE49-F238E27FC236}">
                <a16:creationId xmlns:a16="http://schemas.microsoft.com/office/drawing/2014/main" id="{99AD6455-39B9-EEB6-58C2-1B76E28981EF}"/>
              </a:ext>
            </a:extLst>
          </p:cNvPr>
          <p:cNvSpPr txBox="1"/>
          <p:nvPr/>
        </p:nvSpPr>
        <p:spPr>
          <a:xfrm>
            <a:off x="3279584" y="1250989"/>
            <a:ext cx="1215397"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02</a:t>
            </a:r>
          </a:p>
        </p:txBody>
      </p:sp>
      <p:sp>
        <p:nvSpPr>
          <p:cNvPr id="63" name="TextBox 62">
            <a:extLst>
              <a:ext uri="{FF2B5EF4-FFF2-40B4-BE49-F238E27FC236}">
                <a16:creationId xmlns:a16="http://schemas.microsoft.com/office/drawing/2014/main" id="{39515297-43C0-DA52-F713-4608C9964AB6}"/>
              </a:ext>
            </a:extLst>
          </p:cNvPr>
          <p:cNvSpPr txBox="1"/>
          <p:nvPr/>
        </p:nvSpPr>
        <p:spPr>
          <a:xfrm>
            <a:off x="3378349" y="3870364"/>
            <a:ext cx="1200970" cy="1107996"/>
          </a:xfrm>
          <a:prstGeom prst="rect">
            <a:avLst/>
          </a:prstGeom>
          <a:noFill/>
          <a:ln>
            <a:noFill/>
          </a:ln>
        </p:spPr>
        <p:txBody>
          <a:bodyPr wrap="none" rtlCol="0">
            <a:spAutoFit/>
          </a:bodyPr>
          <a:lstStyle/>
          <a:p>
            <a:pPr algn="ctr"/>
            <a:r>
              <a:rPr lang="en-US" sz="6600" dirty="0">
                <a:solidFill>
                  <a:schemeClr val="bg1">
                    <a:lumMod val="75000"/>
                  </a:schemeClr>
                </a:solidFill>
                <a:latin typeface="Poppins Medium" panose="00000600000000000000" pitchFamily="2" charset="0"/>
                <a:cs typeface="Poppins Medium" panose="00000600000000000000" pitchFamily="2" charset="0"/>
              </a:rPr>
              <a:t>07</a:t>
            </a:r>
          </a:p>
        </p:txBody>
      </p:sp>
      <p:sp>
        <p:nvSpPr>
          <p:cNvPr id="64" name="TextBox 63">
            <a:extLst>
              <a:ext uri="{FF2B5EF4-FFF2-40B4-BE49-F238E27FC236}">
                <a16:creationId xmlns:a16="http://schemas.microsoft.com/office/drawing/2014/main" id="{B8242B5B-F319-8CF3-F84F-ADD1B4926BFE}"/>
              </a:ext>
            </a:extLst>
          </p:cNvPr>
          <p:cNvSpPr txBox="1"/>
          <p:nvPr/>
        </p:nvSpPr>
        <p:spPr>
          <a:xfrm>
            <a:off x="5587502" y="1250988"/>
            <a:ext cx="1229825"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03</a:t>
            </a:r>
          </a:p>
        </p:txBody>
      </p:sp>
      <p:sp>
        <p:nvSpPr>
          <p:cNvPr id="65" name="TextBox 64">
            <a:extLst>
              <a:ext uri="{FF2B5EF4-FFF2-40B4-BE49-F238E27FC236}">
                <a16:creationId xmlns:a16="http://schemas.microsoft.com/office/drawing/2014/main" id="{C78C6051-EF48-A760-6249-D2E7419670DA}"/>
              </a:ext>
            </a:extLst>
          </p:cNvPr>
          <p:cNvSpPr txBox="1"/>
          <p:nvPr/>
        </p:nvSpPr>
        <p:spPr>
          <a:xfrm>
            <a:off x="5634940" y="3870363"/>
            <a:ext cx="1266693" cy="1107996"/>
          </a:xfrm>
          <a:prstGeom prst="rect">
            <a:avLst/>
          </a:prstGeom>
          <a:noFill/>
          <a:ln>
            <a:noFill/>
          </a:ln>
        </p:spPr>
        <p:txBody>
          <a:bodyPr wrap="none" rtlCol="0">
            <a:spAutoFit/>
          </a:bodyPr>
          <a:lstStyle/>
          <a:p>
            <a:pPr algn="ctr"/>
            <a:r>
              <a:rPr lang="en-US" sz="6600" dirty="0">
                <a:solidFill>
                  <a:schemeClr val="bg1">
                    <a:lumMod val="75000"/>
                  </a:schemeClr>
                </a:solidFill>
                <a:latin typeface="Poppins Medium" panose="00000600000000000000" pitchFamily="2" charset="0"/>
                <a:cs typeface="Poppins Medium" panose="00000600000000000000" pitchFamily="2" charset="0"/>
              </a:rPr>
              <a:t>08</a:t>
            </a:r>
          </a:p>
        </p:txBody>
      </p:sp>
      <p:sp>
        <p:nvSpPr>
          <p:cNvPr id="66" name="TextBox 65">
            <a:extLst>
              <a:ext uri="{FF2B5EF4-FFF2-40B4-BE49-F238E27FC236}">
                <a16:creationId xmlns:a16="http://schemas.microsoft.com/office/drawing/2014/main" id="{0314152F-95EB-63E8-7902-88379C1AFF4C}"/>
              </a:ext>
            </a:extLst>
          </p:cNvPr>
          <p:cNvSpPr txBox="1"/>
          <p:nvPr/>
        </p:nvSpPr>
        <p:spPr>
          <a:xfrm>
            <a:off x="7846093" y="3870362"/>
            <a:ext cx="1263487" cy="1107996"/>
          </a:xfrm>
          <a:prstGeom prst="rect">
            <a:avLst/>
          </a:prstGeom>
          <a:noFill/>
          <a:ln>
            <a:noFill/>
          </a:ln>
        </p:spPr>
        <p:txBody>
          <a:bodyPr wrap="none" rtlCol="0">
            <a:spAutoFit/>
          </a:bodyPr>
          <a:lstStyle/>
          <a:p>
            <a:pPr algn="ctr"/>
            <a:r>
              <a:rPr lang="en-US" sz="6600" dirty="0">
                <a:gradFill>
                  <a:gsLst>
                    <a:gs pos="54100">
                      <a:srgbClr val="2E96FF"/>
                    </a:gs>
                    <a:gs pos="0">
                      <a:srgbClr val="3B6BFF"/>
                    </a:gs>
                    <a:gs pos="100000">
                      <a:srgbClr val="ACB7FF"/>
                    </a:gs>
                  </a:gsLst>
                  <a:lin ang="0" scaled="1"/>
                </a:gradFill>
                <a:latin typeface="Poppins Medium" panose="00000600000000000000" pitchFamily="2" charset="0"/>
                <a:cs typeface="Poppins Medium" panose="00000600000000000000" pitchFamily="2" charset="0"/>
              </a:rPr>
              <a:t>09</a:t>
            </a:r>
          </a:p>
        </p:txBody>
      </p:sp>
      <p:sp>
        <p:nvSpPr>
          <p:cNvPr id="67" name="TextBox 66">
            <a:extLst>
              <a:ext uri="{FF2B5EF4-FFF2-40B4-BE49-F238E27FC236}">
                <a16:creationId xmlns:a16="http://schemas.microsoft.com/office/drawing/2014/main" id="{84F26E82-5235-72EB-778C-FB5C237D9762}"/>
              </a:ext>
            </a:extLst>
          </p:cNvPr>
          <p:cNvSpPr txBox="1"/>
          <p:nvPr/>
        </p:nvSpPr>
        <p:spPr>
          <a:xfrm>
            <a:off x="9726223" y="3870361"/>
            <a:ext cx="1023037" cy="1107996"/>
          </a:xfrm>
          <a:prstGeom prst="rect">
            <a:avLst/>
          </a:prstGeom>
          <a:noFill/>
          <a:ln>
            <a:noFill/>
          </a:ln>
        </p:spPr>
        <p:txBody>
          <a:bodyPr wrap="none" rtlCol="0">
            <a:spAutoFit/>
          </a:bodyPr>
          <a:lstStyle/>
          <a:p>
            <a:pPr algn="ctr"/>
            <a:r>
              <a:rPr lang="en-US" sz="6600" dirty="0">
                <a:solidFill>
                  <a:schemeClr val="bg1">
                    <a:lumMod val="75000"/>
                  </a:schemeClr>
                </a:solidFill>
                <a:latin typeface="Poppins Medium" panose="00000600000000000000" pitchFamily="2" charset="0"/>
                <a:cs typeface="Poppins Medium" panose="00000600000000000000" pitchFamily="2" charset="0"/>
              </a:rPr>
              <a:t>10</a:t>
            </a:r>
          </a:p>
        </p:txBody>
      </p:sp>
    </p:spTree>
    <p:extLst>
      <p:ext uri="{BB962C8B-B14F-4D97-AF65-F5344CB8AC3E}">
        <p14:creationId xmlns:p14="http://schemas.microsoft.com/office/powerpoint/2010/main" val="1628962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023736C-B21F-E069-0B10-5EE5C08ADEAF}"/>
              </a:ext>
            </a:extLst>
          </p:cNvPr>
          <p:cNvSpPr txBox="1"/>
          <p:nvPr/>
        </p:nvSpPr>
        <p:spPr>
          <a:xfrm>
            <a:off x="2270721" y="2407216"/>
            <a:ext cx="7307387" cy="1815882"/>
          </a:xfrm>
          <a:prstGeom prst="rect">
            <a:avLst/>
          </a:prstGeom>
          <a:noFill/>
        </p:spPr>
        <p:txBody>
          <a:bodyPr wrap="square" rtlCol="0">
            <a:spAutoFit/>
          </a:bodyPr>
          <a:lstStyle/>
          <a:p>
            <a:pPr algn="ctr"/>
            <a:r>
              <a:rPr lang="en-US" sz="2800" dirty="0">
                <a:latin typeface="Inter" panose="02000503000000020004" pitchFamily="2" charset="0"/>
                <a:ea typeface="Inter" panose="02000503000000020004" pitchFamily="2" charset="0"/>
              </a:rPr>
              <a:t>In ML, we’ve seen </a:t>
            </a:r>
            <a:r>
              <a:rPr lang="en-US" sz="2800" dirty="0">
                <a:gradFill flip="none" rotWithShape="1">
                  <a:gsLst>
                    <a:gs pos="72000">
                      <a:srgbClr val="2E96FF"/>
                    </a:gs>
                    <a:gs pos="0">
                      <a:srgbClr val="3C77ED"/>
                    </a:gs>
                    <a:gs pos="100000">
                      <a:srgbClr val="ACB7FF"/>
                    </a:gs>
                  </a:gsLst>
                  <a:lin ang="0" scaled="1"/>
                  <a:tileRect/>
                </a:gradFill>
                <a:latin typeface="Inter" panose="02000503000000020004" pitchFamily="2" charset="0"/>
                <a:ea typeface="Inter" panose="02000503000000020004" pitchFamily="2" charset="0"/>
              </a:rPr>
              <a:t>specialized algorithms</a:t>
            </a:r>
            <a:r>
              <a:rPr lang="en-US" sz="2800" dirty="0">
                <a:gradFill>
                  <a:gsLst>
                    <a:gs pos="72000">
                      <a:srgbClr val="2E96FF"/>
                    </a:gs>
                    <a:gs pos="0">
                      <a:srgbClr val="3C77ED"/>
                    </a:gs>
                    <a:gs pos="100000">
                      <a:srgbClr val="ACB7FF"/>
                    </a:gs>
                  </a:gsLst>
                  <a:lin ang="0" scaled="1"/>
                </a:gradFill>
                <a:latin typeface="Inter" panose="02000503000000020004" pitchFamily="2" charset="0"/>
                <a:ea typeface="Inter" panose="02000503000000020004" pitchFamily="2" charset="0"/>
              </a:rPr>
              <a:t> </a:t>
            </a:r>
            <a:r>
              <a:rPr lang="en-US" sz="2800" dirty="0">
                <a:latin typeface="Inter" panose="02000503000000020004" pitchFamily="2" charset="0"/>
                <a:ea typeface="Inter" panose="02000503000000020004" pitchFamily="2" charset="0"/>
              </a:rPr>
              <a:t>— linear regression for prediction, logistic regression for classification... but what if </a:t>
            </a:r>
            <a:r>
              <a:rPr lang="en-US" sz="2800" dirty="0">
                <a:gradFill>
                  <a:gsLst>
                    <a:gs pos="72000">
                      <a:srgbClr val="2E96FF"/>
                    </a:gs>
                    <a:gs pos="0">
                      <a:srgbClr val="3C77ED"/>
                    </a:gs>
                    <a:gs pos="100000">
                      <a:srgbClr val="ACB7FF"/>
                    </a:gs>
                  </a:gsLst>
                  <a:lin ang="0" scaled="1"/>
                </a:gradFill>
                <a:latin typeface="Inter" panose="02000503000000020004" pitchFamily="2" charset="0"/>
                <a:ea typeface="Inter" panose="02000503000000020004" pitchFamily="2" charset="0"/>
              </a:rPr>
              <a:t>one algorithm could do it all?</a:t>
            </a:r>
            <a:endParaRPr lang="en-IN" sz="2800" dirty="0">
              <a:gradFill>
                <a:gsLst>
                  <a:gs pos="72000">
                    <a:srgbClr val="2E96FF"/>
                  </a:gs>
                  <a:gs pos="0">
                    <a:srgbClr val="3C77ED"/>
                  </a:gs>
                  <a:gs pos="100000">
                    <a:srgbClr val="ACB7FF"/>
                  </a:gs>
                </a:gsLst>
                <a:lin ang="0" scaled="1"/>
              </a:gra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748563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E97D0D-8645-93A1-526F-B8B8EE4B63DF}"/>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166BC3EC-F1E8-C022-9840-1651A6CCF0A6}"/>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53C51B62-8117-304C-E0B4-5B61406AA397}"/>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8ED88DD0-46B7-0DAB-548A-AF40893C6947}"/>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3A1466BF-CF4E-B2DC-4816-280FB45695FD}"/>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FCC62F8-CEA0-30D6-17D4-AA00773B8BBE}"/>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D6296EC-E1BE-F961-1686-8D9658164383}"/>
              </a:ext>
            </a:extLst>
          </p:cNvPr>
          <p:cNvSpPr txBox="1"/>
          <p:nvPr/>
        </p:nvSpPr>
        <p:spPr>
          <a:xfrm>
            <a:off x="5235697" y="3485747"/>
            <a:ext cx="788999" cy="338554"/>
          </a:xfrm>
          <a:prstGeom prst="rect">
            <a:avLst/>
          </a:prstGeom>
          <a:noFill/>
        </p:spPr>
        <p:txBody>
          <a:bodyPr wrap="none" rtlCol="0">
            <a:spAutoFit/>
          </a:bodyPr>
          <a:lstStyle/>
          <a:p>
            <a:pPr algn="ctr"/>
            <a:r>
              <a:rPr lang="en-US" sz="1600" dirty="0">
                <a:solidFill>
                  <a:schemeClr val="bg1"/>
                </a:solidFill>
                <a:latin typeface="Inter" panose="02000503000000020004" pitchFamily="2" charset="0"/>
                <a:ea typeface="Inter" panose="02000503000000020004" pitchFamily="2" charset="0"/>
                <a:cs typeface="Poppins" panose="00000500000000000000" pitchFamily="2" charset="0"/>
              </a:rPr>
              <a:t>Model</a:t>
            </a:r>
          </a:p>
        </p:txBody>
      </p:sp>
    </p:spTree>
    <p:extLst>
      <p:ext uri="{BB962C8B-B14F-4D97-AF65-F5344CB8AC3E}">
        <p14:creationId xmlns:p14="http://schemas.microsoft.com/office/powerpoint/2010/main" val="4036451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51487-DE9D-D092-3B3A-5412C76BF7D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9F81559-56F0-C0DE-2AEC-AAA238D45769}"/>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54B44698-8D23-1D2A-D492-2167272BE12A}"/>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3BDC4B91-A27D-DEC6-C1E7-A369E6BB50A2}"/>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6AD9415B-7BFB-9EF4-8748-00F3345A7F5F}"/>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9091E01A-8CEE-E8D0-F09F-BB30609429B0}"/>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3A83C3F8-E2DA-57CC-27EE-616143AE81A6}"/>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2631C352-01E4-9140-CCBE-716F07384E88}"/>
              </a:ext>
            </a:extLst>
          </p:cNvPr>
          <p:cNvSpPr txBox="1"/>
          <p:nvPr/>
        </p:nvSpPr>
        <p:spPr>
          <a:xfrm>
            <a:off x="5020094" y="3485747"/>
            <a:ext cx="1220206" cy="584775"/>
          </a:xfrm>
          <a:prstGeom prst="rect">
            <a:avLst/>
          </a:prstGeom>
          <a:noFill/>
        </p:spPr>
        <p:txBody>
          <a:bodyPr wrap="none" rtlCol="0">
            <a:spAutoFit/>
          </a:bodyPr>
          <a:lstStyle/>
          <a:p>
            <a:pPr algn="ctr"/>
            <a:r>
              <a:rPr lang="en-US" sz="1600" dirty="0">
                <a:solidFill>
                  <a:schemeClr val="bg1"/>
                </a:solidFill>
                <a:latin typeface="Inter" panose="02000503000000020004" pitchFamily="2" charset="0"/>
                <a:ea typeface="Inter" panose="02000503000000020004" pitchFamily="2" charset="0"/>
                <a:cs typeface="Poppins" panose="00000500000000000000" pitchFamily="2" charset="0"/>
              </a:rPr>
              <a:t>𝑦=𝑤^𝑇 𝑥+𝑏</a:t>
            </a:r>
          </a:p>
          <a:p>
            <a:pPr algn="ctr"/>
            <a:endParaRPr lang="en-US" sz="1600" dirty="0">
              <a:solidFill>
                <a:schemeClr val="bg1"/>
              </a:solidFill>
              <a:latin typeface="Inter" panose="02000503000000020004" pitchFamily="2" charset="0"/>
              <a:ea typeface="Inter" panose="02000503000000020004" pitchFamily="2" charset="0"/>
              <a:cs typeface="Poppins" panose="00000500000000000000" pitchFamily="2" charset="0"/>
            </a:endParaRPr>
          </a:p>
        </p:txBody>
      </p:sp>
      <p:sp>
        <p:nvSpPr>
          <p:cNvPr id="2" name="Google Shape;66;p15">
            <a:extLst>
              <a:ext uri="{FF2B5EF4-FFF2-40B4-BE49-F238E27FC236}">
                <a16:creationId xmlns:a16="http://schemas.microsoft.com/office/drawing/2014/main" id="{C71CF496-78EF-1E84-D5E2-52FB7524503B}"/>
              </a:ext>
            </a:extLst>
          </p:cNvPr>
          <p:cNvSpPr/>
          <p:nvPr/>
        </p:nvSpPr>
        <p:spPr>
          <a:xfrm>
            <a:off x="8065329" y="5943931"/>
            <a:ext cx="3651649" cy="557369"/>
          </a:xfrm>
          <a:prstGeom prst="roundRect">
            <a:avLst>
              <a:gd name="adj" fmla="val 50000"/>
            </a:avLst>
          </a:pr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3">
            <a:extLst>
              <a:ext uri="{FF2B5EF4-FFF2-40B4-BE49-F238E27FC236}">
                <a16:creationId xmlns:a16="http://schemas.microsoft.com/office/drawing/2014/main" id="{AE0AF4A6-3BFA-96AB-211D-970A5D559702}"/>
              </a:ext>
            </a:extLst>
          </p:cNvPr>
          <p:cNvSpPr txBox="1"/>
          <p:nvPr/>
        </p:nvSpPr>
        <p:spPr>
          <a:xfrm>
            <a:off x="8162808" y="6058117"/>
            <a:ext cx="356215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tx1">
                    <a:lumMod val="75000"/>
                    <a:lumOff val="25000"/>
                  </a:schemeClr>
                </a:solidFill>
                <a:latin typeface="Poppins" panose="00000500000000000000" pitchFamily="2" charset="0"/>
                <a:cs typeface="Poppins" panose="00000500000000000000" pitchFamily="2" charset="0"/>
              </a:rPr>
              <a:t>Linear Regression</a:t>
            </a:r>
            <a:endParaRPr lang="en-IN" sz="1600" dirty="0">
              <a:solidFill>
                <a:schemeClr val="tx1">
                  <a:lumMod val="75000"/>
                  <a:lumOff val="25000"/>
                </a:schemeClr>
              </a:solidFill>
              <a:latin typeface="Poppins Light" panose="00000400000000000000" pitchFamily="2" charset="0"/>
              <a:cs typeface="Poppins Light" panose="00000400000000000000" pitchFamily="2" charset="0"/>
            </a:endParaRPr>
          </a:p>
        </p:txBody>
      </p:sp>
    </p:spTree>
    <p:extLst>
      <p:ext uri="{BB962C8B-B14F-4D97-AF65-F5344CB8AC3E}">
        <p14:creationId xmlns:p14="http://schemas.microsoft.com/office/powerpoint/2010/main" val="1004050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1B897-06F7-AD44-A056-184666A4BCA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6882F86-04E2-C89A-1853-DCF0819D27C6}"/>
              </a:ext>
            </a:extLst>
          </p:cNvPr>
          <p:cNvSpPr txBox="1"/>
          <p:nvPr/>
        </p:nvSpPr>
        <p:spPr>
          <a:xfrm>
            <a:off x="500958" y="307804"/>
            <a:ext cx="10361006" cy="523220"/>
          </a:xfrm>
          <a:prstGeom prst="rect">
            <a:avLst/>
          </a:prstGeom>
          <a:noFill/>
        </p:spPr>
        <p:txBody>
          <a:bodyPr wrap="square" rtlCol="0">
            <a:spAutoFit/>
          </a:bodyPr>
          <a:lstStyle/>
          <a:p>
            <a:r>
              <a:rPr lang="en-US" sz="2800" dirty="0">
                <a:latin typeface="Inter" panose="02000503000000020004" pitchFamily="2" charset="0"/>
                <a:ea typeface="Inter" panose="02000503000000020004" pitchFamily="2" charset="0"/>
              </a:rPr>
              <a:t>The All-in-One Learning Algorithm</a:t>
            </a:r>
            <a:endParaRPr lang="en-IN" sz="2800" dirty="0">
              <a:solidFill>
                <a:schemeClr val="tx1">
                  <a:lumMod val="85000"/>
                  <a:lumOff val="15000"/>
                </a:schemeClr>
              </a:solidFill>
              <a:latin typeface="Inter" panose="02000503000000020004" pitchFamily="2" charset="0"/>
              <a:ea typeface="Inter" panose="02000503000000020004" pitchFamily="2" charset="0"/>
              <a:cs typeface="Poppins" panose="00000500000000000000" pitchFamily="2" charset="0"/>
            </a:endParaRPr>
          </a:p>
        </p:txBody>
      </p:sp>
      <p:sp>
        <p:nvSpPr>
          <p:cNvPr id="5" name="Rectangle: Rounded Corners 4">
            <a:extLst>
              <a:ext uri="{FF2B5EF4-FFF2-40B4-BE49-F238E27FC236}">
                <a16:creationId xmlns:a16="http://schemas.microsoft.com/office/drawing/2014/main" id="{D8AE4662-F51E-DF61-8B35-FA8E5B70E319}"/>
              </a:ext>
            </a:extLst>
          </p:cNvPr>
          <p:cNvSpPr/>
          <p:nvPr/>
        </p:nvSpPr>
        <p:spPr>
          <a:xfrm>
            <a:off x="4962252" y="2976558"/>
            <a:ext cx="1335888" cy="1335888"/>
          </a:xfrm>
          <a:prstGeom prst="roundRect">
            <a:avLst/>
          </a:prstGeom>
          <a:gradFill>
            <a:gsLst>
              <a:gs pos="46800">
                <a:srgbClr val="2E96FF"/>
              </a:gs>
              <a:gs pos="0">
                <a:srgbClr val="3C77ED"/>
              </a:gs>
              <a:gs pos="100000">
                <a:srgbClr val="ACB7FF"/>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3" name="TextBox 102">
            <a:extLst>
              <a:ext uri="{FF2B5EF4-FFF2-40B4-BE49-F238E27FC236}">
                <a16:creationId xmlns:a16="http://schemas.microsoft.com/office/drawing/2014/main" id="{7E188D52-ED63-D3B2-F058-921CF9ED230F}"/>
              </a:ext>
            </a:extLst>
          </p:cNvPr>
          <p:cNvSpPr txBox="1"/>
          <p:nvPr/>
        </p:nvSpPr>
        <p:spPr>
          <a:xfrm>
            <a:off x="5007426" y="1767135"/>
            <a:ext cx="124554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Input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sp>
        <p:nvSpPr>
          <p:cNvPr id="104" name="TextBox 103">
            <a:extLst>
              <a:ext uri="{FF2B5EF4-FFF2-40B4-BE49-F238E27FC236}">
                <a16:creationId xmlns:a16="http://schemas.microsoft.com/office/drawing/2014/main" id="{290E84CC-3124-EC63-9E0A-2E720796AB06}"/>
              </a:ext>
            </a:extLst>
          </p:cNvPr>
          <p:cNvSpPr txBox="1"/>
          <p:nvPr/>
        </p:nvSpPr>
        <p:spPr>
          <a:xfrm>
            <a:off x="4871396" y="4998649"/>
            <a:ext cx="1517601" cy="523220"/>
          </a:xfrm>
          <a:prstGeom prst="rect">
            <a:avLst/>
          </a:prstGeom>
          <a:noFill/>
        </p:spPr>
        <p:txBody>
          <a:bodyPr wrap="square" rtlCol="0">
            <a:spAutoFit/>
          </a:bodyPr>
          <a:lstStyle/>
          <a:p>
            <a:pPr algn="ctr"/>
            <a:r>
              <a:rPr lang="en-US" sz="2800" dirty="0">
                <a:solidFill>
                  <a:schemeClr val="tx1">
                    <a:lumMod val="65000"/>
                    <a:lumOff val="35000"/>
                  </a:schemeClr>
                </a:solidFill>
                <a:latin typeface="Poppins" panose="00000500000000000000" pitchFamily="2" charset="0"/>
                <a:cs typeface="Poppins" panose="00000500000000000000" pitchFamily="2" charset="0"/>
              </a:rPr>
              <a:t>Output</a:t>
            </a:r>
            <a:endParaRPr lang="en-IN" sz="2800" dirty="0">
              <a:solidFill>
                <a:schemeClr val="tx1">
                  <a:lumMod val="65000"/>
                  <a:lumOff val="35000"/>
                </a:schemeClr>
              </a:solidFill>
              <a:latin typeface="Poppins" panose="00000500000000000000" pitchFamily="2" charset="0"/>
              <a:cs typeface="Poppins" panose="00000500000000000000" pitchFamily="2" charset="0"/>
            </a:endParaRPr>
          </a:p>
        </p:txBody>
      </p:sp>
      <p:cxnSp>
        <p:nvCxnSpPr>
          <p:cNvPr id="105" name="Straight Arrow Connector 104">
            <a:extLst>
              <a:ext uri="{FF2B5EF4-FFF2-40B4-BE49-F238E27FC236}">
                <a16:creationId xmlns:a16="http://schemas.microsoft.com/office/drawing/2014/main" id="{AF17D1B1-159A-FE3C-8FEE-4BDFB6C72E3C}"/>
              </a:ext>
            </a:extLst>
          </p:cNvPr>
          <p:cNvCxnSpPr>
            <a:cxnSpLocks/>
          </p:cNvCxnSpPr>
          <p:nvPr/>
        </p:nvCxnSpPr>
        <p:spPr>
          <a:xfrm>
            <a:off x="5630196" y="2437437"/>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1069DA3-0E6D-EE13-8A76-7CB63C354251}"/>
              </a:ext>
            </a:extLst>
          </p:cNvPr>
          <p:cNvCxnSpPr>
            <a:cxnSpLocks/>
          </p:cNvCxnSpPr>
          <p:nvPr/>
        </p:nvCxnSpPr>
        <p:spPr>
          <a:xfrm>
            <a:off x="5630196" y="4506578"/>
            <a:ext cx="0" cy="41207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66;p15">
            <a:extLst>
              <a:ext uri="{FF2B5EF4-FFF2-40B4-BE49-F238E27FC236}">
                <a16:creationId xmlns:a16="http://schemas.microsoft.com/office/drawing/2014/main" id="{5E0F8CD4-B225-B9C1-D107-D171D53854CD}"/>
              </a:ext>
            </a:extLst>
          </p:cNvPr>
          <p:cNvSpPr/>
          <p:nvPr/>
        </p:nvSpPr>
        <p:spPr>
          <a:xfrm>
            <a:off x="8065329" y="5943931"/>
            <a:ext cx="3651649" cy="557369"/>
          </a:xfrm>
          <a:prstGeom prst="roundRect">
            <a:avLst>
              <a:gd name="adj" fmla="val 50000"/>
            </a:avLst>
          </a:pr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3">
            <a:extLst>
              <a:ext uri="{FF2B5EF4-FFF2-40B4-BE49-F238E27FC236}">
                <a16:creationId xmlns:a16="http://schemas.microsoft.com/office/drawing/2014/main" id="{C1AB7227-CFD8-9DED-449C-4CE88D2B9F7D}"/>
              </a:ext>
            </a:extLst>
          </p:cNvPr>
          <p:cNvSpPr txBox="1"/>
          <p:nvPr/>
        </p:nvSpPr>
        <p:spPr>
          <a:xfrm>
            <a:off x="8162808" y="6058117"/>
            <a:ext cx="3562158" cy="33855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solidFill>
                  <a:schemeClr val="tx1">
                    <a:lumMod val="75000"/>
                    <a:lumOff val="25000"/>
                  </a:schemeClr>
                </a:solidFill>
                <a:latin typeface="Poppins" panose="00000500000000000000" pitchFamily="2" charset="0"/>
                <a:cs typeface="Poppins" panose="00000500000000000000" pitchFamily="2" charset="0"/>
              </a:rPr>
              <a:t>Logistic Regression</a:t>
            </a:r>
            <a:endParaRPr lang="en-IN" sz="1600" dirty="0">
              <a:solidFill>
                <a:schemeClr val="tx1">
                  <a:lumMod val="75000"/>
                  <a:lumOff val="25000"/>
                </a:schemeClr>
              </a:solidFill>
              <a:latin typeface="Poppins Light" panose="00000400000000000000" pitchFamily="2" charset="0"/>
              <a:cs typeface="Poppins Light" panose="00000400000000000000" pitchFamily="2" charset="0"/>
            </a:endParaRPr>
          </a:p>
        </p:txBody>
      </p:sp>
      <p:pic>
        <p:nvPicPr>
          <p:cNvPr id="9" name="Picture 8">
            <a:extLst>
              <a:ext uri="{FF2B5EF4-FFF2-40B4-BE49-F238E27FC236}">
                <a16:creationId xmlns:a16="http://schemas.microsoft.com/office/drawing/2014/main" id="{26417501-5D52-87DC-1315-35373FF61FDF}"/>
              </a:ext>
            </a:extLst>
          </p:cNvPr>
          <p:cNvPicPr>
            <a:picLocks noChangeAspect="1"/>
          </p:cNvPicPr>
          <p:nvPr/>
        </p:nvPicPr>
        <p:blipFill>
          <a:blip r:embed="rId2"/>
          <a:stretch>
            <a:fillRect/>
          </a:stretch>
        </p:blipFill>
        <p:spPr>
          <a:xfrm>
            <a:off x="4975193" y="3412834"/>
            <a:ext cx="1322947" cy="463336"/>
          </a:xfrm>
          <a:prstGeom prst="rect">
            <a:avLst/>
          </a:prstGeom>
        </p:spPr>
      </p:pic>
    </p:spTree>
    <p:extLst>
      <p:ext uri="{BB962C8B-B14F-4D97-AF65-F5344CB8AC3E}">
        <p14:creationId xmlns:p14="http://schemas.microsoft.com/office/powerpoint/2010/main" val="3351672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765</TotalTime>
  <Words>2540</Words>
  <Application>Microsoft Office PowerPoint</Application>
  <PresentationFormat>Widescreen</PresentationFormat>
  <Paragraphs>550</Paragraphs>
  <Slides>44</Slides>
  <Notes>7</Notes>
  <HiddenSlides>0</HiddenSlides>
  <MMClips>9</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44</vt:i4>
      </vt:variant>
    </vt:vector>
  </HeadingPairs>
  <TitlesOfParts>
    <vt:vector size="57" baseType="lpstr">
      <vt:lpstr>Arial</vt:lpstr>
      <vt:lpstr>Calibri</vt:lpstr>
      <vt:lpstr>Calibri Light</vt:lpstr>
      <vt:lpstr>Cambria Math</vt:lpstr>
      <vt:lpstr>Inter</vt:lpstr>
      <vt:lpstr>Inter Light</vt:lpstr>
      <vt:lpstr>Inter Medium</vt:lpstr>
      <vt:lpstr>Inter SemiBold</vt:lpstr>
      <vt:lpstr>Poppins</vt:lpstr>
      <vt:lpstr>Poppins Light</vt:lpstr>
      <vt:lpstr>Poppins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Rohit Singh</dc:creator>
  <cp:lastModifiedBy>Rohit Singh</cp:lastModifiedBy>
  <cp:revision>6</cp:revision>
  <dcterms:created xsi:type="dcterms:W3CDTF">2025-05-12T06:49:04Z</dcterms:created>
  <dcterms:modified xsi:type="dcterms:W3CDTF">2025-05-12T19:34:41Z</dcterms:modified>
</cp:coreProperties>
</file>